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72" r:id="rId6"/>
    <p:sldId id="261" r:id="rId7"/>
    <p:sldId id="271" r:id="rId8"/>
    <p:sldId id="262" r:id="rId9"/>
    <p:sldId id="263" r:id="rId10"/>
    <p:sldId id="268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17369-6700-4BC1-8041-157BE186ADCD}" type="datetimeFigureOut">
              <a:rPr lang="sk-SK" smtClean="0"/>
              <a:pPr/>
              <a:t>10. 6. 2022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F514D-87D8-4FDD-99B2-54CDA499071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578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F514D-87D8-4FDD-99B2-54CDA4990713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4571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F514D-87D8-4FDD-99B2-54CDA4990713}" type="slidenum">
              <a:rPr lang="sk-SK" smtClean="0"/>
              <a:pPr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4571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F514D-87D8-4FDD-99B2-54CDA4990713}" type="slidenum">
              <a:rPr lang="sk-SK" smtClean="0"/>
              <a:pPr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4571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F514D-87D8-4FDD-99B2-54CDA4990713}" type="slidenum">
              <a:rPr lang="sk-SK" smtClean="0"/>
              <a:pPr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4571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F514D-87D8-4FDD-99B2-54CDA4990713}" type="slidenum">
              <a:rPr lang="sk-SK" smtClean="0"/>
              <a:pPr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4571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C0DF9-85F1-467B-BA62-DE892363F832}" type="slidenum">
              <a:rPr lang="sk-SK" smtClean="0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0571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F514D-87D8-4FDD-99B2-54CDA4990713}" type="slidenum">
              <a:rPr lang="sk-SK" smtClean="0"/>
              <a:pPr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4571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F514D-87D8-4FDD-99B2-54CDA4990713}" type="slidenum">
              <a:rPr lang="sk-SK" smtClean="0"/>
              <a:pPr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4571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F514D-87D8-4FDD-99B2-54CDA4990713}" type="slidenum">
              <a:rPr lang="sk-SK" smtClean="0"/>
              <a:pPr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4571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F514D-87D8-4FDD-99B2-54CDA4990713}" type="slidenum">
              <a:rPr lang="sk-SK" smtClean="0"/>
              <a:pPr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4571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C068-98FE-44D1-8599-C0FAFC76DBB0}" type="datetime1">
              <a:rPr lang="sk-SK" smtClean="0"/>
              <a:pPr/>
              <a:t>10. 6. 2022</a:t>
            </a:fld>
            <a:endParaRPr lang="sk-SK"/>
          </a:p>
        </p:txBody>
      </p:sp>
      <p:sp>
        <p:nvSpPr>
          <p:cNvPr id="20" name="Zástupný symbol pro zápatí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9A7A-C574-42FA-9CE7-AD570255224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Elipsa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C068-98FE-44D1-8599-C0FAFC76DBB0}" type="datetime1">
              <a:rPr lang="sk-SK" smtClean="0"/>
              <a:pPr/>
              <a:t>10. 6. 2022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9A7A-C574-42FA-9CE7-AD570255224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C068-98FE-44D1-8599-C0FAFC76DBB0}" type="datetime1">
              <a:rPr lang="sk-SK" smtClean="0"/>
              <a:pPr/>
              <a:t>10. 6. 2022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9A7A-C574-42FA-9CE7-AD570255224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C34C-1A03-42C3-97E6-52C4336472EE}" type="datetime1">
              <a:rPr lang="sk-SK" smtClean="0"/>
              <a:pPr/>
              <a:t>10. 6. 2022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9A7A-C574-42FA-9CE7-AD570255224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C068-98FE-44D1-8599-C0FAFC76DBB0}" type="datetime1">
              <a:rPr lang="sk-SK" smtClean="0"/>
              <a:pPr/>
              <a:t>10. 6. 2022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9A7A-C574-42FA-9CE7-AD570255224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élník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CCD4-B240-47CD-9F41-9AF010EB8AFD}" type="datetime1">
              <a:rPr lang="sk-SK" smtClean="0"/>
              <a:pPr/>
              <a:t>10. 6. 2022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9A7A-C574-42FA-9CE7-AD570255224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C068-98FE-44D1-8599-C0FAFC76DBB0}" type="datetime1">
              <a:rPr lang="sk-SK" smtClean="0"/>
              <a:pPr/>
              <a:t>10. 6. 2022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9A7A-C574-42FA-9CE7-AD570255224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C068-98FE-44D1-8599-C0FAFC76DBB0}" type="datetime1">
              <a:rPr lang="sk-SK" smtClean="0"/>
              <a:pPr/>
              <a:t>10. 6. 2022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9A7A-C574-42FA-9CE7-AD570255224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C068-98FE-44D1-8599-C0FAFC76DBB0}" type="datetime1">
              <a:rPr lang="sk-SK" smtClean="0"/>
              <a:pPr/>
              <a:t>10. 6. 2022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9A7A-C574-42FA-9CE7-AD570255224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Obdélník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C068-98FE-44D1-8599-C0FAFC76DBB0}" type="datetime1">
              <a:rPr lang="sk-SK" smtClean="0"/>
              <a:pPr/>
              <a:t>10. 6. 2022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9A7A-C574-42FA-9CE7-AD570255224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C068-98FE-44D1-8599-C0FAFC76DBB0}" type="datetime1">
              <a:rPr lang="sk-SK" smtClean="0"/>
              <a:pPr/>
              <a:t>10. 6. 2022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9A7A-C574-42FA-9CE7-AD570255224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9" name="Vývojový diagram: postup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Vývojový diagram: postup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ýseč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Zástupný symbol pro nadpis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Zástupný symbol pro text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24" name="Zástupný symbol pro datum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89C068-98FE-44D1-8599-C0FAFC76DBB0}" type="datetime1">
              <a:rPr lang="sk-SK" smtClean="0"/>
              <a:pPr/>
              <a:t>10. 6. 2022</a:t>
            </a:fld>
            <a:endParaRPr lang="sk-SK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k-SK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EBA9A7A-C574-42FA-9CE7-AD570255224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5" name="Obdélník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d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067697" y="1454653"/>
            <a:ext cx="9144000" cy="824459"/>
          </a:xfrm>
        </p:spPr>
        <p:txBody>
          <a:bodyPr>
            <a:normAutofit/>
          </a:bodyPr>
          <a:lstStyle/>
          <a:p>
            <a:r>
              <a:rPr lang="sk-SK" b="1" dirty="0" smtClean="0"/>
              <a:t>Siete </a:t>
            </a:r>
            <a:r>
              <a:rPr lang="sk-SK" b="1" dirty="0" smtClean="0"/>
              <a:t>telies 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1768839"/>
            <a:ext cx="9144000" cy="3837482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536" y="5540380"/>
            <a:ext cx="683649" cy="673052"/>
          </a:xfrm>
          <a:prstGeom prst="rect">
            <a:avLst/>
          </a:prstGeom>
          <a:solidFill>
            <a:srgbClr val="FFFFFF"/>
          </a:solidFill>
          <a:ln w="0">
            <a:solidFill>
              <a:srgbClr val="808080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963" y="5524039"/>
            <a:ext cx="755841" cy="689393"/>
          </a:xfrm>
          <a:prstGeom prst="rect">
            <a:avLst/>
          </a:prstGeom>
          <a:solidFill>
            <a:srgbClr val="FFFFFF"/>
          </a:solidFill>
          <a:ln w="0">
            <a:solidFill>
              <a:srgbClr val="808080"/>
            </a:solidFill>
            <a:miter lim="800000"/>
            <a:headEnd/>
            <a:tailEnd/>
          </a:ln>
        </p:spPr>
      </p:pic>
      <p:pic>
        <p:nvPicPr>
          <p:cNvPr id="7" name="Obrázok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3384" y="0"/>
            <a:ext cx="1173163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Obrázok 2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886136" y="0"/>
            <a:ext cx="2078037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bdélník 9"/>
          <p:cNvSpPr/>
          <p:nvPr/>
        </p:nvSpPr>
        <p:spPr>
          <a:xfrm>
            <a:off x="2862650" y="149994"/>
            <a:ext cx="6491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altLang="sk-SK" i="1" dirty="0" smtClean="0"/>
              <a:t>Kód ITMS projektu: 26110130667</a:t>
            </a:r>
          </a:p>
          <a:p>
            <a:r>
              <a:rPr lang="sk-SK" altLang="sk-SK" i="1" dirty="0" smtClean="0"/>
              <a:t>Stredná priemyselná škola dopravná, Sokolská 911/94,960 01 Zvolen</a:t>
            </a:r>
            <a:endParaRPr lang="sk-SK" altLang="sk-SK" i="1" dirty="0"/>
          </a:p>
        </p:txBody>
      </p:sp>
      <p:sp>
        <p:nvSpPr>
          <p:cNvPr id="11" name="Obdélník 10"/>
          <p:cNvSpPr/>
          <p:nvPr/>
        </p:nvSpPr>
        <p:spPr>
          <a:xfrm>
            <a:off x="2077994" y="2792628"/>
            <a:ext cx="87544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i="1" dirty="0" smtClean="0"/>
              <a:t>VZDELÁVACIA OBLASŤ: </a:t>
            </a:r>
            <a:r>
              <a:rPr lang="sk-SK" b="1" i="1" dirty="0" smtClean="0"/>
              <a:t>MODERNÉ VZDELÁVANIE PRE VEDOMOSTNÚ SPOLOČNOSŤ</a:t>
            </a:r>
          </a:p>
          <a:p>
            <a:r>
              <a:rPr lang="sk-SK" i="1" dirty="0" smtClean="0"/>
              <a:t>SPŠ </a:t>
            </a:r>
            <a:r>
              <a:rPr lang="sk-SK" i="1" dirty="0" smtClean="0"/>
              <a:t>dopravná Zvolen</a:t>
            </a:r>
          </a:p>
          <a:p>
            <a:r>
              <a:rPr lang="sk-SK" i="1" dirty="0" smtClean="0"/>
              <a:t>Študijný odbor: 37 65M</a:t>
            </a:r>
          </a:p>
          <a:p>
            <a:r>
              <a:rPr lang="sk-SK" i="1" dirty="0" smtClean="0"/>
              <a:t>Ing. Ľubica Pospíšilová</a:t>
            </a:r>
          </a:p>
          <a:p>
            <a:r>
              <a:rPr lang="sk-SK" i="1" dirty="0" smtClean="0"/>
              <a:t>2014 - 2015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30075" y="5540332"/>
            <a:ext cx="1649413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BlokTextu 11"/>
          <p:cNvSpPr txBox="1"/>
          <p:nvPr/>
        </p:nvSpPr>
        <p:spPr>
          <a:xfrm>
            <a:off x="2264722" y="6339694"/>
            <a:ext cx="8424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Moderné vzdelávanie </a:t>
            </a:r>
            <a:r>
              <a:rPr lang="sk-S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</a:t>
            </a:r>
            <a:r>
              <a:rPr lang="sk-S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vedomostnú spoločnosť / Projekt </a:t>
            </a:r>
            <a:r>
              <a:rPr lang="sk-S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</a:t>
            </a:r>
            <a:r>
              <a:rPr lang="sk-S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spolufinancovaný </a:t>
            </a:r>
            <a:r>
              <a:rPr lang="sk-S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 zdrojov </a:t>
            </a:r>
            <a:r>
              <a:rPr lang="sk-S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endParaRPr lang="sk-S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76499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101049" y="3372350"/>
            <a:ext cx="9144000" cy="824459"/>
          </a:xfrm>
        </p:spPr>
        <p:txBody>
          <a:bodyPr>
            <a:normAutofit/>
          </a:bodyPr>
          <a:lstStyle/>
          <a:p>
            <a:pPr algn="ctr"/>
            <a:r>
              <a:rPr lang="sk-SK" sz="2400" b="1" dirty="0" smtClean="0">
                <a:latin typeface="+mn-lt"/>
              </a:rPr>
              <a:t>ĎAKUJEM ZA POZORNOSŤ.</a:t>
            </a:r>
            <a:endParaRPr lang="sk-SK" sz="2400" b="1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536" y="5669169"/>
            <a:ext cx="683649" cy="673052"/>
          </a:xfrm>
          <a:prstGeom prst="rect">
            <a:avLst/>
          </a:prstGeom>
          <a:solidFill>
            <a:srgbClr val="FFFFFF"/>
          </a:solidFill>
          <a:ln w="0">
            <a:solidFill>
              <a:srgbClr val="808080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964" y="5667162"/>
            <a:ext cx="755841" cy="689393"/>
          </a:xfrm>
          <a:prstGeom prst="rect">
            <a:avLst/>
          </a:prstGeom>
          <a:solidFill>
            <a:srgbClr val="FFFFFF"/>
          </a:solidFill>
          <a:ln w="0">
            <a:solidFill>
              <a:srgbClr val="808080"/>
            </a:solidFill>
            <a:miter lim="800000"/>
            <a:headEnd/>
            <a:tailEnd/>
          </a:ln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1985639" y="1969678"/>
            <a:ext cx="9144000" cy="824459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KONIEC</a:t>
            </a:r>
            <a:endParaRPr kumimoji="0" lang="sk-SK" sz="2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30076" y="5638869"/>
            <a:ext cx="1649413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876499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ctrTitle"/>
          </p:nvPr>
        </p:nvSpPr>
        <p:spPr>
          <a:xfrm>
            <a:off x="1524000" y="727969"/>
            <a:ext cx="9144000" cy="390617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/>
            </a:r>
            <a:br>
              <a:rPr lang="sk-SK" dirty="0" smtClean="0"/>
            </a:br>
            <a:r>
              <a:rPr lang="cs-CZ" dirty="0" smtClean="0"/>
              <a:t/>
            </a:r>
            <a:br>
              <a:rPr lang="cs-CZ" dirty="0" smtClean="0"/>
            </a:b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1038687"/>
            <a:ext cx="9144000" cy="4616389"/>
          </a:xfrm>
        </p:spPr>
        <p:txBody>
          <a:bodyPr>
            <a:normAutofit/>
          </a:bodyPr>
          <a:lstStyle/>
          <a:p>
            <a:r>
              <a:rPr lang="sk-SK" sz="3200" b="1" dirty="0" smtClean="0"/>
              <a:t>DEFINÍCIA SIETE  TELESA</a:t>
            </a:r>
          </a:p>
          <a:p>
            <a:endParaRPr lang="sk-SK" sz="2000" dirty="0" smtClean="0"/>
          </a:p>
          <a:p>
            <a:r>
              <a:rPr lang="sk-SK" sz="2000" b="1" dirty="0" smtClean="0">
                <a:solidFill>
                  <a:srgbClr val="FF0000"/>
                </a:solidFill>
              </a:rPr>
              <a:t>Sieť </a:t>
            </a:r>
            <a:r>
              <a:rPr lang="sk-SK" sz="2000" dirty="0" smtClean="0">
                <a:solidFill>
                  <a:srgbClr val="FF0000"/>
                </a:solidFill>
              </a:rPr>
              <a:t> </a:t>
            </a:r>
            <a:r>
              <a:rPr lang="sk-SK" sz="2000" dirty="0" smtClean="0"/>
              <a:t>- je povrch konkrétneho telesa rozvinutý do roviny</a:t>
            </a:r>
          </a:p>
          <a:p>
            <a:r>
              <a:rPr lang="sk-SK" sz="2000" b="1" dirty="0" smtClean="0">
                <a:solidFill>
                  <a:srgbClr val="FF0000"/>
                </a:solidFill>
              </a:rPr>
              <a:t>Konštrukcia siete:</a:t>
            </a:r>
            <a:r>
              <a:rPr lang="sk-SK" sz="2000" dirty="0" smtClean="0"/>
              <a:t> rysujeme ju so všetkými </a:t>
            </a:r>
            <a:r>
              <a:rPr lang="sk-SK" sz="2000" dirty="0" smtClean="0"/>
              <a:t>bočnými stenami telesa /plášťom/ a podstavami </a:t>
            </a:r>
            <a:r>
              <a:rPr lang="sk-SK" sz="2000" dirty="0" smtClean="0"/>
              <a:t>telesa</a:t>
            </a:r>
          </a:p>
          <a:p>
            <a:r>
              <a:rPr lang="sk-SK" sz="2000" b="1" dirty="0" smtClean="0">
                <a:solidFill>
                  <a:srgbClr val="FF0000"/>
                </a:solidFill>
              </a:rPr>
              <a:t>Využitie: </a:t>
            </a:r>
            <a:r>
              <a:rPr lang="sk-SK" sz="2000" dirty="0" smtClean="0"/>
              <a:t>Na </a:t>
            </a:r>
            <a:r>
              <a:rPr lang="sk-SK" sz="2000" dirty="0"/>
              <a:t>niektorých </a:t>
            </a:r>
            <a:r>
              <a:rPr lang="sk-SK" sz="2000" u="sng" dirty="0" smtClean="0"/>
              <a:t>technických výkresoch </a:t>
            </a:r>
            <a:r>
              <a:rPr lang="sk-SK" sz="2000" dirty="0"/>
              <a:t>je potrebné okrem základného zobrazenia strojových </a:t>
            </a:r>
            <a:r>
              <a:rPr lang="sk-SK" sz="2000" dirty="0" smtClean="0"/>
              <a:t>súčiastok (napr</a:t>
            </a:r>
            <a:r>
              <a:rPr lang="sk-SK" sz="2000" dirty="0"/>
              <a:t>. spaľovací motor, prevodovka, rozvodovka, nápravy cestných vozidiel, brzdové systémy, karosérie </a:t>
            </a:r>
            <a:r>
              <a:rPr lang="sk-SK" sz="2000" dirty="0" smtClean="0"/>
              <a:t>) </a:t>
            </a:r>
            <a:r>
              <a:rPr lang="sk-SK" sz="2000" dirty="0"/>
              <a:t>v pohľade, reze, prípadne priereze nakresliť aj rozvinutý tvar daného telesa</a:t>
            </a:r>
          </a:p>
          <a:p>
            <a:endParaRPr lang="sk-SK" sz="2000" dirty="0" smtClean="0"/>
          </a:p>
          <a:p>
            <a:r>
              <a:rPr lang="sk-SK" sz="2000" b="1" dirty="0" smtClean="0">
                <a:solidFill>
                  <a:schemeClr val="bg1"/>
                </a:solidFill>
              </a:rPr>
              <a:t>- - </a:t>
            </a:r>
            <a:endParaRPr lang="sk-SK" sz="2000" b="1" dirty="0" smtClean="0">
              <a:solidFill>
                <a:srgbClr val="FF0000"/>
              </a:solidFill>
            </a:endParaRPr>
          </a:p>
          <a:p>
            <a:endParaRPr lang="sk-SK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536" y="5669169"/>
            <a:ext cx="683649" cy="673052"/>
          </a:xfrm>
          <a:prstGeom prst="rect">
            <a:avLst/>
          </a:prstGeom>
          <a:solidFill>
            <a:srgbClr val="FFFFFF"/>
          </a:solidFill>
          <a:ln w="0">
            <a:solidFill>
              <a:srgbClr val="808080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964" y="5667162"/>
            <a:ext cx="755841" cy="689393"/>
          </a:xfrm>
          <a:prstGeom prst="rect">
            <a:avLst/>
          </a:prstGeom>
          <a:solidFill>
            <a:srgbClr val="FFFFFF"/>
          </a:solidFill>
          <a:ln w="0">
            <a:solidFill>
              <a:srgbClr val="808080"/>
            </a:solidFill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30076" y="5638869"/>
            <a:ext cx="1649413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876499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474573" y="550417"/>
            <a:ext cx="9144000" cy="754600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latin typeface="+mn-lt"/>
              </a:rPr>
              <a:t>DRUHY SIETÍ  TELIES</a:t>
            </a:r>
            <a:endParaRPr lang="sk-SK" sz="3200" b="1" dirty="0">
              <a:latin typeface="+mn-lt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1615736"/>
            <a:ext cx="9144000" cy="3990585"/>
          </a:xfrm>
        </p:spPr>
        <p:txBody>
          <a:bodyPr>
            <a:normAutofit lnSpcReduction="10000"/>
          </a:bodyPr>
          <a:lstStyle/>
          <a:p>
            <a:pPr algn="l">
              <a:buFontTx/>
              <a:buChar char="-"/>
            </a:pPr>
            <a:r>
              <a:rPr lang="sk-SK" sz="2200" dirty="0" smtClean="0"/>
              <a:t>siete hranatých telies – kocka, hranol, ihlan</a:t>
            </a:r>
          </a:p>
          <a:p>
            <a:pPr algn="l">
              <a:buFontTx/>
              <a:buChar char="-"/>
            </a:pPr>
            <a:r>
              <a:rPr lang="sk-SK" sz="2200" dirty="0" smtClean="0"/>
              <a:t>siete valcových a </a:t>
            </a:r>
            <a:r>
              <a:rPr lang="sk-SK" sz="2200" dirty="0" smtClean="0"/>
              <a:t>rotačných (oblých) </a:t>
            </a:r>
            <a:r>
              <a:rPr lang="sk-SK" sz="2200" dirty="0" smtClean="0"/>
              <a:t>telies – valec, kužeľ, guľa</a:t>
            </a:r>
          </a:p>
          <a:p>
            <a:pPr algn="l"/>
            <a:r>
              <a:rPr lang="sk-SK" sz="2200" b="1" dirty="0" smtClean="0">
                <a:solidFill>
                  <a:schemeClr val="tx1"/>
                </a:solidFill>
              </a:rPr>
              <a:t>Postup riešenia siete telies: </a:t>
            </a:r>
          </a:p>
          <a:p>
            <a:pPr marL="514350" lvl="0" indent="-514350" algn="l">
              <a:buFont typeface="Wingdings" pitchFamily="2" charset="2"/>
              <a:buChar char="Ø"/>
            </a:pPr>
            <a:r>
              <a:rPr lang="sk-SK" sz="2200" i="1" dirty="0" smtClean="0"/>
              <a:t>zobrazenie telies vo vhodnej mierke </a:t>
            </a:r>
            <a:endParaRPr lang="sk-SK" sz="2200" dirty="0" smtClean="0"/>
          </a:p>
          <a:p>
            <a:pPr marL="514350" lvl="0" indent="-514350" algn="l">
              <a:buFont typeface="Wingdings" pitchFamily="2" charset="2"/>
              <a:buChar char="Ø"/>
            </a:pPr>
            <a:r>
              <a:rPr lang="sk-SK" sz="2200" i="1" dirty="0" smtClean="0"/>
              <a:t>zistenie skutočnej veľkosti hrán, plôch (u rotačných telies povrchových priamok) </a:t>
            </a:r>
            <a:endParaRPr lang="sk-SK" sz="2200" dirty="0" smtClean="0"/>
          </a:p>
          <a:p>
            <a:pPr marL="514350" lvl="0" indent="-514350" algn="l">
              <a:buFont typeface="Wingdings" pitchFamily="2" charset="2"/>
              <a:buChar char="Ø"/>
            </a:pPr>
            <a:r>
              <a:rPr lang="sk-SK" sz="2200" i="1" dirty="0" smtClean="0"/>
              <a:t>nakreslenie plášťa telesa do roviny </a:t>
            </a:r>
            <a:endParaRPr lang="sk-SK" sz="2200" dirty="0" smtClean="0"/>
          </a:p>
          <a:p>
            <a:pPr marL="514350" lvl="0" indent="-514350" algn="l">
              <a:buFont typeface="Wingdings" pitchFamily="2" charset="2"/>
              <a:buChar char="Ø"/>
            </a:pPr>
            <a:r>
              <a:rPr lang="sk-SK" sz="2200" i="1" dirty="0" smtClean="0"/>
              <a:t>doplnenie podstavy alebo podstáv do siete </a:t>
            </a:r>
            <a:endParaRPr lang="sk-SK" sz="2200" dirty="0" smtClean="0"/>
          </a:p>
          <a:p>
            <a:pPr marL="514350" lvl="0" indent="-514350" algn="l">
              <a:buFont typeface="Wingdings" pitchFamily="2" charset="2"/>
              <a:buChar char="Ø"/>
            </a:pPr>
            <a:r>
              <a:rPr lang="sk-SK" sz="2200" i="1" dirty="0" smtClean="0"/>
              <a:t>doplnenie prídavkov, ak sú potrebné na spojenie </a:t>
            </a:r>
            <a:endParaRPr lang="sk-SK" sz="2200" dirty="0" smtClean="0"/>
          </a:p>
          <a:p>
            <a:pPr marL="514350" lvl="0" indent="-514350" algn="l">
              <a:buFont typeface="Wingdings" pitchFamily="2" charset="2"/>
              <a:buChar char="Ø"/>
            </a:pPr>
            <a:r>
              <a:rPr lang="sk-SK" sz="2200" i="1" dirty="0" smtClean="0"/>
              <a:t>obrys siete vytiahneme plnou hrubou súvislou čiarou, miesta ohybu </a:t>
            </a:r>
            <a:r>
              <a:rPr lang="sk-SK" sz="2200" i="1" dirty="0" err="1" smtClean="0"/>
              <a:t>dvojbodkočiarkovanou</a:t>
            </a:r>
            <a:r>
              <a:rPr lang="sk-SK" sz="2200" i="1" dirty="0" smtClean="0"/>
              <a:t> čiarou</a:t>
            </a:r>
            <a:r>
              <a:rPr lang="sk-SK" sz="2200" dirty="0" smtClean="0"/>
              <a:t> </a:t>
            </a:r>
          </a:p>
          <a:p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536" y="5669169"/>
            <a:ext cx="683649" cy="673052"/>
          </a:xfrm>
          <a:prstGeom prst="rect">
            <a:avLst/>
          </a:prstGeom>
          <a:solidFill>
            <a:srgbClr val="FFFFFF"/>
          </a:solidFill>
          <a:ln w="0">
            <a:solidFill>
              <a:srgbClr val="808080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964" y="5667162"/>
            <a:ext cx="755841" cy="689393"/>
          </a:xfrm>
          <a:prstGeom prst="rect">
            <a:avLst/>
          </a:prstGeom>
          <a:solidFill>
            <a:srgbClr val="FFFFFF"/>
          </a:solidFill>
          <a:ln w="0">
            <a:solidFill>
              <a:srgbClr val="808080"/>
            </a:solidFill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30076" y="5638869"/>
            <a:ext cx="1649413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876499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461640"/>
            <a:ext cx="9144000" cy="701336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latin typeface="+mn-lt"/>
              </a:rPr>
              <a:t>SIETE  HRANATÝCH  TELIES</a:t>
            </a:r>
            <a:endParaRPr lang="sk-SK" sz="3200" b="1" dirty="0">
              <a:latin typeface="+mn-lt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1393795"/>
            <a:ext cx="9144000" cy="90552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sk-SK" sz="2000" b="1" dirty="0" smtClean="0">
                <a:solidFill>
                  <a:srgbClr val="FF0000"/>
                </a:solidFill>
              </a:rPr>
              <a:t>KOCKA</a:t>
            </a:r>
            <a:r>
              <a:rPr lang="sk-SK" sz="2000" dirty="0" smtClean="0"/>
              <a:t> – sieť sa </a:t>
            </a:r>
            <a:r>
              <a:rPr lang="sk-SK" sz="2000" dirty="0" smtClean="0"/>
              <a:t>skladá zo šiestich zhodných štvorcov, ktorých dĺžka strany je určená veľkosťou strany kocky</a:t>
            </a:r>
            <a:endParaRPr lang="sk-SK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536" y="5669169"/>
            <a:ext cx="683649" cy="673052"/>
          </a:xfrm>
          <a:prstGeom prst="rect">
            <a:avLst/>
          </a:prstGeom>
          <a:solidFill>
            <a:srgbClr val="FFFFFF"/>
          </a:solidFill>
          <a:ln w="0">
            <a:solidFill>
              <a:srgbClr val="808080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964" y="5667162"/>
            <a:ext cx="755841" cy="689393"/>
          </a:xfrm>
          <a:prstGeom prst="rect">
            <a:avLst/>
          </a:prstGeom>
          <a:solidFill>
            <a:srgbClr val="FFFFFF"/>
          </a:solidFill>
          <a:ln w="0">
            <a:solidFill>
              <a:srgbClr val="808080"/>
            </a:solidFill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41864" y="3124941"/>
            <a:ext cx="1748901" cy="1544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2675" y="2183906"/>
            <a:ext cx="4416534" cy="31071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30076" y="5638869"/>
            <a:ext cx="1649413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876499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1881158" y="285728"/>
            <a:ext cx="3328982" cy="500066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Sietí kocky je 11:</a:t>
            </a:r>
            <a:endParaRPr lang="sk-SK" dirty="0"/>
          </a:p>
        </p:txBody>
      </p:sp>
      <p:sp>
        <p:nvSpPr>
          <p:cNvPr id="2050" name="AutoShape 2" descr="http://www.tek.chytrak.cz/plast1.jpg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4" name="Picture 6" descr="G:\CabriGeometria-Kurz\siet kocky.g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9091" b="10345"/>
          <a:stretch>
            <a:fillRect/>
          </a:stretch>
        </p:blipFill>
        <p:spPr bwMode="auto">
          <a:xfrm>
            <a:off x="5824520" y="168275"/>
            <a:ext cx="5376879" cy="64977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7708842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15122" y="363985"/>
            <a:ext cx="9144000" cy="1189608"/>
          </a:xfrm>
        </p:spPr>
        <p:txBody>
          <a:bodyPr>
            <a:noAutofit/>
          </a:bodyPr>
          <a:lstStyle/>
          <a:p>
            <a:pPr lvl="7" algn="ctr" rtl="0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sk-SK" sz="2000" b="1" dirty="0" smtClean="0">
                <a:solidFill>
                  <a:srgbClr val="FF0000"/>
                </a:solidFill>
                <a:latin typeface="+mn-lt"/>
              </a:rPr>
              <a:t>KVÁDER</a:t>
            </a:r>
            <a:r>
              <a:rPr lang="sk-SK" sz="2000" dirty="0" smtClean="0">
                <a:latin typeface="+mn-lt"/>
              </a:rPr>
              <a:t> – sieť sa </a:t>
            </a:r>
            <a:r>
              <a:rPr lang="sk-SK" sz="2000" dirty="0" smtClean="0">
                <a:latin typeface="+mn-lt"/>
              </a:rPr>
              <a:t>skladá zo šiestich obdĺžnikov, ktorých rozmery sú určené rozmermi kvádra – a, b, c</a:t>
            </a:r>
            <a:br>
              <a:rPr lang="sk-SK" sz="2000" dirty="0" smtClean="0">
                <a:latin typeface="+mn-lt"/>
              </a:rPr>
            </a:br>
            <a:endParaRPr lang="sk-SK" sz="2000" dirty="0">
              <a:latin typeface="+mn-lt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979721" y="1331650"/>
            <a:ext cx="8706034" cy="4239160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536" y="5669169"/>
            <a:ext cx="683649" cy="673052"/>
          </a:xfrm>
          <a:prstGeom prst="rect">
            <a:avLst/>
          </a:prstGeom>
          <a:solidFill>
            <a:srgbClr val="FFFFFF"/>
          </a:solidFill>
          <a:ln w="0">
            <a:solidFill>
              <a:srgbClr val="808080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964" y="5667162"/>
            <a:ext cx="755841" cy="689393"/>
          </a:xfrm>
          <a:prstGeom prst="rect">
            <a:avLst/>
          </a:prstGeom>
          <a:solidFill>
            <a:srgbClr val="FFFFFF"/>
          </a:solidFill>
          <a:ln w="0">
            <a:solidFill>
              <a:srgbClr val="808080"/>
            </a:solidFill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6200000" flipV="1">
            <a:off x="1645500" y="2408980"/>
            <a:ext cx="2586015" cy="1882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0" y="1509205"/>
            <a:ext cx="4669655" cy="371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ovéPole 8"/>
          <p:cNvSpPr txBox="1"/>
          <p:nvPr/>
        </p:nvSpPr>
        <p:spPr>
          <a:xfrm>
            <a:off x="2594919" y="4572000"/>
            <a:ext cx="33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a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3719384" y="4263081"/>
            <a:ext cx="3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b</a:t>
            </a:r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3867666" y="3015049"/>
            <a:ext cx="35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c</a:t>
            </a:r>
            <a:endParaRPr lang="cs-CZ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30076" y="5638869"/>
            <a:ext cx="1649413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876499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710215"/>
            <a:ext cx="9144000" cy="1313894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Ø"/>
            </a:pPr>
            <a:r>
              <a:rPr lang="sk-SK" sz="2400" dirty="0" smtClean="0">
                <a:latin typeface="+mn-lt"/>
              </a:rPr>
              <a:t>Sieť </a:t>
            </a:r>
            <a:r>
              <a:rPr lang="sk-SK" sz="2400" b="1" dirty="0" smtClean="0">
                <a:solidFill>
                  <a:srgbClr val="FF0000"/>
                </a:solidFill>
                <a:latin typeface="+mn-lt"/>
              </a:rPr>
              <a:t>pravidelného štvorbokého kvádra </a:t>
            </a:r>
            <a:r>
              <a:rPr lang="sk-SK" sz="2400" dirty="0" smtClean="0">
                <a:latin typeface="+mn-lt"/>
              </a:rPr>
              <a:t>sa skladá zo štyroch rovnakých obdĺžnikov, ktorých rozmery sú určené rozmermi kvádra – a, c</a:t>
            </a:r>
            <a:br>
              <a:rPr lang="sk-SK" sz="2400" dirty="0" smtClean="0">
                <a:latin typeface="+mn-lt"/>
              </a:rPr>
            </a:br>
            <a:r>
              <a:rPr lang="sk-SK" sz="2400" dirty="0" smtClean="0">
                <a:latin typeface="+mn-lt"/>
              </a:rPr>
              <a:t>a dvoch štvorcových podstáv – a = b</a:t>
            </a:r>
            <a:br>
              <a:rPr lang="sk-SK" sz="2400" dirty="0" smtClean="0">
                <a:latin typeface="+mn-lt"/>
              </a:rPr>
            </a:br>
            <a:endParaRPr lang="sk-SK" sz="2400" dirty="0">
              <a:latin typeface="+mn-lt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719309" y="2467992"/>
            <a:ext cx="9144000" cy="3546701"/>
          </a:xfrm>
        </p:spPr>
        <p:txBody>
          <a:bodyPr/>
          <a:lstStyle/>
          <a:p>
            <a:pPr algn="l"/>
            <a:r>
              <a:rPr lang="sk-SK" b="1" u="sng" dirty="0" smtClean="0"/>
              <a:t>Narysujte:</a:t>
            </a:r>
          </a:p>
          <a:p>
            <a:pPr algn="l"/>
            <a:r>
              <a:rPr lang="sk-SK" dirty="0" smtClean="0"/>
              <a:t>1. </a:t>
            </a:r>
            <a:r>
              <a:rPr lang="sk-SK" dirty="0" smtClean="0"/>
              <a:t>Sieť </a:t>
            </a:r>
            <a:r>
              <a:rPr lang="sk-SK" dirty="0" smtClean="0"/>
              <a:t>kvádra s rozmermi: a = 4 cm, b = 3cm, c = 5cm</a:t>
            </a:r>
          </a:p>
          <a:p>
            <a:pPr algn="l"/>
            <a:r>
              <a:rPr lang="sk-SK" dirty="0" smtClean="0"/>
              <a:t>2. Sieť pravidelného štvorbokého kvádra s rozmermi: a = b = 4cm, </a:t>
            </a:r>
          </a:p>
          <a:p>
            <a:pPr algn="l"/>
            <a:r>
              <a:rPr lang="sk-SK" dirty="0" smtClean="0"/>
              <a:t>     c = 6cm</a:t>
            </a:r>
          </a:p>
          <a:p>
            <a:pPr algn="l"/>
            <a:r>
              <a:rPr lang="sk-SK" dirty="0" smtClean="0"/>
              <a:t>3. Sieť kocky s rozmerom: a = 4cm </a:t>
            </a:r>
          </a:p>
          <a:p>
            <a:pPr algn="l"/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536" y="5669169"/>
            <a:ext cx="683649" cy="673052"/>
          </a:xfrm>
          <a:prstGeom prst="rect">
            <a:avLst/>
          </a:prstGeom>
          <a:solidFill>
            <a:srgbClr val="FFFFFF"/>
          </a:solidFill>
          <a:ln w="0">
            <a:solidFill>
              <a:srgbClr val="808080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964" y="5667162"/>
            <a:ext cx="755841" cy="689393"/>
          </a:xfrm>
          <a:prstGeom prst="rect">
            <a:avLst/>
          </a:prstGeom>
          <a:solidFill>
            <a:srgbClr val="FFFFFF"/>
          </a:solidFill>
          <a:ln w="0">
            <a:solidFill>
              <a:srgbClr val="808080"/>
            </a:solidFill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30076" y="5638869"/>
            <a:ext cx="1649413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876499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319596"/>
            <a:ext cx="9144000" cy="719091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latin typeface="+mn-lt"/>
              </a:rPr>
              <a:t>SIETE  VALCOVÝCH  TELIES</a:t>
            </a:r>
            <a:endParaRPr lang="sk-SK" sz="3200" b="1" dirty="0">
              <a:latin typeface="+mn-lt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1127464"/>
            <a:ext cx="9144000" cy="4128117"/>
          </a:xfrm>
        </p:spPr>
        <p:txBody>
          <a:bodyPr>
            <a:normAutofit/>
          </a:bodyPr>
          <a:lstStyle/>
          <a:p>
            <a:pPr lvl="1" algn="l">
              <a:buFont typeface="Wingdings" pitchFamily="2" charset="2"/>
              <a:buChar char="Ø"/>
            </a:pPr>
            <a:r>
              <a:rPr lang="sk-SK" b="1" dirty="0" smtClean="0">
                <a:solidFill>
                  <a:srgbClr val="FF0000"/>
                </a:solidFill>
              </a:rPr>
              <a:t>VALEC</a:t>
            </a:r>
            <a:r>
              <a:rPr lang="sk-SK" dirty="0" smtClean="0"/>
              <a:t> – sieť tvorí </a:t>
            </a:r>
            <a:r>
              <a:rPr lang="sk-SK" dirty="0" smtClean="0"/>
              <a:t>plášť/obdĺžnik, ktorého rozmery sú závislé od polomeru valca a výšky valca/ a dve kruhové podstavy </a:t>
            </a:r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536" y="5669169"/>
            <a:ext cx="683649" cy="673052"/>
          </a:xfrm>
          <a:prstGeom prst="rect">
            <a:avLst/>
          </a:prstGeom>
          <a:solidFill>
            <a:srgbClr val="FFFFFF"/>
          </a:solidFill>
          <a:ln w="0">
            <a:solidFill>
              <a:srgbClr val="808080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964" y="5667162"/>
            <a:ext cx="755841" cy="689393"/>
          </a:xfrm>
          <a:prstGeom prst="rect">
            <a:avLst/>
          </a:prstGeom>
          <a:solidFill>
            <a:srgbClr val="FFFFFF"/>
          </a:solidFill>
          <a:ln w="0">
            <a:solidFill>
              <a:srgbClr val="808080"/>
            </a:solidFill>
            <a:miter lim="800000"/>
            <a:headEnd/>
            <a:tailEnd/>
          </a:ln>
        </p:spPr>
      </p:pic>
      <p:pic>
        <p:nvPicPr>
          <p:cNvPr id="1026" name="Picture 2" descr="G:\PROJEKT\Vale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6796" y="2435348"/>
            <a:ext cx="6226583" cy="3384427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30076" y="5638869"/>
            <a:ext cx="1649413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876499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710432" y="479395"/>
            <a:ext cx="9144000" cy="1189607"/>
          </a:xfr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sk-SK" sz="2400" b="1" dirty="0" smtClean="0">
                <a:solidFill>
                  <a:srgbClr val="FF0000"/>
                </a:solidFill>
                <a:latin typeface="+mn-lt"/>
              </a:rPr>
              <a:t>KUŽEĽ</a:t>
            </a:r>
            <a:r>
              <a:rPr lang="sk-SK" sz="2400" dirty="0" smtClean="0">
                <a:latin typeface="+mn-lt"/>
              </a:rPr>
              <a:t> – sieť tvorí </a:t>
            </a:r>
            <a:r>
              <a:rPr lang="sk-SK" sz="2400" dirty="0" smtClean="0">
                <a:latin typeface="+mn-lt"/>
              </a:rPr>
              <a:t>plášť/kruhový výsek, ktorého rozmery sú závislé od polomeru podstavy kužeľa a výšky kužeľa/ a jedna kruhová podstava </a:t>
            </a:r>
            <a:br>
              <a:rPr lang="sk-SK" sz="2400" dirty="0" smtClean="0">
                <a:latin typeface="+mn-lt"/>
              </a:rPr>
            </a:br>
            <a:endParaRPr lang="sk-SK" sz="2400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536" y="5669169"/>
            <a:ext cx="683649" cy="673052"/>
          </a:xfrm>
          <a:prstGeom prst="rect">
            <a:avLst/>
          </a:prstGeom>
          <a:solidFill>
            <a:srgbClr val="FFFFFF"/>
          </a:solidFill>
          <a:ln w="0">
            <a:solidFill>
              <a:srgbClr val="808080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964" y="5667162"/>
            <a:ext cx="755841" cy="689393"/>
          </a:xfrm>
          <a:prstGeom prst="rect">
            <a:avLst/>
          </a:prstGeom>
          <a:solidFill>
            <a:srgbClr val="FFFFFF"/>
          </a:solidFill>
          <a:ln w="0">
            <a:solidFill>
              <a:srgbClr val="808080"/>
            </a:solidFill>
            <a:miter lim="800000"/>
            <a:headEnd/>
            <a:tailEnd/>
          </a:ln>
        </p:spPr>
      </p:pic>
      <p:pic>
        <p:nvPicPr>
          <p:cNvPr id="6" name="Picture 4" descr="G:\PROJEKT\kuze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07726" y="1739889"/>
            <a:ext cx="7372187" cy="3797793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30076" y="5638869"/>
            <a:ext cx="1649413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876499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unovrat">
  <a:themeElements>
    <a:clrScheme name="Slu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lu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lu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757</TotalTime>
  <Words>388</Words>
  <Application>Microsoft Office PowerPoint</Application>
  <PresentationFormat>Širokouhlá</PresentationFormat>
  <Paragraphs>57</Paragraphs>
  <Slides>10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7" baseType="lpstr">
      <vt:lpstr>Calibri</vt:lpstr>
      <vt:lpstr>Gill Sans MT</vt:lpstr>
      <vt:lpstr>Times New Roman</vt:lpstr>
      <vt:lpstr>Verdana</vt:lpstr>
      <vt:lpstr>Wingdings</vt:lpstr>
      <vt:lpstr>Wingdings 2</vt:lpstr>
      <vt:lpstr>Slunovrat</vt:lpstr>
      <vt:lpstr>Siete telies </vt:lpstr>
      <vt:lpstr>  </vt:lpstr>
      <vt:lpstr>DRUHY SIETÍ  TELIES</vt:lpstr>
      <vt:lpstr>SIETE  HRANATÝCH  TELIES</vt:lpstr>
      <vt:lpstr>Prezentácia programu PowerPoint</vt:lpstr>
      <vt:lpstr>KVÁDER – sieť sa skladá zo šiestich obdĺžnikov, ktorých rozmery sú určené rozmermi kvádra – a, b, c </vt:lpstr>
      <vt:lpstr>Sieť pravidelného štvorbokého kvádra sa skladá zo štyroch rovnakých obdĺžnikov, ktorých rozmery sú určené rozmermi kvádra – a, c a dvoch štvorcových podstáv – a = b </vt:lpstr>
      <vt:lpstr>SIETE  VALCOVÝCH  TELIES</vt:lpstr>
      <vt:lpstr>KUŽEĽ – sieť tvorí plášť/kruhový výsek, ktorého rozmery sú závislé od polomeru podstavy kužeľa a výšky kužeľa/ a jedna kruhová podstava  </vt:lpstr>
      <vt:lpstr>ĎAKUJEM ZA POZORNOSŤ.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Dominik Ondriska</dc:creator>
  <cp:lastModifiedBy>Dušan Andraško</cp:lastModifiedBy>
  <cp:revision>84</cp:revision>
  <dcterms:created xsi:type="dcterms:W3CDTF">2014-11-06T10:59:54Z</dcterms:created>
  <dcterms:modified xsi:type="dcterms:W3CDTF">2022-06-10T05:46:54Z</dcterms:modified>
</cp:coreProperties>
</file>