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F577-2285-43EF-AB89-E7671467DAC3}" type="datetimeFigureOut">
              <a:rPr lang="sk-SK" smtClean="0"/>
              <a:t>11.3.2021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7B03-E48F-4C4D-9730-F1CEA505B0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383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F577-2285-43EF-AB89-E7671467DAC3}" type="datetimeFigureOut">
              <a:rPr lang="sk-SK" smtClean="0"/>
              <a:t>11.3.2021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7B03-E48F-4C4D-9730-F1CEA505B0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00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F577-2285-43EF-AB89-E7671467DAC3}" type="datetimeFigureOut">
              <a:rPr lang="sk-SK" smtClean="0"/>
              <a:t>11.3.2021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7B03-E48F-4C4D-9730-F1CEA505B0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378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F577-2285-43EF-AB89-E7671467DAC3}" type="datetimeFigureOut">
              <a:rPr lang="sk-SK" smtClean="0"/>
              <a:t>11.3.2021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7B03-E48F-4C4D-9730-F1CEA505B0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386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F577-2285-43EF-AB89-E7671467DAC3}" type="datetimeFigureOut">
              <a:rPr lang="sk-SK" smtClean="0"/>
              <a:t>11.3.2021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7B03-E48F-4C4D-9730-F1CEA505B0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354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F577-2285-43EF-AB89-E7671467DAC3}" type="datetimeFigureOut">
              <a:rPr lang="sk-SK" smtClean="0"/>
              <a:t>11.3.2021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7B03-E48F-4C4D-9730-F1CEA505B0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747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F577-2285-43EF-AB89-E7671467DAC3}" type="datetimeFigureOut">
              <a:rPr lang="sk-SK" smtClean="0"/>
              <a:t>11.3.2021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7B03-E48F-4C4D-9730-F1CEA505B0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826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F577-2285-43EF-AB89-E7671467DAC3}" type="datetimeFigureOut">
              <a:rPr lang="sk-SK" smtClean="0"/>
              <a:t>11.3.2021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7B03-E48F-4C4D-9730-F1CEA505B0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026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F577-2285-43EF-AB89-E7671467DAC3}" type="datetimeFigureOut">
              <a:rPr lang="sk-SK" smtClean="0"/>
              <a:t>11.3.2021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7B03-E48F-4C4D-9730-F1CEA505B0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083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F577-2285-43EF-AB89-E7671467DAC3}" type="datetimeFigureOut">
              <a:rPr lang="sk-SK" smtClean="0"/>
              <a:t>11.3.2021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7B03-E48F-4C4D-9730-F1CEA505B0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280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F577-2285-43EF-AB89-E7671467DAC3}" type="datetimeFigureOut">
              <a:rPr lang="sk-SK" smtClean="0"/>
              <a:t>11.3.2021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7B03-E48F-4C4D-9730-F1CEA505B0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612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0F577-2285-43EF-AB89-E7671467DAC3}" type="datetimeFigureOut">
              <a:rPr lang="sk-SK" smtClean="0"/>
              <a:t>11.3.2021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77B03-E48F-4C4D-9730-F1CEA505B0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250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Variácie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2240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55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Variácie bez opakovania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418744" y="1350236"/>
                <a:ext cx="10935056" cy="497365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k-SK" dirty="0" smtClean="0"/>
                  <a:t>Usporiadaná k-</a:t>
                </a:r>
                <a:r>
                  <a:rPr lang="sk-SK" dirty="0" err="1" smtClean="0"/>
                  <a:t>tica</a:t>
                </a:r>
                <a:r>
                  <a:rPr lang="sk-SK" dirty="0" smtClean="0"/>
                  <a:t> (</a:t>
                </a:r>
                <a:r>
                  <a:rPr lang="sk-SK" dirty="0" err="1" smtClean="0"/>
                  <a:t>dvo-jica</a:t>
                </a:r>
                <a:r>
                  <a:rPr lang="sk-SK" dirty="0" smtClean="0"/>
                  <a:t>, </a:t>
                </a:r>
                <a:r>
                  <a:rPr lang="sk-SK" dirty="0" err="1" smtClean="0"/>
                  <a:t>tro-jica</a:t>
                </a:r>
                <a:r>
                  <a:rPr lang="sk-SK" dirty="0" smtClean="0"/>
                  <a:t>, ...) vytvorená z n-prvkov tak, že každý prvok sa tam vyskytuje najviac 1x.</a:t>
                </a:r>
              </a:p>
              <a:p>
                <a:endParaRPr lang="sk-SK" dirty="0"/>
              </a:p>
              <a:p>
                <a:pPr marL="0" indent="0">
                  <a:buNone/>
                </a:pPr>
                <a:r>
                  <a:rPr lang="sk-SK" dirty="0" smtClean="0"/>
                  <a:t>využitie:</a:t>
                </a:r>
              </a:p>
              <a:p>
                <a:pPr>
                  <a:buFontTx/>
                  <a:buChar char="-"/>
                </a:pPr>
                <a:r>
                  <a:rPr lang="sk-SK" dirty="0" smtClean="0"/>
                  <a:t>možnosti poradia športových tímov</a:t>
                </a:r>
              </a:p>
              <a:p>
                <a:pPr>
                  <a:buFontTx/>
                  <a:buChar char="-"/>
                </a:pPr>
                <a:endParaRPr lang="sk-SK" dirty="0"/>
              </a:p>
              <a:p>
                <a:pPr marL="0" indent="0">
                  <a:buNone/>
                </a:pPr>
                <a:r>
                  <a:rPr lang="sk-SK" dirty="0" smtClean="0"/>
                  <a:t>                            </a:t>
                </a:r>
              </a:p>
              <a:p>
                <a:pPr marL="0" indent="0">
                  <a:buNone/>
                </a:pPr>
                <a:r>
                  <a:rPr lang="sk-SK" sz="3000" dirty="0"/>
                  <a:t> </a:t>
                </a:r>
                <a:r>
                  <a:rPr lang="sk-SK" sz="3000" dirty="0" smtClean="0"/>
                  <a:t>                              𝑽</a:t>
                </a:r>
                <a:r>
                  <a:rPr lang="sk-SK" sz="3000" baseline="-25000" dirty="0" smtClean="0"/>
                  <a:t>𝒌</a:t>
                </a:r>
                <a:r>
                  <a:rPr lang="sk-SK" sz="3000" dirty="0" smtClean="0"/>
                  <a:t> (𝒏) = 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  <a:r>
                  <a:rPr lang="sk-SK" dirty="0" smtClean="0"/>
                  <a:t>                                                = 𝒏∙(𝒏−𝟏)∙(𝒏−𝟐)…(𝒏−𝒌+𝟏)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744" y="1350236"/>
                <a:ext cx="10935056" cy="4973652"/>
              </a:xfrm>
              <a:blipFill>
                <a:blip r:embed="rId2"/>
                <a:stretch>
                  <a:fillRect l="-1059" t="-2451" b="-2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Skupina 15"/>
          <p:cNvGrpSpPr/>
          <p:nvPr/>
        </p:nvGrpSpPr>
        <p:grpSpPr>
          <a:xfrm>
            <a:off x="1640793" y="4691639"/>
            <a:ext cx="1982625" cy="959184"/>
            <a:chOff x="1410056" y="4691641"/>
            <a:chExt cx="1982625" cy="959184"/>
          </a:xfrm>
        </p:grpSpPr>
        <p:sp>
          <p:nvSpPr>
            <p:cNvPr id="4" name="BlokTextu 3"/>
            <p:cNvSpPr txBox="1"/>
            <p:nvPr/>
          </p:nvSpPr>
          <p:spPr>
            <a:xfrm>
              <a:off x="1410056" y="5004494"/>
              <a:ext cx="1982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Trieda</a:t>
              </a:r>
            </a:p>
            <a:p>
              <a:pPr algn="ctr"/>
              <a:r>
                <a:rPr lang="sk-SK" dirty="0" smtClean="0"/>
                <a:t>(dvojica, trojica, ...)</a:t>
              </a:r>
              <a:endParaRPr lang="sk-SK" dirty="0"/>
            </a:p>
          </p:txBody>
        </p:sp>
        <p:cxnSp>
          <p:nvCxnSpPr>
            <p:cNvPr id="8" name="Rovná spojovacia šípka 7"/>
            <p:cNvCxnSpPr/>
            <p:nvPr/>
          </p:nvCxnSpPr>
          <p:spPr>
            <a:xfrm flipV="1">
              <a:off x="2691925" y="4691641"/>
              <a:ext cx="324740" cy="3128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Skupina 14"/>
          <p:cNvGrpSpPr/>
          <p:nvPr/>
        </p:nvGrpSpPr>
        <p:grpSpPr>
          <a:xfrm>
            <a:off x="3828516" y="3591995"/>
            <a:ext cx="2169741" cy="749269"/>
            <a:chOff x="3674691" y="3814476"/>
            <a:chExt cx="2169741" cy="749269"/>
          </a:xfrm>
        </p:grpSpPr>
        <p:sp>
          <p:nvSpPr>
            <p:cNvPr id="11" name="BlokTextu 10"/>
            <p:cNvSpPr txBox="1"/>
            <p:nvPr/>
          </p:nvSpPr>
          <p:spPr>
            <a:xfrm>
              <a:off x="3861807" y="3814476"/>
              <a:ext cx="1982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Celkový počet prvkov</a:t>
              </a:r>
              <a:endParaRPr lang="sk-SK" dirty="0"/>
            </a:p>
          </p:txBody>
        </p:sp>
        <p:cxnSp>
          <p:nvCxnSpPr>
            <p:cNvPr id="12" name="Rovná spojovacia šípka 11"/>
            <p:cNvCxnSpPr/>
            <p:nvPr/>
          </p:nvCxnSpPr>
          <p:spPr>
            <a:xfrm flipV="1">
              <a:off x="3674691" y="4137641"/>
              <a:ext cx="504202" cy="4261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BlokTextu 13"/>
          <p:cNvSpPr txBox="1"/>
          <p:nvPr/>
        </p:nvSpPr>
        <p:spPr>
          <a:xfrm>
            <a:off x="6420829" y="4229974"/>
            <a:ext cx="304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n ≥ k, n </a:t>
            </a:r>
            <a:r>
              <a:rPr lang="sk-SK" sz="2800" dirty="0" smtClean="0">
                <a:latin typeface="Century Gothic" panose="020B0502020202020204" pitchFamily="34" charset="0"/>
              </a:rPr>
              <a:t> N, k  N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6719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2748" y="461473"/>
            <a:ext cx="10841052" cy="5715490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Pr: V</a:t>
            </a:r>
            <a:r>
              <a:rPr lang="sk-SK" baseline="-25000" dirty="0" smtClean="0"/>
              <a:t>3</a:t>
            </a:r>
            <a:r>
              <a:rPr lang="sk-SK" dirty="0" smtClean="0"/>
              <a:t>(10)</a:t>
            </a:r>
          </a:p>
          <a:p>
            <a:pPr marL="0" indent="0">
              <a:buNone/>
            </a:pPr>
            <a:r>
              <a:rPr lang="sk-SK" dirty="0" smtClean="0"/>
              <a:t>Čítame ako Variácie 3 triedy z 10-tich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výpočet: 10.9.8 = 720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Pr: V</a:t>
            </a:r>
            <a:r>
              <a:rPr lang="sk-SK" baseline="-25000" dirty="0" smtClean="0"/>
              <a:t>4</a:t>
            </a:r>
            <a:r>
              <a:rPr lang="sk-SK" dirty="0" smtClean="0"/>
              <a:t>(13) 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101466" y="2954918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= 17 160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3067940" y="2972010"/>
            <a:ext cx="2273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= 13.12.11.10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1965533" y="2734655"/>
                <a:ext cx="786213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13!</m:t>
                          </m:r>
                        </m:num>
                        <m:den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9!</m:t>
                          </m:r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533" y="2734655"/>
                <a:ext cx="786213" cy="901785"/>
              </a:xfrm>
              <a:prstGeom prst="rect">
                <a:avLst/>
              </a:prstGeom>
              <a:blipFill>
                <a:blip r:embed="rId2"/>
                <a:stretch>
                  <a:fillRect r="-310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Skupina 9"/>
          <p:cNvGrpSpPr/>
          <p:nvPr/>
        </p:nvGrpSpPr>
        <p:grpSpPr>
          <a:xfrm>
            <a:off x="1897167" y="3636440"/>
            <a:ext cx="854579" cy="670833"/>
            <a:chOff x="1897167" y="3636440"/>
            <a:chExt cx="854579" cy="670833"/>
          </a:xfrm>
        </p:grpSpPr>
        <p:sp>
          <p:nvSpPr>
            <p:cNvPr id="2" name="BlokTextu 1"/>
            <p:cNvSpPr txBox="1"/>
            <p:nvPr/>
          </p:nvSpPr>
          <p:spPr>
            <a:xfrm>
              <a:off x="1897167" y="3845608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dirty="0" smtClean="0"/>
                <a:t>13-4</a:t>
              </a:r>
              <a:endParaRPr lang="sk-SK" sz="2400" dirty="0"/>
            </a:p>
          </p:txBody>
        </p:sp>
        <p:cxnSp>
          <p:nvCxnSpPr>
            <p:cNvPr id="8" name="Rovná spojovacia šípka 7"/>
            <p:cNvCxnSpPr/>
            <p:nvPr/>
          </p:nvCxnSpPr>
          <p:spPr>
            <a:xfrm flipV="1">
              <a:off x="2444097" y="3636440"/>
              <a:ext cx="145279" cy="20916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71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512748"/>
            <a:ext cx="10515600" cy="5664215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Pr: Koľko rôznych umiestnení môže byť na prvých troch miestach na hokejových majstrovstvách ak hrá 8 družstiev?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a) 1680            b) 336         c) 56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Pr: koľko trojciferných čísel môžem vytvoriť z čísel 0, 1, 3, 6, 8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V</a:t>
            </a:r>
            <a:r>
              <a:rPr lang="sk-SK" baseline="-25000" dirty="0" smtClean="0"/>
              <a:t>3</a:t>
            </a:r>
            <a:r>
              <a:rPr lang="sk-SK" dirty="0" smtClean="0"/>
              <a:t>(5) – V</a:t>
            </a:r>
            <a:r>
              <a:rPr lang="sk-SK" baseline="-25000" dirty="0" smtClean="0"/>
              <a:t>2</a:t>
            </a:r>
            <a:r>
              <a:rPr lang="sk-SK" dirty="0" smtClean="0"/>
              <a:t>(4)</a:t>
            </a:r>
          </a:p>
          <a:p>
            <a:pPr marL="0" indent="0">
              <a:buNone/>
            </a:pPr>
            <a:r>
              <a:rPr lang="sk-SK" dirty="0" smtClean="0"/>
              <a:t>= 5.4.3 - 4.3 = 60 – 12 = 48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</p:txBody>
      </p:sp>
      <p:cxnSp>
        <p:nvCxnSpPr>
          <p:cNvPr id="5" name="Rovná spojnica 4"/>
          <p:cNvCxnSpPr/>
          <p:nvPr/>
        </p:nvCxnSpPr>
        <p:spPr>
          <a:xfrm>
            <a:off x="3136307" y="1862983"/>
            <a:ext cx="129041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6340979" y="3975449"/>
            <a:ext cx="965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_ _ _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6340979" y="3891646"/>
            <a:ext cx="1606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0 </a:t>
            </a:r>
            <a:endParaRPr lang="sk-SK" sz="2800" dirty="0"/>
          </a:p>
        </p:txBody>
      </p:sp>
      <p:sp>
        <p:nvSpPr>
          <p:cNvPr id="9" name="Ovál 8"/>
          <p:cNvSpPr/>
          <p:nvPr/>
        </p:nvSpPr>
        <p:spPr>
          <a:xfrm>
            <a:off x="6597354" y="4134780"/>
            <a:ext cx="640934" cy="4476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7007552" y="4544978"/>
            <a:ext cx="117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V</a:t>
            </a:r>
            <a:r>
              <a:rPr lang="sk-SK" baseline="-25000" dirty="0" smtClean="0">
                <a:solidFill>
                  <a:srgbClr val="0070C0"/>
                </a:solidFill>
              </a:rPr>
              <a:t>2</a:t>
            </a:r>
            <a:r>
              <a:rPr lang="sk-SK" dirty="0" smtClean="0">
                <a:solidFill>
                  <a:srgbClr val="0070C0"/>
                </a:solidFill>
              </a:rPr>
              <a:t>(4)</a:t>
            </a:r>
            <a:endParaRPr lang="sk-SK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0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004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Variácie s opakovaním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8046"/>
          </a:xfrm>
        </p:spPr>
        <p:txBody>
          <a:bodyPr>
            <a:normAutofit/>
          </a:bodyPr>
          <a:lstStyle/>
          <a:p>
            <a:r>
              <a:rPr lang="sk-SK" dirty="0" smtClean="0"/>
              <a:t>Usporiadaná k-</a:t>
            </a:r>
            <a:r>
              <a:rPr lang="sk-SK" dirty="0" err="1" smtClean="0"/>
              <a:t>tica</a:t>
            </a:r>
            <a:r>
              <a:rPr lang="sk-SK" dirty="0" smtClean="0"/>
              <a:t> (</a:t>
            </a:r>
            <a:r>
              <a:rPr lang="sk-SK" dirty="0" err="1" smtClean="0"/>
              <a:t>dvo-jica</a:t>
            </a:r>
            <a:r>
              <a:rPr lang="sk-SK" dirty="0" smtClean="0"/>
              <a:t>, </a:t>
            </a:r>
            <a:r>
              <a:rPr lang="sk-SK" dirty="0" err="1" smtClean="0"/>
              <a:t>tro-jica</a:t>
            </a:r>
            <a:r>
              <a:rPr lang="sk-SK" dirty="0" smtClean="0"/>
              <a:t>, ...) vytvorená z n-prvkov tak, že každý prvok sa tam vyskytuje najviac k-krát.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dirty="0" smtClean="0"/>
              <a:t>Pr: z čísel 1,2,3 vytvorte dvojciferné čísla</a:t>
            </a:r>
          </a:p>
          <a:p>
            <a:pPr marL="0" indent="0">
              <a:buNone/>
            </a:pPr>
            <a:r>
              <a:rPr lang="sk-SK" dirty="0" smtClean="0"/>
              <a:t>11, 12, 13</a:t>
            </a:r>
          </a:p>
          <a:p>
            <a:pPr marL="0" indent="0">
              <a:buNone/>
            </a:pPr>
            <a:r>
              <a:rPr lang="sk-SK" dirty="0" smtClean="0"/>
              <a:t>21, 22, 23</a:t>
            </a:r>
          </a:p>
          <a:p>
            <a:pPr marL="0" indent="0">
              <a:buNone/>
            </a:pPr>
            <a:r>
              <a:rPr lang="sk-SK" dirty="0" smtClean="0"/>
              <a:t>31, 32, 33</a:t>
            </a: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3922519" y="4811282"/>
            <a:ext cx="170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𝑽´</a:t>
            </a:r>
            <a:r>
              <a:rPr lang="sk-SK" sz="2800" baseline="-25000" dirty="0" smtClean="0"/>
              <a:t>𝒌</a:t>
            </a:r>
            <a:r>
              <a:rPr lang="sk-SK" sz="2800" dirty="0" smtClean="0"/>
              <a:t> (𝒏) =</a:t>
            </a:r>
            <a:endParaRPr lang="sk-SK" sz="2800" dirty="0"/>
          </a:p>
        </p:txBody>
      </p:sp>
      <p:grpSp>
        <p:nvGrpSpPr>
          <p:cNvPr id="8" name="Skupina 7"/>
          <p:cNvGrpSpPr/>
          <p:nvPr/>
        </p:nvGrpSpPr>
        <p:grpSpPr>
          <a:xfrm>
            <a:off x="4292837" y="4178893"/>
            <a:ext cx="2005413" cy="726393"/>
            <a:chOff x="4292837" y="4178893"/>
            <a:chExt cx="2005413" cy="726393"/>
          </a:xfrm>
        </p:grpSpPr>
        <p:sp>
          <p:nvSpPr>
            <p:cNvPr id="5" name="BlokTextu 4"/>
            <p:cNvSpPr txBox="1"/>
            <p:nvPr/>
          </p:nvSpPr>
          <p:spPr>
            <a:xfrm>
              <a:off x="4292837" y="4178893"/>
              <a:ext cx="20054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dirty="0" smtClean="0"/>
                <a:t>opakovanie</a:t>
              </a:r>
              <a:endParaRPr lang="sk-SK" sz="2800" dirty="0"/>
            </a:p>
          </p:txBody>
        </p:sp>
        <p:cxnSp>
          <p:nvCxnSpPr>
            <p:cNvPr id="7" name="Rovná spojovacia šípka 6"/>
            <p:cNvCxnSpPr/>
            <p:nvPr/>
          </p:nvCxnSpPr>
          <p:spPr>
            <a:xfrm flipV="1">
              <a:off x="4298535" y="4563454"/>
              <a:ext cx="153824" cy="3418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BlokTextu 8"/>
          <p:cNvSpPr txBox="1"/>
          <p:nvPr/>
        </p:nvSpPr>
        <p:spPr>
          <a:xfrm>
            <a:off x="5295543" y="4811282"/>
            <a:ext cx="532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err="1" smtClean="0"/>
              <a:t>n</a:t>
            </a:r>
            <a:r>
              <a:rPr lang="sk-SK" sz="2800" b="1" baseline="30000" dirty="0" err="1" smtClean="0"/>
              <a:t>k</a:t>
            </a:r>
            <a:endParaRPr lang="sk-SK" sz="2800" b="1" baseline="30000" dirty="0"/>
          </a:p>
        </p:txBody>
      </p:sp>
      <p:sp>
        <p:nvSpPr>
          <p:cNvPr id="10" name="BlokTextu 9"/>
          <p:cNvSpPr txBox="1"/>
          <p:nvPr/>
        </p:nvSpPr>
        <p:spPr>
          <a:xfrm>
            <a:off x="838200" y="5606041"/>
            <a:ext cx="555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3</a:t>
            </a:r>
            <a:r>
              <a:rPr lang="sk-SK" sz="2800" baseline="30000" dirty="0" smtClean="0"/>
              <a:t>2</a:t>
            </a:r>
            <a:endParaRPr lang="sk-SK" sz="2800" baseline="30000" dirty="0"/>
          </a:p>
        </p:txBody>
      </p:sp>
      <p:sp>
        <p:nvSpPr>
          <p:cNvPr id="11" name="BlokTextu 10"/>
          <p:cNvSpPr txBox="1"/>
          <p:nvPr/>
        </p:nvSpPr>
        <p:spPr>
          <a:xfrm>
            <a:off x="1239141" y="5606041"/>
            <a:ext cx="1666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= 9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7559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589660"/>
            <a:ext cx="10515600" cy="5587303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Pr: Koľko rôznych telefónnych čísel môžem vytvoriť s predvoľbou 0910, ak tel. číslo má tvar: 0910 XXX </a:t>
            </a:r>
            <a:r>
              <a:rPr lang="sk-SK" dirty="0" err="1" smtClean="0"/>
              <a:t>XXX</a:t>
            </a:r>
            <a:r>
              <a:rPr lang="sk-SK" dirty="0" smtClean="0"/>
              <a:t>?</a:t>
            </a:r>
          </a:p>
          <a:p>
            <a:pPr marL="0" indent="0">
              <a:buNone/>
            </a:pPr>
            <a:r>
              <a:rPr lang="sk-SK" dirty="0"/>
              <a:t>k</a:t>
            </a:r>
            <a:r>
              <a:rPr lang="sk-SK" dirty="0" smtClean="0"/>
              <a:t>= 6, n = 10</a:t>
            </a:r>
          </a:p>
          <a:p>
            <a:pPr marL="0" indent="0">
              <a:buNone/>
            </a:pPr>
            <a:r>
              <a:rPr lang="sk-SK" dirty="0" smtClean="0"/>
              <a:t>10</a:t>
            </a:r>
            <a:r>
              <a:rPr lang="sk-SK" baseline="30000" dirty="0" smtClean="0"/>
              <a:t>6</a:t>
            </a:r>
            <a:r>
              <a:rPr lang="sk-SK" dirty="0" smtClean="0"/>
              <a:t> = 1 000 000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Pr: Koľko rôznych ŠPZ môžem vytvoriť v okrese Brezno? Ak ŠPZ má tvar </a:t>
            </a:r>
          </a:p>
          <a:p>
            <a:pPr marL="0" indent="0">
              <a:buNone/>
            </a:pPr>
            <a:r>
              <a:rPr lang="sk-SK" dirty="0" smtClean="0"/>
              <a:t>BR XXX YY, pozostáva z troch číslic a dvoch písmen.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10</a:t>
            </a:r>
            <a:r>
              <a:rPr lang="sk-SK" baseline="30000" dirty="0" smtClean="0"/>
              <a:t>3</a:t>
            </a:r>
            <a:r>
              <a:rPr lang="sk-SK" dirty="0" smtClean="0"/>
              <a:t> . 27</a:t>
            </a:r>
            <a:r>
              <a:rPr lang="sk-SK" baseline="30000" dirty="0" smtClean="0"/>
              <a:t>2</a:t>
            </a:r>
            <a:r>
              <a:rPr lang="sk-SK" dirty="0" smtClean="0"/>
              <a:t> = 729 000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498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092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DÚ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162228"/>
            <a:ext cx="10515600" cy="5014735"/>
          </a:xfrm>
        </p:spPr>
        <p:txBody>
          <a:bodyPr/>
          <a:lstStyle/>
          <a:p>
            <a:r>
              <a:rPr lang="sk-SK" dirty="0" smtClean="0"/>
              <a:t>Koľkými spôsobmi môžem vytvoriť rozvrh hodín na jeden deň, ak </a:t>
            </a:r>
            <a:r>
              <a:rPr lang="sk-SK" smtClean="0"/>
              <a:t>sa           v </a:t>
            </a:r>
            <a:r>
              <a:rPr lang="sk-SK" dirty="0" smtClean="0"/>
              <a:t>ten deň vyučuje 6 hodín a predmetov je 13? Každý predmet môže byť jednu hodinu.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dirty="0" smtClean="0">
                <a:solidFill>
                  <a:schemeClr val="bg1"/>
                </a:solidFill>
              </a:rPr>
              <a:t>V</a:t>
            </a:r>
            <a:r>
              <a:rPr lang="sk-SK" baseline="-25000" dirty="0" smtClean="0">
                <a:solidFill>
                  <a:schemeClr val="bg1"/>
                </a:solidFill>
              </a:rPr>
              <a:t>6</a:t>
            </a:r>
            <a:r>
              <a:rPr lang="sk-SK" dirty="0" smtClean="0">
                <a:solidFill>
                  <a:schemeClr val="bg1"/>
                </a:solidFill>
              </a:rPr>
              <a:t>(13) = 1 235 520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5927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2587031"/>
            <a:ext cx="10515600" cy="1325563"/>
          </a:xfrm>
        </p:spPr>
        <p:txBody>
          <a:bodyPr/>
          <a:lstStyle/>
          <a:p>
            <a:pPr algn="ctr"/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51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347</Words>
  <Application>Microsoft Office PowerPoint</Application>
  <PresentationFormat>Širokouhlá</PresentationFormat>
  <Paragraphs>64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Century Gothic</vt:lpstr>
      <vt:lpstr>Motív balíka Office</vt:lpstr>
      <vt:lpstr>Variácie </vt:lpstr>
      <vt:lpstr>Variácie bez opakovania</vt:lpstr>
      <vt:lpstr>Prezentácia programu PowerPoint</vt:lpstr>
      <vt:lpstr>Prezentácia programu PowerPoint</vt:lpstr>
      <vt:lpstr>Variácie s opakovaním</vt:lpstr>
      <vt:lpstr>Prezentácia programu PowerPoint</vt:lpstr>
      <vt:lpstr>DÚ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Variácie</dc:title>
  <dc:creator>Používateľ systému Windows</dc:creator>
  <cp:lastModifiedBy>Používateľ systému Windows</cp:lastModifiedBy>
  <cp:revision>14</cp:revision>
  <dcterms:created xsi:type="dcterms:W3CDTF">2021-03-10T16:24:03Z</dcterms:created>
  <dcterms:modified xsi:type="dcterms:W3CDTF">2021-03-11T10:51:23Z</dcterms:modified>
</cp:coreProperties>
</file>