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5" r:id="rId7"/>
    <p:sldId id="261" r:id="rId8"/>
    <p:sldId id="287" r:id="rId9"/>
    <p:sldId id="262" r:id="rId10"/>
    <p:sldId id="263" r:id="rId11"/>
    <p:sldId id="264" r:id="rId12"/>
    <p:sldId id="265" r:id="rId13"/>
    <p:sldId id="266" r:id="rId14"/>
    <p:sldId id="283" r:id="rId15"/>
    <p:sldId id="267" r:id="rId16"/>
    <p:sldId id="268" r:id="rId17"/>
    <p:sldId id="284" r:id="rId18"/>
    <p:sldId id="289" r:id="rId19"/>
    <p:sldId id="269" r:id="rId20"/>
    <p:sldId id="270" r:id="rId21"/>
    <p:sldId id="271" r:id="rId22"/>
    <p:sldId id="272" r:id="rId23"/>
    <p:sldId id="273" r:id="rId24"/>
    <p:sldId id="274" r:id="rId25"/>
    <p:sldId id="288" r:id="rId26"/>
    <p:sldId id="275" r:id="rId27"/>
    <p:sldId id="276" r:id="rId28"/>
    <p:sldId id="278" r:id="rId29"/>
    <p:sldId id="279" r:id="rId30"/>
    <p:sldId id="277" r:id="rId31"/>
    <p:sldId id="281" r:id="rId32"/>
    <p:sldId id="282" r:id="rId33"/>
    <p:sldId id="286" r:id="rId3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BAE7-858C-4193-BC70-9826FAADCF51}" type="datetimeFigureOut">
              <a:rPr lang="en-US" smtClean="0"/>
              <a:pPr/>
              <a:t>23.9.20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D22A-194D-4C3E-B41D-7562A886F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BAE7-858C-4193-BC70-9826FAADCF51}" type="datetimeFigureOut">
              <a:rPr lang="en-US" smtClean="0"/>
              <a:pPr/>
              <a:t>23.9.20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D22A-194D-4C3E-B41D-7562A886F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BAE7-858C-4193-BC70-9826FAADCF51}" type="datetimeFigureOut">
              <a:rPr lang="en-US" smtClean="0"/>
              <a:pPr/>
              <a:t>23.9.20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D22A-194D-4C3E-B41D-7562A886F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BAE7-858C-4193-BC70-9826FAADCF51}" type="datetimeFigureOut">
              <a:rPr lang="en-US" smtClean="0"/>
              <a:pPr/>
              <a:t>23.9.20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D22A-194D-4C3E-B41D-7562A886F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BAE7-858C-4193-BC70-9826FAADCF51}" type="datetimeFigureOut">
              <a:rPr lang="en-US" smtClean="0"/>
              <a:pPr/>
              <a:t>23.9.20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D22A-194D-4C3E-B41D-7562A886F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BAE7-858C-4193-BC70-9826FAADCF51}" type="datetimeFigureOut">
              <a:rPr lang="en-US" smtClean="0"/>
              <a:pPr/>
              <a:t>23.9.20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D22A-194D-4C3E-B41D-7562A886F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BAE7-858C-4193-BC70-9826FAADCF51}" type="datetimeFigureOut">
              <a:rPr lang="en-US" smtClean="0"/>
              <a:pPr/>
              <a:t>23.9.20</a:t>
            </a:fld>
            <a:endParaRPr lang="en-US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D22A-194D-4C3E-B41D-7562A886F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BAE7-858C-4193-BC70-9826FAADCF51}" type="datetimeFigureOut">
              <a:rPr lang="en-US" smtClean="0"/>
              <a:pPr/>
              <a:t>23.9.20</a:t>
            </a:fld>
            <a:endParaRPr lang="en-US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D22A-194D-4C3E-B41D-7562A886F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BAE7-858C-4193-BC70-9826FAADCF51}" type="datetimeFigureOut">
              <a:rPr lang="en-US" smtClean="0"/>
              <a:pPr/>
              <a:t>23.9.20</a:t>
            </a:fld>
            <a:endParaRPr lang="en-US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D22A-194D-4C3E-B41D-7562A886F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BAE7-858C-4193-BC70-9826FAADCF51}" type="datetimeFigureOut">
              <a:rPr lang="en-US" smtClean="0"/>
              <a:pPr/>
              <a:t>23.9.20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D22A-194D-4C3E-B41D-7562A886F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BAE7-858C-4193-BC70-9826FAADCF51}" type="datetimeFigureOut">
              <a:rPr lang="en-US" smtClean="0"/>
              <a:pPr/>
              <a:t>23.9.20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D22A-194D-4C3E-B41D-7562A886F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ABAE7-858C-4193-BC70-9826FAADCF51}" type="datetimeFigureOut">
              <a:rPr lang="en-US" smtClean="0"/>
              <a:pPr/>
              <a:t>23.9.20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FD22A-194D-4C3E-B41D-7562A886F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eg"/><Relationship Id="rId3" Type="http://schemas.openxmlformats.org/officeDocument/2006/relationships/image" Target="../media/image13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b="1" dirty="0"/>
              <a:t>DETSTVO A </a:t>
            </a:r>
            <a:r>
              <a:rPr lang="cs-CZ" b="1" dirty="0" smtClean="0"/>
              <a:t>MLADOSŤ</a:t>
            </a:r>
            <a:br>
              <a:rPr lang="cs-CZ" b="1" dirty="0" smtClean="0"/>
            </a:br>
            <a:r>
              <a:rPr lang="cs-CZ" b="1" dirty="0" smtClean="0"/>
              <a:t>APO</a:t>
            </a:r>
            <a:r>
              <a:rPr lang="cs-CZ" b="1" dirty="0" smtClean="0"/>
              <a:t>ŠTOLA PAVLA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Rímske meno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it-IT" dirty="0"/>
              <a:t>Rimania mali meno skladajúce sa z troch mien – </a:t>
            </a:r>
            <a:r>
              <a:rPr lang="it-IT" i="1" dirty="0"/>
              <a:t>tria nomina:</a:t>
            </a:r>
            <a:r>
              <a:rPr lang="it-IT" dirty="0"/>
              <a:t> </a:t>
            </a:r>
            <a:endParaRPr lang="sk-SK" dirty="0"/>
          </a:p>
          <a:p>
            <a:pPr lvl="0" algn="just"/>
            <a:r>
              <a:rPr lang="pl-PL" b="1" i="1" dirty="0"/>
              <a:t>Praenomen:</a:t>
            </a:r>
            <a:r>
              <a:rPr lang="pl-PL" dirty="0"/>
              <a:t> meno toho, kto udelil slobodu;</a:t>
            </a:r>
            <a:endParaRPr lang="sk-SK" dirty="0"/>
          </a:p>
          <a:p>
            <a:pPr lvl="0" algn="just"/>
            <a:r>
              <a:rPr lang="pl-PL" b="1" i="1" dirty="0"/>
              <a:t>nomen:</a:t>
            </a:r>
            <a:r>
              <a:rPr lang="pl-PL" i="1" dirty="0"/>
              <a:t> </a:t>
            </a:r>
            <a:r>
              <a:rPr lang="pl-PL" dirty="0"/>
              <a:t>rodové, resp. rodinné meno, označovalo posledného zakladateľa rímskej rodiny;</a:t>
            </a:r>
            <a:endParaRPr lang="sk-SK" dirty="0"/>
          </a:p>
          <a:p>
            <a:pPr lvl="0" algn="just"/>
            <a:r>
              <a:rPr lang="pl-PL" b="1" i="1" dirty="0" smtClean="0"/>
              <a:t>cognomen</a:t>
            </a:r>
            <a:r>
              <a:rPr lang="pl-PL" b="1" i="1" dirty="0"/>
              <a:t>: </a:t>
            </a:r>
            <a:r>
              <a:rPr lang="pl-PL" dirty="0"/>
              <a:t>vlastné, tzn. pôvodné meno</a:t>
            </a:r>
            <a:r>
              <a:rPr lang="pl-PL" dirty="0" smtClean="0"/>
              <a:t>.</a:t>
            </a:r>
          </a:p>
          <a:p>
            <a:pPr lvl="0" algn="just"/>
            <a:r>
              <a:rPr lang="pl-PL" dirty="0"/>
              <a:t>Keď otrok získal slobodu, bolo zvykom, že si ponechal svoje vlastné meno ako </a:t>
            </a:r>
            <a:r>
              <a:rPr lang="pl-PL" i="1" dirty="0"/>
              <a:t>cognomen </a:t>
            </a:r>
            <a:r>
              <a:rPr lang="pl-PL" dirty="0"/>
              <a:t>a vzal za svoje </a:t>
            </a:r>
            <a:r>
              <a:rPr lang="pl-PL" i="1" dirty="0"/>
              <a:t>praenomen </a:t>
            </a:r>
            <a:r>
              <a:rPr lang="pl-PL" dirty="0"/>
              <a:t>a </a:t>
            </a:r>
            <a:r>
              <a:rPr lang="pl-PL" i="1" dirty="0"/>
              <a:t>nomen </a:t>
            </a:r>
            <a:r>
              <a:rPr lang="pl-PL" dirty="0"/>
              <a:t>Rimana, ktorý mu udelil občianstvo. Napríklad otrok </a:t>
            </a:r>
            <a:r>
              <a:rPr lang="pl-PL" b="1" dirty="0"/>
              <a:t>Tiro</a:t>
            </a:r>
            <a:r>
              <a:rPr lang="pl-PL" dirty="0"/>
              <a:t>, ktorému dal </a:t>
            </a:r>
            <a:r>
              <a:rPr lang="pl-PL" b="1" dirty="0"/>
              <a:t>Markus Tullius Cicero </a:t>
            </a:r>
            <a:r>
              <a:rPr lang="pl-PL" dirty="0"/>
              <a:t>(106 – 43 pred Kr.) slobodu, sa potom volal </a:t>
            </a:r>
            <a:r>
              <a:rPr lang="pl-PL" b="1" dirty="0"/>
              <a:t>Markus Tullius Tiro</a:t>
            </a:r>
            <a:endParaRPr lang="sk-SK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sk-SK" b="1" dirty="0"/>
              <a:t>Rímske </a:t>
            </a:r>
            <a:r>
              <a:rPr lang="sk-SK" b="1" dirty="0" smtClean="0"/>
              <a:t>občianstvo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sk-SK" dirty="0"/>
              <a:t>Rímske občianstvo rozlišovalo niekoľko kategórií:</a:t>
            </a:r>
            <a:endParaRPr lang="sk-SK" sz="4400" dirty="0"/>
          </a:p>
          <a:p>
            <a:pPr lvl="0" algn="just"/>
            <a:r>
              <a:rPr lang="sk-SK" b="1" i="1" dirty="0"/>
              <a:t>Rímski občania</a:t>
            </a:r>
            <a:r>
              <a:rPr lang="sk-SK" dirty="0"/>
              <a:t> (</a:t>
            </a:r>
            <a:r>
              <a:rPr lang="sk-SK" dirty="0" err="1"/>
              <a:t>cives</a:t>
            </a:r>
            <a:r>
              <a:rPr lang="sk-SK" dirty="0"/>
              <a:t> </a:t>
            </a:r>
            <a:r>
              <a:rPr lang="sk-SK" dirty="0" err="1"/>
              <a:t>romani</a:t>
            </a:r>
            <a:r>
              <a:rPr lang="sk-SK" dirty="0"/>
              <a:t>) boli občanmi v plnom slova zmysle a požívali všetky rímske práva. Aj títo občania boli rozdelení na dve kategórie: </a:t>
            </a:r>
            <a:endParaRPr lang="sk-SK" sz="4400" dirty="0"/>
          </a:p>
          <a:p>
            <a:pPr lvl="1" algn="just"/>
            <a:r>
              <a:rPr lang="sk-SK" i="1" dirty="0"/>
              <a:t>Non </a:t>
            </a:r>
            <a:r>
              <a:rPr lang="sk-SK" i="1" dirty="0" err="1"/>
              <a:t>optimo</a:t>
            </a:r>
            <a:r>
              <a:rPr lang="sk-SK" i="1" dirty="0"/>
              <a:t> iure: </a:t>
            </a:r>
            <a:r>
              <a:rPr lang="sk-SK" dirty="0"/>
              <a:t>títo mali dve hlavné práva: </a:t>
            </a:r>
            <a:r>
              <a:rPr lang="sk-SK" i="1" dirty="0" err="1"/>
              <a:t>ius</a:t>
            </a:r>
            <a:r>
              <a:rPr lang="sk-SK" i="1" dirty="0"/>
              <a:t> </a:t>
            </a:r>
            <a:r>
              <a:rPr lang="sk-SK" i="1" dirty="0" err="1"/>
              <a:t>commercii</a:t>
            </a:r>
            <a:r>
              <a:rPr lang="sk-SK" dirty="0"/>
              <a:t> a </a:t>
            </a:r>
            <a:r>
              <a:rPr lang="sk-SK" i="1" dirty="0" err="1"/>
              <a:t>ius</a:t>
            </a:r>
            <a:r>
              <a:rPr lang="sk-SK" i="1" dirty="0"/>
              <a:t> </a:t>
            </a:r>
            <a:r>
              <a:rPr lang="sk-SK" i="1" dirty="0" err="1"/>
              <a:t>conubii</a:t>
            </a:r>
            <a:r>
              <a:rPr lang="sk-SK" dirty="0"/>
              <a:t> (právo vlastníctva a právo manželstva).</a:t>
            </a:r>
            <a:endParaRPr lang="sk-SK" sz="4000" dirty="0"/>
          </a:p>
          <a:p>
            <a:pPr lvl="1" algn="just"/>
            <a:r>
              <a:rPr lang="sk-SK" i="1" dirty="0" err="1"/>
              <a:t>Optimo</a:t>
            </a:r>
            <a:r>
              <a:rPr lang="sk-SK" i="1" dirty="0"/>
              <a:t> iure</a:t>
            </a:r>
            <a:r>
              <a:rPr lang="sk-SK" dirty="0"/>
              <a:t>: títo mali okrem dvoch uvedených práv aj </a:t>
            </a:r>
            <a:r>
              <a:rPr lang="sk-SK" i="1" dirty="0" err="1"/>
              <a:t>ius</a:t>
            </a:r>
            <a:r>
              <a:rPr lang="sk-SK" i="1" dirty="0"/>
              <a:t> </a:t>
            </a:r>
            <a:r>
              <a:rPr lang="sk-SK" i="1" dirty="0" err="1"/>
              <a:t>suffragiorum</a:t>
            </a:r>
            <a:r>
              <a:rPr lang="sk-SK" i="1" dirty="0"/>
              <a:t> </a:t>
            </a:r>
            <a:r>
              <a:rPr lang="sk-SK" dirty="0"/>
              <a:t>a </a:t>
            </a:r>
            <a:r>
              <a:rPr lang="sk-SK" i="1" dirty="0" err="1"/>
              <a:t>ius</a:t>
            </a:r>
            <a:r>
              <a:rPr lang="sk-SK" i="1" dirty="0"/>
              <a:t> </a:t>
            </a:r>
            <a:r>
              <a:rPr lang="sk-SK" i="1" dirty="0" err="1"/>
              <a:t>honorum</a:t>
            </a:r>
            <a:r>
              <a:rPr lang="sk-SK" dirty="0"/>
              <a:t> (právo hlasovať a právo zastávať úrad).</a:t>
            </a:r>
            <a:endParaRPr lang="sk-SK" sz="4000" dirty="0"/>
          </a:p>
          <a:p>
            <a:pPr lvl="0" algn="just"/>
            <a:r>
              <a:rPr lang="sk-SK" b="1" i="1" dirty="0" err="1"/>
              <a:t>Latinovia</a:t>
            </a:r>
            <a:r>
              <a:rPr lang="sk-SK" b="1" dirty="0"/>
              <a:t>:</a:t>
            </a:r>
            <a:r>
              <a:rPr lang="sk-SK" dirty="0"/>
              <a:t> Títo pôvodne získali </a:t>
            </a:r>
            <a:r>
              <a:rPr lang="sk-SK" i="1" dirty="0" err="1"/>
              <a:t>ius</a:t>
            </a:r>
            <a:r>
              <a:rPr lang="sk-SK" i="1" dirty="0"/>
              <a:t> </a:t>
            </a:r>
            <a:r>
              <a:rPr lang="sk-SK" i="1" dirty="0" err="1"/>
              <a:t>commercii</a:t>
            </a:r>
            <a:r>
              <a:rPr lang="sk-SK" dirty="0"/>
              <a:t> a </a:t>
            </a:r>
            <a:r>
              <a:rPr lang="sk-SK" i="1" dirty="0" err="1"/>
              <a:t>ius</a:t>
            </a:r>
            <a:r>
              <a:rPr lang="sk-SK" i="1" dirty="0"/>
              <a:t> </a:t>
            </a:r>
            <a:r>
              <a:rPr lang="sk-SK" i="1" dirty="0" err="1"/>
              <a:t>migrationis</a:t>
            </a:r>
            <a:r>
              <a:rPr lang="sk-SK" dirty="0"/>
              <a:t>, ale nemali </a:t>
            </a:r>
            <a:r>
              <a:rPr lang="sk-SK" i="1" dirty="0" err="1"/>
              <a:t>ius</a:t>
            </a:r>
            <a:r>
              <a:rPr lang="sk-SK" i="1" dirty="0"/>
              <a:t> </a:t>
            </a:r>
            <a:r>
              <a:rPr lang="sk-SK" i="1" dirty="0" err="1"/>
              <a:t>conubii</a:t>
            </a:r>
            <a:r>
              <a:rPr lang="sk-SK" dirty="0"/>
              <a:t>. Neskôr získali ďalšie práva. Názov „</a:t>
            </a:r>
            <a:r>
              <a:rPr lang="sk-SK" dirty="0" err="1"/>
              <a:t>Latinovia</a:t>
            </a:r>
            <a:r>
              <a:rPr lang="sk-SK" dirty="0"/>
              <a:t>“ pôvodne označoval obyvateľov regiónov v okolí Ríma, neskôr sa názov stal technickým termínom na označenie tohto právneho stavu občianstva, nižšieho od rímskych občanov. </a:t>
            </a:r>
            <a:endParaRPr lang="sk-SK" sz="4400" dirty="0"/>
          </a:p>
          <a:p>
            <a:pPr lvl="0" algn="just"/>
            <a:r>
              <a:rPr lang="sk-SK" b="1" i="1" dirty="0" err="1"/>
              <a:t>Sociovia</a:t>
            </a:r>
            <a:r>
              <a:rPr lang="sk-SK" b="1" i="1" dirty="0"/>
              <a:t>: </a:t>
            </a:r>
            <a:r>
              <a:rPr lang="sk-SK" dirty="0"/>
              <a:t>Boli obyvatelia štátov, s ktorými mal Rím uzavreté dohody predovšetkým ohľadom vojenskej pomoci. </a:t>
            </a:r>
            <a:r>
              <a:rPr lang="sk-SK" i="1" dirty="0" err="1"/>
              <a:t>Lex</a:t>
            </a:r>
            <a:r>
              <a:rPr lang="sk-SK" i="1" dirty="0"/>
              <a:t> </a:t>
            </a:r>
            <a:r>
              <a:rPr lang="sk-SK" i="1" dirty="0" err="1"/>
              <a:t>Iulia</a:t>
            </a:r>
            <a:r>
              <a:rPr lang="sk-SK" i="1" dirty="0"/>
              <a:t>,</a:t>
            </a:r>
            <a:r>
              <a:rPr lang="sk-SK" dirty="0"/>
              <a:t> prijatý v roku 90 pred Kr. počas tzv. „vojny </a:t>
            </a:r>
            <a:r>
              <a:rPr lang="sk-SK" dirty="0" err="1"/>
              <a:t>sóciov</a:t>
            </a:r>
            <a:r>
              <a:rPr lang="sk-SK" dirty="0"/>
              <a:t>“, garantoval rímske občianstvo všetkým z kategórie </a:t>
            </a:r>
            <a:r>
              <a:rPr lang="sk-SK" dirty="0" err="1"/>
              <a:t>Latinovia</a:t>
            </a:r>
            <a:r>
              <a:rPr lang="sk-SK" dirty="0"/>
              <a:t> a </a:t>
            </a:r>
            <a:r>
              <a:rPr lang="sk-SK" dirty="0" err="1"/>
              <a:t>Sociovia</a:t>
            </a:r>
            <a:r>
              <a:rPr lang="sk-SK" dirty="0"/>
              <a:t>, ktorí nebojovali proti Rímu.  </a:t>
            </a:r>
            <a:endParaRPr lang="sk-SK" sz="4400" dirty="0"/>
          </a:p>
          <a:p>
            <a:pPr lvl="0" algn="just"/>
            <a:r>
              <a:rPr lang="sk-SK" b="1" i="1" dirty="0"/>
              <a:t>Provincie: </a:t>
            </a:r>
            <a:r>
              <a:rPr lang="sk-SK" dirty="0"/>
              <a:t>Ide o označenie obyvateľstva, ktoré žilo v provinciách obsadených Rímskou ríšou. Títo mali iba tzv. </a:t>
            </a:r>
            <a:r>
              <a:rPr lang="sk-SK" i="1" dirty="0" err="1"/>
              <a:t>ius</a:t>
            </a:r>
            <a:r>
              <a:rPr lang="sk-SK" i="1" dirty="0"/>
              <a:t> </a:t>
            </a:r>
            <a:r>
              <a:rPr lang="sk-SK" i="1" dirty="0" err="1"/>
              <a:t>gentium</a:t>
            </a:r>
            <a:r>
              <a:rPr lang="sk-SK" dirty="0"/>
              <a:t>, teda právo, ktoré platilo všeobecne aj u iných národov.</a:t>
            </a:r>
            <a:endParaRPr lang="sk-SK" sz="4400" dirty="0"/>
          </a:p>
          <a:p>
            <a:pPr lvl="0" algn="just"/>
            <a:r>
              <a:rPr lang="sk-SK" b="1" i="1" dirty="0" smtClean="0"/>
              <a:t>Peregrini</a:t>
            </a:r>
            <a:r>
              <a:rPr lang="sk-SK" b="1" i="1" dirty="0"/>
              <a:t>:</a:t>
            </a:r>
            <a:r>
              <a:rPr lang="sk-SK" dirty="0"/>
              <a:t> Pôvodne išlo o termín, ktorým sa označovali obyvatelia národov iných ako Rím. Ak boli v konflikte s Rímom, obyvatelia nemali žiadne práva. Neskôr sa stal termínom pre tie národy, ktoré sa pokojne začlenili do Rímskej ríše, ale zachovávali si istý druh autonómie, svoje zákony a zvyky. </a:t>
            </a:r>
            <a:endParaRPr lang="sk-SK" sz="4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Akým </a:t>
            </a:r>
            <a:r>
              <a:rPr lang="sk-SK" b="1" dirty="0"/>
              <a:t>spôsobom sa </a:t>
            </a:r>
            <a:r>
              <a:rPr lang="sk-SK" b="1" dirty="0" smtClean="0"/>
              <a:t>Pavlovi rodičia </a:t>
            </a:r>
            <a:r>
              <a:rPr lang="sk-SK" b="1" dirty="0"/>
              <a:t>dostali k </a:t>
            </a:r>
            <a:r>
              <a:rPr lang="sk-SK" b="1" dirty="0" smtClean="0"/>
              <a:t>občianstvu</a:t>
            </a:r>
            <a:r>
              <a:rPr lang="sk-SK" b="1" dirty="0"/>
              <a:t>?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/>
              <a:t>Niektorí tvrdia, že Pavlov otec bol otrok, ktorému bola daná sloboda</a:t>
            </a:r>
            <a:r>
              <a:rPr lang="sk-SK" dirty="0" smtClean="0"/>
              <a:t>.</a:t>
            </a:r>
          </a:p>
          <a:p>
            <a:pPr algn="just"/>
            <a:r>
              <a:rPr lang="sk-SK" dirty="0" smtClean="0"/>
              <a:t>Pavlovi </a:t>
            </a:r>
            <a:r>
              <a:rPr lang="sk-SK" dirty="0"/>
              <a:t>rodičia alebo už možno jeho starí rodičia výnimočne slúžili rímskym úradom a ako odmenu za túto službu “vlasti” dostali rímske občianstvo, do ktorého sa Pavol už </a:t>
            </a:r>
            <a:r>
              <a:rPr lang="sk-SK" dirty="0" smtClean="0"/>
              <a:t>narodil.</a:t>
            </a:r>
          </a:p>
          <a:p>
            <a:pPr algn="just"/>
            <a:r>
              <a:rPr lang="sk-SK" dirty="0"/>
              <a:t>Iní biblisti uvádzajú tú možnosť, že Pavlovi rodičia si toto občianstvo </a:t>
            </a:r>
            <a:r>
              <a:rPr lang="sk-SK" dirty="0" smtClean="0"/>
              <a:t>kúpili.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„Rodný list“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sk-SK" dirty="0"/>
              <a:t>Jestvovalo aj niečo ako „rodný list“, v latinčine nazývaný </a:t>
            </a:r>
            <a:r>
              <a:rPr lang="sk-SK" i="1" dirty="0" err="1"/>
              <a:t>testatio</a:t>
            </a:r>
            <a:r>
              <a:rPr lang="sk-SK" i="1" dirty="0"/>
              <a:t>, </a:t>
            </a:r>
            <a:r>
              <a:rPr lang="sk-SK" dirty="0"/>
              <a:t> a bol zachovávaný v rodinnom archíve. </a:t>
            </a:r>
            <a:endParaRPr lang="sk-SK" dirty="0" smtClean="0"/>
          </a:p>
          <a:p>
            <a:pPr algn="just"/>
            <a:r>
              <a:rPr lang="sk-SK" dirty="0" smtClean="0"/>
              <a:t>Totiž </a:t>
            </a:r>
            <a:r>
              <a:rPr lang="sk-SK" dirty="0"/>
              <a:t>každých 5 rokov sa každý rímsky občan mužského pohlavia musel zaregistrovať na sčítanie ľudu. Majiteľovi otroka, ktorý mu chcel udeliť slobodu, stačilo zapísať ho na tento zoznam. </a:t>
            </a:r>
            <a:endParaRPr lang="sk-SK" dirty="0" smtClean="0"/>
          </a:p>
          <a:p>
            <a:pPr algn="just"/>
            <a:r>
              <a:rPr lang="sk-SK" dirty="0" smtClean="0"/>
              <a:t>Kópia </a:t>
            </a:r>
            <a:r>
              <a:rPr lang="sk-SK" dirty="0"/>
              <a:t>takejto registrácie bola zapísaná v Ríme na </a:t>
            </a:r>
            <a:r>
              <a:rPr lang="sk-SK" dirty="0" err="1"/>
              <a:t>Forum</a:t>
            </a:r>
            <a:r>
              <a:rPr lang="sk-SK" dirty="0"/>
              <a:t> </a:t>
            </a:r>
            <a:r>
              <a:rPr lang="sk-SK" dirty="0" err="1"/>
              <a:t>Augustum</a:t>
            </a:r>
            <a:r>
              <a:rPr lang="sk-SK" dirty="0"/>
              <a:t> </a:t>
            </a:r>
            <a:r>
              <a:rPr lang="sk-SK" dirty="0" err="1"/>
              <a:t>na</a:t>
            </a:r>
            <a:r>
              <a:rPr lang="sk-SK" dirty="0"/>
              <a:t> tzv. „</a:t>
            </a:r>
            <a:r>
              <a:rPr lang="sk-SK" dirty="0" err="1"/>
              <a:t>tabulae</a:t>
            </a:r>
            <a:r>
              <a:rPr lang="sk-SK" dirty="0"/>
              <a:t>“, kde sa zaznačil rok narodenia podľa cisára, ktorý vtedy vládol.</a:t>
            </a:r>
            <a:r>
              <a:rPr lang="sk-SK" dirty="0" smtClean="0"/>
              <a:t> </a:t>
            </a:r>
          </a:p>
          <a:p>
            <a:pPr algn="just"/>
            <a:r>
              <a:rPr lang="sk-SK" dirty="0"/>
              <a:t>Rímsky občan mal potom pri sebe potvrdenie, tzv. </a:t>
            </a:r>
            <a:r>
              <a:rPr lang="sk-SK" dirty="0" err="1"/>
              <a:t>diptych</a:t>
            </a:r>
            <a:r>
              <a:rPr lang="sk-SK" dirty="0"/>
              <a:t> – malú drevenú tabuľku. Zámožnejší mali bronzové, strieborné alebo zlaté </a:t>
            </a:r>
            <a:r>
              <a:rPr lang="sk-SK" dirty="0" err="1"/>
              <a:t>diptychy</a:t>
            </a:r>
            <a:r>
              <a:rPr lang="sk-SK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 descr="diptych_Princeton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764704"/>
            <a:ext cx="7743198" cy="4320480"/>
          </a:xfrm>
          <a:prstGeom prst="rect">
            <a:avLst/>
          </a:prstGeom>
        </p:spPr>
      </p:pic>
      <p:sp>
        <p:nvSpPr>
          <p:cNvPr id="4" name="TextovéPole 3"/>
          <p:cNvSpPr txBox="1"/>
          <p:nvPr/>
        </p:nvSpPr>
        <p:spPr>
          <a:xfrm>
            <a:off x="1259632" y="5589240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Tento </a:t>
            </a:r>
            <a:r>
              <a:rPr lang="sk-SK" dirty="0" err="1" smtClean="0"/>
              <a:t>diptych</a:t>
            </a:r>
            <a:r>
              <a:rPr lang="sk-SK" dirty="0" smtClean="0"/>
              <a:t> je dvojjazyčný : </a:t>
            </a:r>
            <a:r>
              <a:rPr lang="sk-SK" dirty="0" err="1" smtClean="0"/>
              <a:t>grécko.latinský</a:t>
            </a:r>
            <a:r>
              <a:rPr lang="sk-SK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/>
              <a:t>Hebrej z Hebrejov (</a:t>
            </a:r>
            <a:r>
              <a:rPr lang="sk-SK" b="1" dirty="0" err="1"/>
              <a:t>Flp</a:t>
            </a:r>
            <a:r>
              <a:rPr lang="sk-SK" b="1" dirty="0"/>
              <a:t> 3,5</a:t>
            </a:r>
            <a:r>
              <a:rPr lang="sk-SK" b="1" dirty="0" smtClean="0"/>
              <a:t>)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sk-SK" dirty="0"/>
              <a:t>Grécky výraz „</a:t>
            </a:r>
            <a:r>
              <a:rPr lang="sk-SK" dirty="0" err="1"/>
              <a:t>hebraios</a:t>
            </a:r>
            <a:r>
              <a:rPr lang="sk-SK" dirty="0"/>
              <a:t>“ = „Hebrej“ slúžil v 1. storočí po Kr. na označenie tých, ktorí sa Židmi narodili alebo prijali náboženstvo. </a:t>
            </a:r>
            <a:endParaRPr lang="sk-SK" dirty="0" smtClean="0"/>
          </a:p>
          <a:p>
            <a:pPr algn="just"/>
            <a:r>
              <a:rPr lang="sk-SK" dirty="0"/>
              <a:t>Výraz „Hebrej“ </a:t>
            </a:r>
            <a:r>
              <a:rPr lang="sk-SK" dirty="0" smtClean="0"/>
              <a:t>taktiež </a:t>
            </a:r>
            <a:r>
              <a:rPr lang="sk-SK" dirty="0"/>
              <a:t>označoval človeka, ktorý hovoril hebrejským, resp. aramejským jazykom. </a:t>
            </a:r>
            <a:endParaRPr lang="sk-SK" dirty="0" smtClean="0"/>
          </a:p>
          <a:p>
            <a:pPr algn="just"/>
            <a:r>
              <a:rPr lang="sk-SK" dirty="0"/>
              <a:t>V tomto zmysle Pavlove slová neznamenajú len prináležitosť k židovskému </a:t>
            </a:r>
            <a:r>
              <a:rPr lang="sk-SK" dirty="0" smtClean="0"/>
              <a:t>národu, ale že ovládal </a:t>
            </a:r>
            <a:r>
              <a:rPr lang="sk-SK" dirty="0"/>
              <a:t>starobylý jazyk Židov, čo ho ešte v užšom zmysle viazalo k vyvolenému národu.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/>
              <a:t>Pavlov pobyt v </a:t>
            </a:r>
            <a:r>
              <a:rPr lang="sk-SK" b="1" dirty="0" err="1" smtClean="0"/>
              <a:t>Tarze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sk-SK" dirty="0" smtClean="0"/>
              <a:t>Napriek snahe niektorých biblistov umiestniť celú mladosť </a:t>
            </a:r>
            <a:r>
              <a:rPr lang="sk-SK" dirty="0"/>
              <a:t>P</a:t>
            </a:r>
            <a:r>
              <a:rPr lang="sk-SK" dirty="0" smtClean="0"/>
              <a:t>avla do </a:t>
            </a:r>
            <a:r>
              <a:rPr lang="sk-SK" dirty="0" err="1" smtClean="0"/>
              <a:t>Jeruzalema</a:t>
            </a:r>
            <a:r>
              <a:rPr lang="sk-SK" dirty="0" smtClean="0"/>
              <a:t> </a:t>
            </a:r>
            <a:r>
              <a:rPr lang="sk-SK" dirty="0"/>
              <a:t>znalosť gréckeho jazyka a rímske občianstvo - dokazujú, že jeho pobyt v </a:t>
            </a:r>
            <a:r>
              <a:rPr lang="sk-SK" dirty="0" err="1"/>
              <a:t>Tarze</a:t>
            </a:r>
            <a:r>
              <a:rPr lang="sk-SK" dirty="0"/>
              <a:t> nemožno ohraničiť len na roky detstva</a:t>
            </a:r>
            <a:r>
              <a:rPr lang="sk-SK" dirty="0" smtClean="0"/>
              <a:t>.</a:t>
            </a:r>
          </a:p>
          <a:p>
            <a:pPr algn="just"/>
            <a:r>
              <a:rPr lang="sk-SK" dirty="0"/>
              <a:t>Židia v mestách v </a:t>
            </a:r>
            <a:r>
              <a:rPr lang="sk-SK" dirty="0" err="1"/>
              <a:t>diaspore</a:t>
            </a:r>
            <a:r>
              <a:rPr lang="sk-SK" dirty="0"/>
              <a:t> naďalej tvorili „mesto v meste“, lebo iba v spoločenstve židovských bratov a sestier mohli žiť pokojným a plným životom, aj pokiaľ ide o náboženské otázky.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oman-provinces-in-asia-mino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80728"/>
            <a:ext cx="7096061" cy="43204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oman_empire_colo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32656"/>
            <a:ext cx="7596336" cy="607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77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sk-SK" dirty="0"/>
              <a:t>Pavol nenavštevoval grécku školu, ale židovskú, keďže v </a:t>
            </a:r>
            <a:r>
              <a:rPr lang="sk-SK" dirty="0" err="1"/>
              <a:t>Tarze</a:t>
            </a:r>
            <a:r>
              <a:rPr lang="sk-SK" dirty="0"/>
              <a:t> bola silná židovská komunita. Jednako však poznal veľmi dobre grécky jazyk, dokonca niektorí odborníci zastávajú názor, že ten bol jeho rodný. Pavol cituje básnikov, pozná grécku filozofiu (</a:t>
            </a:r>
            <a:r>
              <a:rPr lang="sk-SK" dirty="0" err="1"/>
              <a:t>Menandra</a:t>
            </a:r>
            <a:r>
              <a:rPr lang="sk-SK" dirty="0"/>
              <a:t>, </a:t>
            </a:r>
            <a:r>
              <a:rPr lang="sk-SK" dirty="0" err="1"/>
              <a:t>Artemidora</a:t>
            </a:r>
            <a:r>
              <a:rPr lang="sk-SK" dirty="0"/>
              <a:t> z </a:t>
            </a:r>
            <a:r>
              <a:rPr lang="sk-SK" dirty="0" err="1"/>
              <a:t>Tarzu</a:t>
            </a:r>
            <a:r>
              <a:rPr lang="sk-SK" dirty="0"/>
              <a:t>, Aristotela), z ktorej preberá a prepracováva koncepty. Je celkom možné, že poznal aj latinský jazyk. </a:t>
            </a:r>
            <a:endParaRPr lang="sk-SK" dirty="0" smtClean="0"/>
          </a:p>
          <a:p>
            <a:pPr algn="just"/>
            <a:r>
              <a:rPr lang="sk-SK" dirty="0"/>
              <a:t>Kvalita Pavlovho svetského vzdelania nespočívala len vo výbornej gréčtine, ale aj v obsahu a spôsobe argumentácie, ako to vyplýva z jeho </a:t>
            </a:r>
            <a:r>
              <a:rPr lang="sk-SK" dirty="0" smtClean="0"/>
              <a:t>listov.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Dátum a miesto narodenia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211960" y="1484784"/>
            <a:ext cx="4474840" cy="496855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cs-CZ" dirty="0"/>
              <a:t>V Sk 22,3 </a:t>
            </a:r>
            <a:r>
              <a:rPr lang="cs-CZ" dirty="0" err="1"/>
              <a:t>Pavol</a:t>
            </a:r>
            <a:r>
              <a:rPr lang="cs-CZ" dirty="0"/>
              <a:t> </a:t>
            </a:r>
            <a:r>
              <a:rPr lang="cs-CZ" dirty="0" err="1"/>
              <a:t>pred</a:t>
            </a:r>
            <a:r>
              <a:rPr lang="cs-CZ" dirty="0"/>
              <a:t> </a:t>
            </a:r>
            <a:r>
              <a:rPr lang="cs-CZ" dirty="0" err="1"/>
              <a:t>tribunálom</a:t>
            </a:r>
            <a:r>
              <a:rPr lang="cs-CZ" dirty="0"/>
              <a:t> v </a:t>
            </a:r>
            <a:r>
              <a:rPr lang="cs-CZ" dirty="0" err="1"/>
              <a:t>Jeruzaleme</a:t>
            </a:r>
            <a:r>
              <a:rPr lang="cs-CZ" dirty="0"/>
              <a:t> </a:t>
            </a:r>
            <a:r>
              <a:rPr lang="cs-CZ" dirty="0" err="1"/>
              <a:t>hovorí</a:t>
            </a:r>
            <a:r>
              <a:rPr lang="cs-CZ" dirty="0"/>
              <a:t> o sebe </a:t>
            </a:r>
            <a:r>
              <a:rPr lang="cs-CZ" dirty="0" err="1"/>
              <a:t>tieto</a:t>
            </a:r>
            <a:r>
              <a:rPr lang="cs-CZ" dirty="0"/>
              <a:t> </a:t>
            </a:r>
            <a:r>
              <a:rPr lang="cs-CZ" dirty="0" err="1"/>
              <a:t>slová</a:t>
            </a:r>
            <a:r>
              <a:rPr lang="cs-CZ" dirty="0"/>
              <a:t>: </a:t>
            </a:r>
            <a:r>
              <a:rPr lang="cs-CZ" i="1" dirty="0"/>
              <a:t>„</a:t>
            </a:r>
            <a:r>
              <a:rPr lang="cs-CZ" i="1" dirty="0" err="1"/>
              <a:t>Ja</a:t>
            </a:r>
            <a:r>
              <a:rPr lang="cs-CZ" i="1" dirty="0"/>
              <a:t> </a:t>
            </a:r>
            <a:r>
              <a:rPr lang="cs-CZ" i="1" dirty="0" err="1"/>
              <a:t>som</a:t>
            </a:r>
            <a:r>
              <a:rPr lang="cs-CZ" i="1" dirty="0"/>
              <a:t> Žid. Narodil </a:t>
            </a:r>
            <a:r>
              <a:rPr lang="cs-CZ" i="1" dirty="0" err="1"/>
              <a:t>som</a:t>
            </a:r>
            <a:r>
              <a:rPr lang="cs-CZ" i="1" dirty="0"/>
              <a:t> </a:t>
            </a:r>
            <a:r>
              <a:rPr lang="cs-CZ" i="1" dirty="0" err="1"/>
              <a:t>sa</a:t>
            </a:r>
            <a:r>
              <a:rPr lang="cs-CZ" i="1" dirty="0"/>
              <a:t> v </a:t>
            </a:r>
            <a:r>
              <a:rPr lang="cs-CZ" b="1" i="1" dirty="0" err="1"/>
              <a:t>cilícijskom</a:t>
            </a:r>
            <a:r>
              <a:rPr lang="cs-CZ" b="1" i="1" dirty="0"/>
              <a:t> Tarze</a:t>
            </a:r>
            <a:r>
              <a:rPr lang="cs-CZ" i="1" dirty="0"/>
              <a:t>, </a:t>
            </a:r>
            <a:r>
              <a:rPr lang="cs-CZ" b="1" i="1" dirty="0"/>
              <a:t>ale vychovávaný </a:t>
            </a:r>
            <a:r>
              <a:rPr lang="cs-CZ" b="1" i="1" dirty="0" err="1"/>
              <a:t>som</a:t>
            </a:r>
            <a:r>
              <a:rPr lang="cs-CZ" b="1" i="1" dirty="0"/>
              <a:t> bol v tomto </a:t>
            </a:r>
            <a:r>
              <a:rPr lang="cs-CZ" b="1" i="1" dirty="0" err="1"/>
              <a:t>meste</a:t>
            </a:r>
            <a:r>
              <a:rPr lang="cs-CZ" i="1" dirty="0"/>
              <a:t>.“</a:t>
            </a:r>
            <a:r>
              <a:rPr lang="cs-CZ" dirty="0"/>
              <a:t> </a:t>
            </a:r>
            <a:endParaRPr lang="cs-CZ" dirty="0" smtClean="0"/>
          </a:p>
          <a:p>
            <a:pPr algn="just"/>
            <a:r>
              <a:rPr lang="cs-CZ" dirty="0" smtClean="0"/>
              <a:t>V </a:t>
            </a:r>
            <a:r>
              <a:rPr lang="cs-CZ" dirty="0"/>
              <a:t>Sk 21,39 </a:t>
            </a:r>
            <a:r>
              <a:rPr lang="cs-CZ" dirty="0" err="1"/>
              <a:t>uvádza</a:t>
            </a:r>
            <a:r>
              <a:rPr lang="cs-CZ" dirty="0"/>
              <a:t>: </a:t>
            </a:r>
            <a:r>
              <a:rPr lang="cs-CZ" i="1" dirty="0"/>
              <a:t>„</a:t>
            </a:r>
            <a:r>
              <a:rPr lang="cs-CZ" i="1" dirty="0" err="1"/>
              <a:t>Ja</a:t>
            </a:r>
            <a:r>
              <a:rPr lang="cs-CZ" i="1" dirty="0"/>
              <a:t> </a:t>
            </a:r>
            <a:r>
              <a:rPr lang="cs-CZ" i="1" dirty="0" err="1"/>
              <a:t>som</a:t>
            </a:r>
            <a:r>
              <a:rPr lang="cs-CZ" i="1" dirty="0"/>
              <a:t> </a:t>
            </a:r>
            <a:r>
              <a:rPr lang="cs-CZ" b="1" i="1" dirty="0"/>
              <a:t>Žid z </a:t>
            </a:r>
            <a:r>
              <a:rPr lang="cs-CZ" b="1" i="1" dirty="0" err="1"/>
              <a:t>cilícijského</a:t>
            </a:r>
            <a:r>
              <a:rPr lang="cs-CZ" b="1" i="1" dirty="0"/>
              <a:t> Tarzu, občan </a:t>
            </a:r>
            <a:r>
              <a:rPr lang="cs-CZ" i="1" dirty="0" err="1"/>
              <a:t>nie</a:t>
            </a:r>
            <a:r>
              <a:rPr lang="cs-CZ" i="1" dirty="0"/>
              <a:t> </a:t>
            </a:r>
            <a:r>
              <a:rPr lang="cs-CZ" i="1" dirty="0" err="1"/>
              <a:t>neznámeho</a:t>
            </a:r>
            <a:r>
              <a:rPr lang="cs-CZ" i="1" dirty="0"/>
              <a:t> </a:t>
            </a:r>
            <a:r>
              <a:rPr lang="cs-CZ" i="1" dirty="0" err="1"/>
              <a:t>mesta</a:t>
            </a:r>
            <a:r>
              <a:rPr lang="cs-CZ" i="1" dirty="0"/>
              <a:t>.“ </a:t>
            </a:r>
            <a:endParaRPr lang="en-US" dirty="0"/>
          </a:p>
        </p:txBody>
      </p:sp>
      <p:pic>
        <p:nvPicPr>
          <p:cNvPr id="4" name="Picture 3" descr="CNM19-Pauls2ndJourney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28800"/>
            <a:ext cx="3667781" cy="457881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Židovské dedičstvo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 smtClean="0"/>
              <a:t>Jasne </a:t>
            </a:r>
            <a:r>
              <a:rPr lang="sk-SK" dirty="0"/>
              <a:t>zastáva židovský monoteizmus </a:t>
            </a:r>
            <a:r>
              <a:rPr lang="sk-SK" dirty="0" smtClean="0"/>
              <a:t>.</a:t>
            </a:r>
          </a:p>
          <a:p>
            <a:pPr algn="just"/>
            <a:r>
              <a:rPr lang="sk-SK" dirty="0" smtClean="0"/>
              <a:t>Vynikajúco pozná židovské </a:t>
            </a:r>
            <a:r>
              <a:rPr lang="sk-SK" dirty="0"/>
              <a:t>Sväté písmo. </a:t>
            </a:r>
            <a:endParaRPr lang="sk-SK" dirty="0" smtClean="0"/>
          </a:p>
          <a:p>
            <a:pPr algn="just"/>
            <a:r>
              <a:rPr lang="sk-SK" dirty="0" smtClean="0"/>
              <a:t>Neskôr v listoch je Abrahám pre Pavla </a:t>
            </a:r>
            <a:r>
              <a:rPr lang="sk-SK" dirty="0"/>
              <a:t>centrálnou </a:t>
            </a:r>
            <a:r>
              <a:rPr lang="sk-SK" dirty="0" smtClean="0"/>
              <a:t>postavou. Pavol </a:t>
            </a:r>
            <a:r>
              <a:rPr lang="sk-SK" dirty="0"/>
              <a:t>obchádza Mojžiša, lebo ten sa spája so Zákonom, ktorý je naplnený a prekonaný vierou v Krista</a:t>
            </a:r>
            <a:r>
              <a:rPr lang="sk-SK" dirty="0" smtClean="0"/>
              <a:t>.</a:t>
            </a:r>
          </a:p>
          <a:p>
            <a:pPr algn="just"/>
            <a:r>
              <a:rPr lang="sk-SK" dirty="0"/>
              <a:t>Osobitným spôsobom sa Pavol dotýka otázky vyvolenia Izraela v </a:t>
            </a:r>
            <a:r>
              <a:rPr lang="sk-SK" dirty="0" err="1"/>
              <a:t>Rim</a:t>
            </a:r>
            <a:r>
              <a:rPr lang="sk-SK" dirty="0"/>
              <a:t> 9-11.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ulka 1"/>
          <p:cNvGraphicFramePr>
            <a:graphicFrameLocks noGrp="1"/>
          </p:cNvGraphicFramePr>
          <p:nvPr/>
        </p:nvGraphicFramePr>
        <p:xfrm>
          <a:off x="1547664" y="1466121"/>
          <a:ext cx="60960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3997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2000" b="1" baseline="0" dirty="0">
                          <a:latin typeface="Book Antiqua"/>
                          <a:ea typeface="Times"/>
                          <a:cs typeface="Times New Roman"/>
                        </a:rPr>
                        <a:t>List</a:t>
                      </a:r>
                      <a:endParaRPr lang="sk-SK" sz="2000" baseline="0" dirty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2000" b="1" baseline="0">
                          <a:latin typeface="Book Antiqua"/>
                          <a:ea typeface="Times"/>
                          <a:cs typeface="Times New Roman"/>
                        </a:rPr>
                        <a:t>Biblické referencie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997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2000" baseline="0">
                          <a:latin typeface="Book Antiqua"/>
                          <a:ea typeface="Times"/>
                          <a:cs typeface="Times New Roman"/>
                        </a:rPr>
                        <a:t>Rim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2000" baseline="0">
                          <a:latin typeface="Book Antiqua"/>
                          <a:ea typeface="Times"/>
                          <a:cs typeface="Times New Roman"/>
                        </a:rPr>
                        <a:t>60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997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2000" baseline="0">
                          <a:latin typeface="Book Antiqua"/>
                          <a:ea typeface="Times"/>
                          <a:cs typeface="Times New Roman"/>
                        </a:rPr>
                        <a:t>1 Kor 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2000" baseline="0">
                          <a:latin typeface="Book Antiqua"/>
                          <a:ea typeface="Times"/>
                          <a:cs typeface="Times New Roman"/>
                        </a:rPr>
                        <a:t>17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997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2000" baseline="0">
                          <a:latin typeface="Book Antiqua"/>
                          <a:ea typeface="Times"/>
                          <a:cs typeface="Times New Roman"/>
                        </a:rPr>
                        <a:t>2 Kor 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2000" baseline="0">
                          <a:latin typeface="Book Antiqua"/>
                          <a:ea typeface="Times"/>
                          <a:cs typeface="Times New Roman"/>
                        </a:rPr>
                        <a:t>10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997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2000" baseline="0">
                          <a:latin typeface="Book Antiqua"/>
                          <a:ea typeface="Times"/>
                          <a:cs typeface="Times New Roman"/>
                        </a:rPr>
                        <a:t>Gal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2000" baseline="0">
                          <a:latin typeface="Book Antiqua"/>
                          <a:ea typeface="Times"/>
                          <a:cs typeface="Times New Roman"/>
                        </a:rPr>
                        <a:t>10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997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2000" baseline="0">
                          <a:latin typeface="Book Antiqua"/>
                          <a:ea typeface="Times"/>
                          <a:cs typeface="Times New Roman"/>
                        </a:rPr>
                        <a:t>Ef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2000" baseline="0">
                          <a:latin typeface="Book Antiqua"/>
                          <a:ea typeface="Times"/>
                          <a:cs typeface="Times New Roman"/>
                        </a:rPr>
                        <a:t>5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997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2000" baseline="0">
                          <a:latin typeface="Book Antiqua"/>
                          <a:ea typeface="Times"/>
                          <a:cs typeface="Times New Roman"/>
                        </a:rPr>
                        <a:t>1 Tim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2000" baseline="0">
                          <a:latin typeface="Book Antiqua"/>
                          <a:ea typeface="Times"/>
                          <a:cs typeface="Times New Roman"/>
                        </a:rPr>
                        <a:t>1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997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2000" baseline="0">
                          <a:latin typeface="Book Antiqua"/>
                          <a:ea typeface="Times"/>
                          <a:cs typeface="Times New Roman"/>
                        </a:rPr>
                        <a:t>2 Tim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2000" baseline="0">
                          <a:latin typeface="Book Antiqua"/>
                          <a:ea typeface="Times"/>
                          <a:cs typeface="Times New Roman"/>
                        </a:rPr>
                        <a:t>1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997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2000" baseline="0">
                          <a:latin typeface="Book Antiqua"/>
                          <a:ea typeface="Times"/>
                          <a:cs typeface="Times New Roman"/>
                        </a:rPr>
                        <a:t>Flp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2000" baseline="0">
                          <a:latin typeface="Book Antiqua"/>
                          <a:ea typeface="Times"/>
                          <a:cs typeface="Times New Roman"/>
                        </a:rPr>
                        <a:t>0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997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2000" baseline="0">
                          <a:latin typeface="Book Antiqua"/>
                          <a:ea typeface="Times"/>
                          <a:cs typeface="Times New Roman"/>
                        </a:rPr>
                        <a:t>1 Sol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2000" baseline="0">
                          <a:latin typeface="Book Antiqua"/>
                          <a:ea typeface="Times"/>
                          <a:cs typeface="Times New Roman"/>
                        </a:rPr>
                        <a:t>0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997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2000" baseline="0">
                          <a:latin typeface="Book Antiqua"/>
                          <a:ea typeface="Times"/>
                          <a:cs typeface="Times New Roman"/>
                        </a:rPr>
                        <a:t>2 Sol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2000" baseline="0">
                          <a:latin typeface="Book Antiqua"/>
                          <a:ea typeface="Times"/>
                          <a:cs typeface="Times New Roman"/>
                        </a:rPr>
                        <a:t>0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997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2000" baseline="0">
                          <a:latin typeface="Book Antiqua"/>
                          <a:ea typeface="Times"/>
                          <a:cs typeface="Times New Roman"/>
                        </a:rPr>
                        <a:t>Kol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2000" baseline="0">
                          <a:latin typeface="Book Antiqua"/>
                          <a:ea typeface="Times"/>
                          <a:cs typeface="Times New Roman"/>
                        </a:rPr>
                        <a:t>0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997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2000" baseline="0">
                          <a:latin typeface="Book Antiqua"/>
                          <a:ea typeface="Times"/>
                          <a:cs typeface="Times New Roman"/>
                        </a:rPr>
                        <a:t>Flm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2000" baseline="0">
                          <a:latin typeface="Book Antiqua"/>
                          <a:ea typeface="Times"/>
                          <a:cs typeface="Times New Roman"/>
                        </a:rPr>
                        <a:t>0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997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2000" baseline="0">
                          <a:latin typeface="Book Antiqua"/>
                          <a:ea typeface="Times"/>
                          <a:cs typeface="Times New Roman"/>
                        </a:rPr>
                        <a:t>Tít</a:t>
                      </a:r>
                      <a:endParaRPr lang="sk-SK" sz="20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2000" baseline="0" dirty="0">
                          <a:latin typeface="Book Antiqua"/>
                          <a:ea typeface="Times"/>
                          <a:cs typeface="Times New Roman"/>
                        </a:rPr>
                        <a:t>0</a:t>
                      </a:r>
                      <a:endParaRPr lang="sk-SK" sz="2000" baseline="0" dirty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extovéPole 2"/>
          <p:cNvSpPr txBox="1"/>
          <p:nvPr/>
        </p:nvSpPr>
        <p:spPr>
          <a:xfrm>
            <a:off x="1403648" y="620688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dirty="0" smtClean="0"/>
              <a:t>Počet </a:t>
            </a:r>
            <a:r>
              <a:rPr lang="sk-SK" sz="2000" dirty="0"/>
              <a:t>odvolávok na židovské Sväté písma v jednotlivých PL</a:t>
            </a:r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ulka 1"/>
          <p:cNvGraphicFramePr>
            <a:graphicFrameLocks noGrp="1"/>
          </p:cNvGraphicFramePr>
          <p:nvPr/>
        </p:nvGraphicFramePr>
        <p:xfrm>
          <a:off x="1475656" y="908720"/>
          <a:ext cx="6096000" cy="5559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623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1600" b="1" baseline="0" dirty="0">
                          <a:latin typeface="Book Antiqua"/>
                          <a:ea typeface="Times"/>
                          <a:cs typeface="Times New Roman"/>
                        </a:rPr>
                        <a:t>Biblická kniha</a:t>
                      </a:r>
                      <a:endParaRPr lang="sk-SK" sz="1600" baseline="0" dirty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1600" b="1" baseline="0">
                          <a:latin typeface="Book Antiqua"/>
                          <a:ea typeface="Times"/>
                          <a:cs typeface="Times New Roman"/>
                        </a:rPr>
                        <a:t>Biblické referencie</a:t>
                      </a:r>
                      <a:endParaRPr lang="sk-SK" sz="16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23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1600" baseline="0">
                          <a:latin typeface="Book Antiqua"/>
                          <a:ea typeface="Times"/>
                          <a:cs typeface="Times New Roman"/>
                        </a:rPr>
                        <a:t>Iz </a:t>
                      </a:r>
                      <a:endParaRPr lang="sk-SK" sz="16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1600" baseline="0">
                          <a:latin typeface="Book Antiqua"/>
                          <a:ea typeface="Times"/>
                          <a:cs typeface="Times New Roman"/>
                        </a:rPr>
                        <a:t>28</a:t>
                      </a:r>
                      <a:endParaRPr lang="sk-SK" sz="16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23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1600" baseline="0">
                          <a:latin typeface="Book Antiqua"/>
                          <a:ea typeface="Times"/>
                          <a:cs typeface="Times New Roman"/>
                        </a:rPr>
                        <a:t>Ž </a:t>
                      </a:r>
                      <a:endParaRPr lang="sk-SK" sz="16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1600" baseline="0">
                          <a:latin typeface="Book Antiqua"/>
                          <a:ea typeface="Times"/>
                          <a:cs typeface="Times New Roman"/>
                        </a:rPr>
                        <a:t>20</a:t>
                      </a:r>
                      <a:endParaRPr lang="sk-SK" sz="16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23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1600" baseline="0">
                          <a:latin typeface="Book Antiqua"/>
                          <a:ea typeface="Times"/>
                          <a:cs typeface="Times New Roman"/>
                        </a:rPr>
                        <a:t>Gn </a:t>
                      </a:r>
                      <a:endParaRPr lang="sk-SK" sz="16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1600" baseline="0">
                          <a:latin typeface="Book Antiqua"/>
                          <a:ea typeface="Times"/>
                          <a:cs typeface="Times New Roman"/>
                        </a:rPr>
                        <a:t>17</a:t>
                      </a:r>
                      <a:endParaRPr lang="sk-SK" sz="16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23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1600" baseline="0">
                          <a:latin typeface="Book Antiqua"/>
                          <a:ea typeface="Times"/>
                          <a:cs typeface="Times New Roman"/>
                        </a:rPr>
                        <a:t>Dt</a:t>
                      </a:r>
                      <a:endParaRPr lang="sk-SK" sz="16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1600" baseline="0">
                          <a:latin typeface="Book Antiqua"/>
                          <a:ea typeface="Times"/>
                          <a:cs typeface="Times New Roman"/>
                        </a:rPr>
                        <a:t>12</a:t>
                      </a:r>
                      <a:endParaRPr lang="sk-SK" sz="16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23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1600" baseline="0">
                          <a:latin typeface="Book Antiqua"/>
                          <a:ea typeface="Times"/>
                          <a:cs typeface="Times New Roman"/>
                        </a:rPr>
                        <a:t>Ez</a:t>
                      </a:r>
                      <a:endParaRPr lang="sk-SK" sz="16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1600" baseline="0">
                          <a:latin typeface="Book Antiqua"/>
                          <a:ea typeface="Times"/>
                          <a:cs typeface="Times New Roman"/>
                        </a:rPr>
                        <a:t>9</a:t>
                      </a:r>
                      <a:endParaRPr lang="sk-SK" sz="16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23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1600" baseline="0">
                          <a:latin typeface="Book Antiqua"/>
                          <a:ea typeface="Times"/>
                          <a:cs typeface="Times New Roman"/>
                        </a:rPr>
                        <a:t>Lv</a:t>
                      </a:r>
                      <a:endParaRPr lang="sk-SK" sz="16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1600" baseline="0">
                          <a:latin typeface="Book Antiqua"/>
                          <a:ea typeface="Times"/>
                          <a:cs typeface="Times New Roman"/>
                        </a:rPr>
                        <a:t>5</a:t>
                      </a:r>
                      <a:endParaRPr lang="sk-SK" sz="16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23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1600" baseline="0">
                          <a:latin typeface="Book Antiqua"/>
                          <a:ea typeface="Times"/>
                          <a:cs typeface="Times New Roman"/>
                        </a:rPr>
                        <a:t>Oz</a:t>
                      </a:r>
                      <a:endParaRPr lang="sk-SK" sz="16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1600" baseline="0">
                          <a:latin typeface="Book Antiqua"/>
                          <a:ea typeface="Times"/>
                          <a:cs typeface="Times New Roman"/>
                        </a:rPr>
                        <a:t>3</a:t>
                      </a:r>
                      <a:endParaRPr lang="sk-SK" sz="16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23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1600" baseline="0">
                          <a:latin typeface="Book Antiqua"/>
                          <a:ea typeface="Times"/>
                          <a:cs typeface="Times New Roman"/>
                        </a:rPr>
                        <a:t>2 Sam</a:t>
                      </a:r>
                      <a:endParaRPr lang="sk-SK" sz="16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1600" baseline="0">
                          <a:latin typeface="Book Antiqua"/>
                          <a:ea typeface="Times"/>
                          <a:cs typeface="Times New Roman"/>
                        </a:rPr>
                        <a:t>2</a:t>
                      </a:r>
                      <a:endParaRPr lang="sk-SK" sz="16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23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1600" baseline="0">
                          <a:latin typeface="Book Antiqua"/>
                          <a:ea typeface="Times"/>
                          <a:cs typeface="Times New Roman"/>
                        </a:rPr>
                        <a:t>1 Kr</a:t>
                      </a:r>
                      <a:endParaRPr lang="sk-SK" sz="16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1600" baseline="0">
                          <a:latin typeface="Book Antiqua"/>
                          <a:ea typeface="Times"/>
                          <a:cs typeface="Times New Roman"/>
                        </a:rPr>
                        <a:t>2</a:t>
                      </a:r>
                      <a:endParaRPr lang="sk-SK" sz="16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23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1600" baseline="0">
                          <a:latin typeface="Book Antiqua"/>
                          <a:ea typeface="Times"/>
                          <a:cs typeface="Times New Roman"/>
                        </a:rPr>
                        <a:t>Jób</a:t>
                      </a:r>
                      <a:endParaRPr lang="sk-SK" sz="16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1600" baseline="0">
                          <a:latin typeface="Book Antiqua"/>
                          <a:ea typeface="Times"/>
                          <a:cs typeface="Times New Roman"/>
                        </a:rPr>
                        <a:t>2</a:t>
                      </a:r>
                      <a:endParaRPr lang="sk-SK" sz="16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23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1600" baseline="0">
                          <a:latin typeface="Book Antiqua"/>
                          <a:ea typeface="Times"/>
                          <a:cs typeface="Times New Roman"/>
                        </a:rPr>
                        <a:t>Sir</a:t>
                      </a:r>
                      <a:endParaRPr lang="sk-SK" sz="16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1600" baseline="0">
                          <a:latin typeface="Book Antiqua"/>
                          <a:ea typeface="Times"/>
                          <a:cs typeface="Times New Roman"/>
                        </a:rPr>
                        <a:t>2</a:t>
                      </a:r>
                      <a:endParaRPr lang="sk-SK" sz="16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23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1600" baseline="0">
                          <a:latin typeface="Book Antiqua"/>
                          <a:ea typeface="Times"/>
                          <a:cs typeface="Times New Roman"/>
                        </a:rPr>
                        <a:t>Jer</a:t>
                      </a:r>
                      <a:endParaRPr lang="sk-SK" sz="16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1600" baseline="0">
                          <a:latin typeface="Book Antiqua"/>
                          <a:ea typeface="Times"/>
                          <a:cs typeface="Times New Roman"/>
                        </a:rPr>
                        <a:t>2</a:t>
                      </a:r>
                      <a:endParaRPr lang="sk-SK" sz="16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23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1600" baseline="0">
                          <a:latin typeface="Book Antiqua"/>
                          <a:ea typeface="Times"/>
                          <a:cs typeface="Times New Roman"/>
                        </a:rPr>
                        <a:t>Hab</a:t>
                      </a:r>
                      <a:endParaRPr lang="sk-SK" sz="16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1600" baseline="0">
                          <a:latin typeface="Book Antiqua"/>
                          <a:ea typeface="Times"/>
                          <a:cs typeface="Times New Roman"/>
                        </a:rPr>
                        <a:t>2</a:t>
                      </a:r>
                      <a:endParaRPr lang="sk-SK" sz="16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23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1600" baseline="0">
                          <a:latin typeface="Book Antiqua"/>
                          <a:ea typeface="Times"/>
                          <a:cs typeface="Times New Roman"/>
                        </a:rPr>
                        <a:t>Nm</a:t>
                      </a:r>
                      <a:endParaRPr lang="sk-SK" sz="16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1600" baseline="0">
                          <a:latin typeface="Book Antiqua"/>
                          <a:ea typeface="Times"/>
                          <a:cs typeface="Times New Roman"/>
                        </a:rPr>
                        <a:t>1</a:t>
                      </a:r>
                      <a:endParaRPr lang="sk-SK" sz="16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23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1600" baseline="0">
                          <a:latin typeface="Book Antiqua"/>
                          <a:ea typeface="Times"/>
                          <a:cs typeface="Times New Roman"/>
                        </a:rPr>
                        <a:t>Prís</a:t>
                      </a:r>
                      <a:endParaRPr lang="sk-SK" sz="16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1600" baseline="0">
                          <a:latin typeface="Book Antiqua"/>
                          <a:ea typeface="Times"/>
                          <a:cs typeface="Times New Roman"/>
                        </a:rPr>
                        <a:t>1</a:t>
                      </a:r>
                      <a:endParaRPr lang="sk-SK" sz="16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23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1600" baseline="0">
                          <a:latin typeface="Book Antiqua"/>
                          <a:ea typeface="Times"/>
                          <a:cs typeface="Times New Roman"/>
                        </a:rPr>
                        <a:t>Joel</a:t>
                      </a:r>
                      <a:endParaRPr lang="sk-SK" sz="16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1600" baseline="0">
                          <a:latin typeface="Book Antiqua"/>
                          <a:ea typeface="Times"/>
                          <a:cs typeface="Times New Roman"/>
                        </a:rPr>
                        <a:t>1</a:t>
                      </a:r>
                      <a:endParaRPr lang="sk-SK" sz="16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23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1600" baseline="0">
                          <a:latin typeface="Book Antiqua"/>
                          <a:ea typeface="Times"/>
                          <a:cs typeface="Times New Roman"/>
                        </a:rPr>
                        <a:t>Zach</a:t>
                      </a:r>
                      <a:endParaRPr lang="sk-SK" sz="16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1600" baseline="0">
                          <a:latin typeface="Book Antiqua"/>
                          <a:ea typeface="Times"/>
                          <a:cs typeface="Times New Roman"/>
                        </a:rPr>
                        <a:t>1</a:t>
                      </a:r>
                      <a:endParaRPr lang="sk-SK" sz="16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23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1600" baseline="0">
                          <a:latin typeface="Book Antiqua"/>
                          <a:ea typeface="Times"/>
                          <a:cs typeface="Times New Roman"/>
                        </a:rPr>
                        <a:t>Mal</a:t>
                      </a:r>
                      <a:endParaRPr lang="sk-SK" sz="1600" baseline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sk-SK" sz="1600" baseline="0" dirty="0">
                          <a:latin typeface="Book Antiqua"/>
                          <a:ea typeface="Times"/>
                          <a:cs typeface="Times New Roman"/>
                        </a:rPr>
                        <a:t>1</a:t>
                      </a:r>
                      <a:endParaRPr lang="sk-SK" sz="1600" baseline="0" dirty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extovéPole 2"/>
          <p:cNvSpPr txBox="1"/>
          <p:nvPr/>
        </p:nvSpPr>
        <p:spPr>
          <a:xfrm>
            <a:off x="1547664" y="33265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Pavol najčastejšie priamo cituje z týchto starozákonných spisov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Manuálna práca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sk-SK" dirty="0" smtClean="0"/>
              <a:t>Bolo zvykom </a:t>
            </a:r>
            <a:r>
              <a:rPr lang="sk-SK" dirty="0"/>
              <a:t>u </a:t>
            </a:r>
            <a:r>
              <a:rPr lang="sk-SK" dirty="0" smtClean="0"/>
              <a:t>Židov</a:t>
            </a:r>
            <a:r>
              <a:rPr lang="sk-SK" dirty="0"/>
              <a:t> </a:t>
            </a:r>
            <a:r>
              <a:rPr lang="sk-SK" dirty="0" smtClean="0"/>
              <a:t>odovzdať remeslo. </a:t>
            </a:r>
          </a:p>
          <a:p>
            <a:pPr algn="just"/>
            <a:r>
              <a:rPr lang="sk-SK" dirty="0"/>
              <a:t>Rabín </a:t>
            </a:r>
            <a:r>
              <a:rPr lang="sk-SK" dirty="0" err="1"/>
              <a:t>Gamaliel</a:t>
            </a:r>
            <a:r>
              <a:rPr lang="sk-SK" dirty="0"/>
              <a:t> </a:t>
            </a:r>
            <a:r>
              <a:rPr lang="sk-SK" dirty="0" err="1"/>
              <a:t>ben</a:t>
            </a:r>
            <a:r>
              <a:rPr lang="sk-SK" dirty="0"/>
              <a:t> </a:t>
            </a:r>
            <a:r>
              <a:rPr lang="sk-SK" dirty="0" err="1"/>
              <a:t>Júda</a:t>
            </a:r>
            <a:r>
              <a:rPr lang="sk-SK" dirty="0"/>
              <a:t>, patriarcha, hovorí: </a:t>
            </a:r>
            <a:r>
              <a:rPr lang="sk-SK" i="1" dirty="0"/>
              <a:t>„Je krásne štúdium </a:t>
            </a:r>
            <a:r>
              <a:rPr lang="sk-SK" i="1" dirty="0" err="1"/>
              <a:t>Tóry</a:t>
            </a:r>
            <a:r>
              <a:rPr lang="sk-SK" i="1" dirty="0"/>
              <a:t> spojené s manuálnym remeslom, pretože keď sa človek zaoberá obidvoma, spôsobuje, že sa zabúda na hriech. Každé štúdium </a:t>
            </a:r>
            <a:r>
              <a:rPr lang="sk-SK" i="1" dirty="0" err="1"/>
              <a:t>Tóry</a:t>
            </a:r>
            <a:r>
              <a:rPr lang="sk-SK" i="1" dirty="0"/>
              <a:t> oddelené od manuálneho remesla vychodí naprázdno a spôsobuje hriech</a:t>
            </a:r>
            <a:r>
              <a:rPr lang="sk-SK" i="1" dirty="0" smtClean="0"/>
              <a:t>.“</a:t>
            </a:r>
          </a:p>
          <a:p>
            <a:pPr algn="just"/>
            <a:r>
              <a:rPr lang="sk-SK" dirty="0"/>
              <a:t>Vďaka svojej zručnosti </a:t>
            </a:r>
            <a:r>
              <a:rPr lang="sk-SK" b="1" dirty="0"/>
              <a:t>so spracovaním kože </a:t>
            </a:r>
            <a:r>
              <a:rPr lang="sk-SK" dirty="0"/>
              <a:t>vyrábal kapsy, opasky a výrobky dennej potreby a prichádzal tak do každodenného kontaktu s ľuďmi, mohol vytvárať nové kontakty, priateľstvá a poznávať atmosféru prostredia, v ktorom </a:t>
            </a:r>
            <a:r>
              <a:rPr lang="sk-SK" dirty="0" smtClean="0"/>
              <a:t>pôsobil. 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/>
              <a:t>Pavol v </a:t>
            </a:r>
            <a:r>
              <a:rPr lang="sk-SK" b="1" dirty="0" smtClean="0"/>
              <a:t>Jeruzaleme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 smtClean="0"/>
              <a:t>Približne </a:t>
            </a:r>
            <a:r>
              <a:rPr lang="sk-SK" dirty="0"/>
              <a:t>vo veku 15-17 rokov, a spolu so svojimi vrstovníkmi prežívať to, čo sám opisuje v Gal 1,14: </a:t>
            </a:r>
            <a:r>
              <a:rPr lang="sk-SK" i="1" dirty="0"/>
              <a:t>„V židovstve som prevýšil mnohých vrstovníkov vo svojom rode, lebo viac som horlil za obyčaje svojich otcov.“</a:t>
            </a:r>
            <a:r>
              <a:rPr lang="sk-SK" baseline="30000" dirty="0"/>
              <a:t> </a:t>
            </a:r>
            <a:endParaRPr lang="sk-SK" baseline="30000" dirty="0" smtClean="0"/>
          </a:p>
          <a:p>
            <a:pPr algn="just"/>
            <a:r>
              <a:rPr lang="it-IT" dirty="0"/>
              <a:t>Podľa talmudskej tradície bolo v Jeruzaleme v 1. storočí 408 synagóg. Aj keď dnes sa toto číslo považuje za príliš prehnané, predsa vyjadruje náboženskú dôležitosť mesta.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rst-century-jerusalem_sh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334778"/>
            <a:ext cx="7776864" cy="620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61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Rabínske školy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/>
          </a:bodyPr>
          <a:lstStyle/>
          <a:p>
            <a:pPr algn="just"/>
            <a:r>
              <a:rPr lang="it-IT" dirty="0"/>
              <a:t>Hlavnou metódou učenia bolo hlasné a spevavé opakované recitovanie naučeného textu. </a:t>
            </a:r>
            <a:endParaRPr lang="sk-SK" dirty="0" smtClean="0"/>
          </a:p>
          <a:p>
            <a:pPr algn="just"/>
            <a:r>
              <a:rPr lang="it-IT" dirty="0"/>
              <a:t>Dôležitým prvkom rabínskej výchovy bolo učeníctvo. Išlo o niekoľkoročnú službu pri niektorom rabínovi, ktorá zahŕňala aj spoločnú domácnosť</a:t>
            </a:r>
            <a:r>
              <a:rPr lang="it-IT" dirty="0" smtClean="0"/>
              <a:t>.</a:t>
            </a:r>
            <a:endParaRPr lang="sk-SK" dirty="0" smtClean="0"/>
          </a:p>
          <a:p>
            <a:pPr algn="just"/>
            <a:r>
              <a:rPr lang="it-IT" dirty="0"/>
              <a:t>Cieľom tejto výchovy bolo priviesť žiaka k tomu, aby bol neskôr schopný samostatne rozhodovať v otázkach náboženského práva. Takéto učeníctvo končilo uvedením a pridelením titulu rabbi.</a:t>
            </a:r>
            <a:r>
              <a:rPr lang="pl-PL" dirty="0"/>
              <a:t> </a:t>
            </a:r>
            <a:endParaRPr lang="sk-SK" dirty="0"/>
          </a:p>
          <a:p>
            <a:endParaRPr lang="sk-SK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Rabín </a:t>
            </a:r>
            <a:r>
              <a:rPr lang="sk-SK" b="1" dirty="0" err="1" smtClean="0"/>
              <a:t>Gamaliel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51723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it-IT" dirty="0" smtClean="0"/>
              <a:t>Najväčšou skúsenosťou v živote mladého Pavla bola výchova pri nohách Gamaliela.</a:t>
            </a:r>
            <a:r>
              <a:rPr lang="sk-SK" dirty="0" smtClean="0"/>
              <a:t> </a:t>
            </a:r>
            <a:r>
              <a:rPr lang="it-IT" dirty="0" smtClean="0"/>
              <a:t>Je to ten Gamaliel, ktorého spomínajú Sk 5,34-39 a o ktorom jeden rabínsky výrok hovorí: </a:t>
            </a:r>
            <a:r>
              <a:rPr lang="it-IT" i="1" dirty="0" smtClean="0"/>
              <a:t>„Odkedy zomrel rabín Gamaliel, starec, prestala úcta k zákonu a zmizla čistota a askéza.“ </a:t>
            </a:r>
            <a:endParaRPr lang="sk-SK" i="1" dirty="0" smtClean="0"/>
          </a:p>
          <a:p>
            <a:pPr algn="just"/>
            <a:r>
              <a:rPr lang="pl-PL" dirty="0" smtClean="0"/>
              <a:t>Gamaliel bol stúpencom Hilelovej školy, čo mohlo ovplyvniť Pavla pri výbere učiteľa. </a:t>
            </a:r>
            <a:endParaRPr lang="en-US" dirty="0" smtClean="0"/>
          </a:p>
          <a:p>
            <a:pPr algn="just"/>
            <a:r>
              <a:rPr lang="pl-PL" dirty="0" smtClean="0"/>
              <a:t>Gamaliel </a:t>
            </a:r>
            <a:r>
              <a:rPr lang="pl-PL" dirty="0"/>
              <a:t>vystupuje ako kladná postava v Sk so svojím známym vyjadrením na adresu Ježišovho učenia:  </a:t>
            </a:r>
            <a:r>
              <a:rPr lang="pl-PL" i="1" dirty="0"/>
              <a:t>„Nechajte týchto ľudí a prepustite ich, lebo ak je tento zámer alebo toto dielo od ľudí, rozpadne sa, ale ak je od Boha, nebudete ich môcť rozvrátiť. Aby ste sa neocitli v boji proti Bohu!” I súhlasili s ním.”</a:t>
            </a:r>
            <a:r>
              <a:rPr lang="pl-PL" dirty="0"/>
              <a:t> (Sk 5,38-39</a:t>
            </a:r>
            <a:r>
              <a:rPr lang="pl-PL" dirty="0" smtClean="0"/>
              <a:t>)</a:t>
            </a:r>
          </a:p>
          <a:p>
            <a:pPr algn="just"/>
            <a:r>
              <a:rPr lang="pl-PL" dirty="0"/>
              <a:t>Predpokladáme, že Pavol strávil v Jeruzaleme v rabínskej škole okolo 5-7 rokov. Takým spôsobom sa dostaneme do rokov približne 20 - 25 po Kr., ktoré Pavol strávil pri Gamalielovi v Jeruzaleme.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Otvorené otázky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Čo sa dialo s Pavlom potom, čo skončil pobyt v Jeruzaleme, až do ukameňovania </a:t>
            </a:r>
            <a:r>
              <a:rPr lang="pl-PL" dirty="0" smtClean="0"/>
              <a:t>Štefana?</a:t>
            </a:r>
          </a:p>
          <a:p>
            <a:pPr algn="just"/>
            <a:r>
              <a:rPr lang="pl-PL" dirty="0" smtClean="0"/>
              <a:t>Jestvuje </a:t>
            </a:r>
            <a:r>
              <a:rPr lang="pl-PL" dirty="0"/>
              <a:t>diskusia, či Pavol bol ženatý alebo </a:t>
            </a:r>
            <a:r>
              <a:rPr lang="pl-PL" dirty="0" smtClean="0"/>
              <a:t>nie? </a:t>
            </a:r>
          </a:p>
          <a:p>
            <a:pPr algn="just"/>
            <a:r>
              <a:rPr lang="sk-SK" dirty="0"/>
              <a:t>S</a:t>
            </a:r>
            <a:r>
              <a:rPr lang="fr-FR" dirty="0" smtClean="0"/>
              <a:t>tretol </a:t>
            </a:r>
            <a:r>
              <a:rPr lang="sk-SK" dirty="0" smtClean="0"/>
              <a:t>sa Pavol </a:t>
            </a:r>
            <a:r>
              <a:rPr lang="fr-FR" dirty="0" smtClean="0"/>
              <a:t>s</a:t>
            </a:r>
            <a:r>
              <a:rPr lang="fr-FR" dirty="0"/>
              <a:t> pozemským </a:t>
            </a:r>
            <a:r>
              <a:rPr lang="fr-FR" dirty="0" smtClean="0"/>
              <a:t>Ježišom</a:t>
            </a:r>
            <a:r>
              <a:rPr lang="sk-SK" dirty="0" smtClean="0"/>
              <a:t>?</a:t>
            </a:r>
            <a:r>
              <a:rPr lang="fr-FR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/>
              <a:t>Pavlov</a:t>
            </a:r>
            <a:r>
              <a:rPr lang="cs-CZ" b="1" dirty="0"/>
              <a:t> náboženský </a:t>
            </a:r>
            <a:r>
              <a:rPr lang="cs-CZ" b="1" dirty="0" err="1"/>
              <a:t>pôvod</a:t>
            </a:r>
            <a:endParaRPr lang="sk-SK" b="1" i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Jozef </a:t>
            </a:r>
            <a:r>
              <a:rPr lang="sk-SK" dirty="0" err="1"/>
              <a:t>Flávius</a:t>
            </a:r>
            <a:r>
              <a:rPr lang="sk-SK" dirty="0"/>
              <a:t> uvádza: </a:t>
            </a:r>
            <a:r>
              <a:rPr lang="sk-SK" i="1" dirty="0"/>
              <a:t>„Židia mali tri veľké filozofické sekty charakteristické pre nich: sektu </a:t>
            </a:r>
            <a:r>
              <a:rPr lang="sk-SK" b="1" i="1" dirty="0" err="1"/>
              <a:t>esénov</a:t>
            </a:r>
            <a:r>
              <a:rPr lang="sk-SK" i="1" dirty="0"/>
              <a:t> a sektu</a:t>
            </a:r>
            <a:r>
              <a:rPr lang="sk-SK" b="1" i="1" dirty="0"/>
              <a:t> </a:t>
            </a:r>
            <a:r>
              <a:rPr lang="sk-SK" b="1" i="1" dirty="0" err="1"/>
              <a:t>saducejov</a:t>
            </a:r>
            <a:r>
              <a:rPr lang="sk-SK" b="1" i="1" dirty="0"/>
              <a:t> </a:t>
            </a:r>
            <a:r>
              <a:rPr lang="sk-SK" i="1" dirty="0"/>
              <a:t>a treťou skupinou mienok boli tí, ktorých volali </a:t>
            </a:r>
            <a:r>
              <a:rPr lang="sk-SK" b="1" i="1" dirty="0"/>
              <a:t>farizeji</a:t>
            </a:r>
            <a:r>
              <a:rPr lang="sk-SK" i="1" dirty="0" smtClean="0"/>
              <a:t>.“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sk-SK" b="1" dirty="0" smtClean="0"/>
              <a:t>Dátum narodenia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328592"/>
          </a:xfrm>
        </p:spPr>
        <p:txBody>
          <a:bodyPr>
            <a:noAutofit/>
          </a:bodyPr>
          <a:lstStyle/>
          <a:p>
            <a:pPr algn="just"/>
            <a:r>
              <a:rPr lang="sk-SK" sz="2600" dirty="0" smtClean="0"/>
              <a:t>Hypotéza </a:t>
            </a:r>
            <a:r>
              <a:rPr lang="sk-SK" sz="2600" dirty="0" err="1" smtClean="0"/>
              <a:t>Flm</a:t>
            </a:r>
            <a:r>
              <a:rPr lang="sk-SK" sz="2600" dirty="0" smtClean="0"/>
              <a:t> 9 + Sk 7,58</a:t>
            </a:r>
          </a:p>
          <a:p>
            <a:pPr algn="just"/>
            <a:r>
              <a:rPr lang="cs-CZ" sz="2600" dirty="0" err="1"/>
              <a:t>Podľa</a:t>
            </a:r>
            <a:r>
              <a:rPr lang="cs-CZ" sz="2600" dirty="0"/>
              <a:t> </a:t>
            </a:r>
            <a:r>
              <a:rPr lang="cs-CZ" sz="2600" dirty="0" err="1"/>
              <a:t>Hypokrata</a:t>
            </a:r>
            <a:r>
              <a:rPr lang="cs-CZ" sz="2600" dirty="0"/>
              <a:t> staroba bola </a:t>
            </a:r>
            <a:r>
              <a:rPr lang="cs-CZ" sz="2600" dirty="0" err="1"/>
              <a:t>šiestym</a:t>
            </a:r>
            <a:r>
              <a:rPr lang="cs-CZ" sz="2600" dirty="0"/>
              <a:t> </a:t>
            </a:r>
            <a:r>
              <a:rPr lang="cs-CZ" sz="2600" dirty="0" err="1"/>
              <a:t>zo</a:t>
            </a:r>
            <a:r>
              <a:rPr lang="cs-CZ" sz="2600" dirty="0"/>
              <a:t> </a:t>
            </a:r>
            <a:r>
              <a:rPr lang="cs-CZ" sz="2600" dirty="0" err="1"/>
              <a:t>siedmich</a:t>
            </a:r>
            <a:r>
              <a:rPr lang="cs-CZ" sz="2600" dirty="0"/>
              <a:t> období </a:t>
            </a:r>
            <a:r>
              <a:rPr lang="cs-CZ" sz="2600" dirty="0" err="1"/>
              <a:t>človeka</a:t>
            </a:r>
            <a:r>
              <a:rPr lang="cs-CZ" sz="2600" dirty="0"/>
              <a:t>. Naznačuje </a:t>
            </a:r>
            <a:r>
              <a:rPr lang="cs-CZ" sz="2600" dirty="0" err="1"/>
              <a:t>plnú</a:t>
            </a:r>
            <a:r>
              <a:rPr lang="cs-CZ" sz="2600" dirty="0"/>
              <a:t> </a:t>
            </a:r>
            <a:r>
              <a:rPr lang="cs-CZ" sz="2600" dirty="0" err="1"/>
              <a:t>zrelosť</a:t>
            </a:r>
            <a:r>
              <a:rPr lang="cs-CZ" sz="2600" dirty="0"/>
              <a:t> a </a:t>
            </a:r>
            <a:r>
              <a:rPr lang="cs-CZ" sz="2600" dirty="0" err="1"/>
              <a:t>prebieha</a:t>
            </a:r>
            <a:r>
              <a:rPr lang="cs-CZ" sz="2600" dirty="0"/>
              <a:t> v období 49. – 56. roku života. </a:t>
            </a:r>
            <a:endParaRPr lang="cs-CZ" sz="2600" dirty="0" smtClean="0"/>
          </a:p>
          <a:p>
            <a:pPr algn="just"/>
            <a:r>
              <a:rPr lang="cs-CZ" sz="2600" dirty="0" smtClean="0"/>
              <a:t>V </a:t>
            </a:r>
            <a:r>
              <a:rPr lang="cs-CZ" sz="2600" dirty="0"/>
              <a:t>Sk 7,58 je </a:t>
            </a:r>
            <a:r>
              <a:rPr lang="cs-CZ" sz="2600" dirty="0" err="1"/>
              <a:t>Pavol</a:t>
            </a:r>
            <a:r>
              <a:rPr lang="cs-CZ" sz="2600" dirty="0"/>
              <a:t> nazvaný „mladík“</a:t>
            </a:r>
            <a:r>
              <a:rPr lang="cs-CZ" sz="2600" i="1" dirty="0"/>
              <a:t>, </a:t>
            </a:r>
            <a:r>
              <a:rPr lang="cs-CZ" sz="2600" dirty="0" err="1"/>
              <a:t>čo</a:t>
            </a:r>
            <a:r>
              <a:rPr lang="cs-CZ" sz="2600" dirty="0"/>
              <a:t> </a:t>
            </a:r>
            <a:r>
              <a:rPr lang="cs-CZ" sz="2600" dirty="0" err="1"/>
              <a:t>zodpovedalo</a:t>
            </a:r>
            <a:r>
              <a:rPr lang="cs-CZ" sz="2600" dirty="0"/>
              <a:t> </a:t>
            </a:r>
            <a:r>
              <a:rPr lang="cs-CZ" sz="2600" dirty="0" err="1"/>
              <a:t>obdobiu</a:t>
            </a:r>
            <a:r>
              <a:rPr lang="cs-CZ" sz="2600" dirty="0"/>
              <a:t> </a:t>
            </a:r>
            <a:r>
              <a:rPr lang="cs-CZ" sz="2600" dirty="0" err="1"/>
              <a:t>medzi</a:t>
            </a:r>
            <a:r>
              <a:rPr lang="cs-CZ" sz="2600" dirty="0"/>
              <a:t> 21. - 28. </a:t>
            </a:r>
            <a:r>
              <a:rPr lang="cs-CZ" sz="2600" dirty="0" err="1"/>
              <a:t>rokom</a:t>
            </a:r>
            <a:r>
              <a:rPr lang="cs-CZ" sz="2600" dirty="0"/>
              <a:t> </a:t>
            </a:r>
            <a:r>
              <a:rPr lang="cs-CZ" sz="2600" dirty="0" smtClean="0"/>
              <a:t>života.</a:t>
            </a:r>
          </a:p>
          <a:p>
            <a:pPr algn="just"/>
            <a:r>
              <a:rPr lang="cs-CZ" sz="2600" dirty="0" err="1"/>
              <a:t>Ak</a:t>
            </a:r>
            <a:r>
              <a:rPr lang="cs-CZ" sz="2600" dirty="0"/>
              <a:t> </a:t>
            </a:r>
            <a:r>
              <a:rPr lang="cs-CZ" sz="2600" dirty="0" err="1"/>
              <a:t>Pavol</a:t>
            </a:r>
            <a:r>
              <a:rPr lang="cs-CZ" sz="2600" dirty="0"/>
              <a:t> </a:t>
            </a:r>
            <a:r>
              <a:rPr lang="cs-CZ" sz="2600" dirty="0" err="1"/>
              <a:t>napísal</a:t>
            </a:r>
            <a:r>
              <a:rPr lang="cs-CZ" sz="2600" dirty="0"/>
              <a:t> </a:t>
            </a:r>
            <a:r>
              <a:rPr lang="cs-CZ" sz="2600" dirty="0" err="1"/>
              <a:t>Flm</a:t>
            </a:r>
            <a:r>
              <a:rPr lang="cs-CZ" sz="2600" dirty="0"/>
              <a:t> v </a:t>
            </a:r>
            <a:r>
              <a:rPr lang="cs-CZ" sz="2600" dirty="0" err="1"/>
              <a:t>Ríme</a:t>
            </a:r>
            <a:r>
              <a:rPr lang="cs-CZ" sz="2600" dirty="0"/>
              <a:t>, v </a:t>
            </a:r>
            <a:r>
              <a:rPr lang="cs-CZ" sz="2600" dirty="0" err="1"/>
              <a:t>ktorom</a:t>
            </a:r>
            <a:r>
              <a:rPr lang="cs-CZ" sz="2600" dirty="0"/>
              <a:t> sám </a:t>
            </a:r>
            <a:r>
              <a:rPr lang="cs-CZ" sz="2600" dirty="0" err="1"/>
              <a:t>seba</a:t>
            </a:r>
            <a:r>
              <a:rPr lang="cs-CZ" sz="2600" dirty="0"/>
              <a:t> označuje „</a:t>
            </a:r>
            <a:r>
              <a:rPr lang="cs-CZ" sz="2600" dirty="0" err="1"/>
              <a:t>starec</a:t>
            </a:r>
            <a:r>
              <a:rPr lang="cs-CZ" sz="2600" dirty="0"/>
              <a:t>“, bolo to </a:t>
            </a:r>
            <a:r>
              <a:rPr lang="cs-CZ" sz="2600" dirty="0" err="1"/>
              <a:t>niekedy</a:t>
            </a:r>
            <a:r>
              <a:rPr lang="cs-CZ" sz="2600" dirty="0"/>
              <a:t> v </a:t>
            </a:r>
            <a:r>
              <a:rPr lang="cs-CZ" sz="2600" dirty="0" err="1"/>
              <a:t>rokoch</a:t>
            </a:r>
            <a:r>
              <a:rPr lang="cs-CZ" sz="2600" dirty="0"/>
              <a:t> 61 - 63 po </a:t>
            </a:r>
            <a:r>
              <a:rPr lang="cs-CZ" sz="2600" dirty="0" err="1"/>
              <a:t>Kr</a:t>
            </a:r>
            <a:r>
              <a:rPr lang="cs-CZ" sz="2600" dirty="0"/>
              <a:t>. </a:t>
            </a:r>
            <a:r>
              <a:rPr lang="cs-CZ" sz="2600" dirty="0" err="1"/>
              <a:t>Podľa</a:t>
            </a:r>
            <a:r>
              <a:rPr lang="cs-CZ" sz="2600" dirty="0"/>
              <a:t> toho by </a:t>
            </a:r>
            <a:r>
              <a:rPr lang="cs-CZ" sz="2600" dirty="0" err="1"/>
              <a:t>sa</a:t>
            </a:r>
            <a:r>
              <a:rPr lang="cs-CZ" sz="2600" dirty="0"/>
              <a:t> narodil </a:t>
            </a:r>
            <a:r>
              <a:rPr lang="cs-CZ" sz="2600" dirty="0" err="1"/>
              <a:t>niekedy</a:t>
            </a:r>
            <a:r>
              <a:rPr lang="cs-CZ" sz="2600" dirty="0"/>
              <a:t> </a:t>
            </a:r>
            <a:r>
              <a:rPr lang="cs-CZ" sz="2600" b="1" dirty="0"/>
              <a:t>okolo </a:t>
            </a:r>
            <a:r>
              <a:rPr lang="cs-CZ" sz="2600" b="1" dirty="0" err="1"/>
              <a:t>rokov</a:t>
            </a:r>
            <a:r>
              <a:rPr lang="cs-CZ" sz="2600" b="1" dirty="0"/>
              <a:t> 5 - 10 po </a:t>
            </a:r>
            <a:r>
              <a:rPr lang="cs-CZ" sz="2600" b="1" dirty="0" err="1"/>
              <a:t>Kr</a:t>
            </a:r>
            <a:r>
              <a:rPr lang="cs-CZ" sz="2600" b="1" dirty="0"/>
              <a:t>.</a:t>
            </a:r>
            <a:r>
              <a:rPr lang="sk-SK" sz="2600" b="1" dirty="0" smtClean="0"/>
              <a:t> </a:t>
            </a:r>
            <a:endParaRPr lang="cs-CZ" sz="2600" dirty="0" smtClean="0"/>
          </a:p>
          <a:p>
            <a:pPr algn="just"/>
            <a:r>
              <a:rPr lang="cs-CZ" sz="2600" dirty="0"/>
              <a:t>V </a:t>
            </a:r>
            <a:r>
              <a:rPr lang="cs-CZ" sz="2600" dirty="0" err="1"/>
              <a:t>súčasnosti</a:t>
            </a:r>
            <a:r>
              <a:rPr lang="cs-CZ" sz="2600" dirty="0"/>
              <a:t> </a:t>
            </a:r>
            <a:r>
              <a:rPr lang="cs-CZ" sz="2600" dirty="0" err="1"/>
              <a:t>väčšina</a:t>
            </a:r>
            <a:r>
              <a:rPr lang="cs-CZ" sz="2600" dirty="0"/>
              <a:t> </a:t>
            </a:r>
            <a:r>
              <a:rPr lang="cs-CZ" sz="2600" dirty="0" err="1"/>
              <a:t>biblistov</a:t>
            </a:r>
            <a:r>
              <a:rPr lang="cs-CZ" sz="2600" dirty="0"/>
              <a:t> za </a:t>
            </a:r>
            <a:r>
              <a:rPr lang="cs-CZ" sz="2600" dirty="0" err="1"/>
              <a:t>miesto</a:t>
            </a:r>
            <a:r>
              <a:rPr lang="cs-CZ" sz="2600" dirty="0"/>
              <a:t> </a:t>
            </a:r>
            <a:r>
              <a:rPr lang="cs-CZ" sz="2600" dirty="0" err="1"/>
              <a:t>napísania</a:t>
            </a:r>
            <a:r>
              <a:rPr lang="cs-CZ" sz="2600" dirty="0"/>
              <a:t> </a:t>
            </a:r>
            <a:r>
              <a:rPr lang="cs-CZ" sz="2600" dirty="0" err="1"/>
              <a:t>Flm</a:t>
            </a:r>
            <a:r>
              <a:rPr lang="cs-CZ" sz="2600" dirty="0"/>
              <a:t> považuje </a:t>
            </a:r>
            <a:r>
              <a:rPr lang="cs-CZ" sz="2600" dirty="0" err="1"/>
              <a:t>Efez</a:t>
            </a:r>
            <a:r>
              <a:rPr lang="cs-CZ" sz="2600" dirty="0"/>
              <a:t> a čas </a:t>
            </a:r>
            <a:r>
              <a:rPr lang="cs-CZ" sz="2600" dirty="0" err="1"/>
              <a:t>napísania</a:t>
            </a:r>
            <a:r>
              <a:rPr lang="cs-CZ" sz="2600" dirty="0"/>
              <a:t> okolo roku 55 po </a:t>
            </a:r>
            <a:r>
              <a:rPr lang="cs-CZ" sz="2600" dirty="0" err="1"/>
              <a:t>Kr</a:t>
            </a:r>
            <a:r>
              <a:rPr lang="cs-CZ" sz="2600" dirty="0"/>
              <a:t>., </a:t>
            </a:r>
            <a:r>
              <a:rPr lang="cs-CZ" sz="2600" dirty="0" err="1"/>
              <a:t>čo</a:t>
            </a:r>
            <a:r>
              <a:rPr lang="cs-CZ" sz="2600" dirty="0"/>
              <a:t> </a:t>
            </a:r>
            <a:r>
              <a:rPr lang="cs-CZ" sz="2600" dirty="0" err="1"/>
              <a:t>prináša</a:t>
            </a:r>
            <a:r>
              <a:rPr lang="cs-CZ" sz="2600" dirty="0"/>
              <a:t> </a:t>
            </a:r>
            <a:r>
              <a:rPr lang="cs-CZ" sz="2600" dirty="0" err="1"/>
              <a:t>zmenu</a:t>
            </a:r>
            <a:r>
              <a:rPr lang="cs-CZ" sz="2600" dirty="0"/>
              <a:t> aj v datovaní </a:t>
            </a:r>
            <a:r>
              <a:rPr lang="cs-CZ" sz="2600" dirty="0" err="1"/>
              <a:t>Pavlovho</a:t>
            </a:r>
            <a:r>
              <a:rPr lang="cs-CZ" sz="2600" dirty="0"/>
              <a:t> </a:t>
            </a:r>
            <a:r>
              <a:rPr lang="cs-CZ" sz="2600" dirty="0" err="1"/>
              <a:t>narodenia</a:t>
            </a:r>
            <a:r>
              <a:rPr lang="cs-CZ" sz="2600" dirty="0"/>
              <a:t>, </a:t>
            </a:r>
            <a:r>
              <a:rPr lang="cs-CZ" sz="2600" dirty="0" err="1"/>
              <a:t>ktoré</a:t>
            </a:r>
            <a:r>
              <a:rPr lang="cs-CZ" sz="2600" dirty="0"/>
              <a:t> </a:t>
            </a:r>
            <a:r>
              <a:rPr lang="cs-CZ" sz="2600" dirty="0" err="1"/>
              <a:t>sa</a:t>
            </a:r>
            <a:r>
              <a:rPr lang="cs-CZ" sz="2600" dirty="0"/>
              <a:t> </a:t>
            </a:r>
            <a:r>
              <a:rPr lang="cs-CZ" sz="2600" dirty="0" err="1"/>
              <a:t>kladie</a:t>
            </a:r>
            <a:r>
              <a:rPr lang="cs-CZ" sz="2600" dirty="0"/>
              <a:t> </a:t>
            </a:r>
            <a:r>
              <a:rPr lang="cs-CZ" sz="2600" dirty="0" err="1"/>
              <a:t>bližšie</a:t>
            </a:r>
            <a:r>
              <a:rPr lang="cs-CZ" sz="2600" dirty="0"/>
              <a:t> k </a:t>
            </a:r>
            <a:r>
              <a:rPr lang="cs-CZ" sz="2600" dirty="0" err="1"/>
              <a:t>prelomu</a:t>
            </a:r>
            <a:r>
              <a:rPr lang="cs-CZ" sz="2600" dirty="0"/>
              <a:t> </a:t>
            </a:r>
            <a:r>
              <a:rPr lang="cs-CZ" sz="2600" dirty="0" err="1"/>
              <a:t>letopočtov</a:t>
            </a:r>
            <a:r>
              <a:rPr lang="cs-CZ" sz="2600" dirty="0"/>
              <a:t> </a:t>
            </a:r>
            <a:r>
              <a:rPr lang="cs-CZ" sz="2600" b="1" dirty="0"/>
              <a:t>okolo roku 1-5 po </a:t>
            </a:r>
            <a:r>
              <a:rPr lang="cs-CZ" sz="2600" b="1" dirty="0" err="1" smtClean="0"/>
              <a:t>Kr</a:t>
            </a:r>
            <a:r>
              <a:rPr lang="cs-CZ" sz="2600" b="1" dirty="0" smtClean="0"/>
              <a:t>.</a:t>
            </a:r>
            <a:endParaRPr lang="en-US" sz="26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Štúdium zákona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l-PL" dirty="0"/>
              <a:t>Pavol bol vychovávaný ako farizej a aj k štúdiu pristupoval podľa princípov farizejskej školy. </a:t>
            </a:r>
            <a:endParaRPr lang="pl-PL" dirty="0" smtClean="0"/>
          </a:p>
          <a:p>
            <a:pPr algn="just"/>
            <a:r>
              <a:rPr lang="pl-PL" dirty="0"/>
              <a:t>V prípade interpretácie Mojžišovho zákona rozlišujeme dva základné spôsoby: </a:t>
            </a:r>
            <a:r>
              <a:rPr lang="pl-PL" b="1" dirty="0"/>
              <a:t>halaku</a:t>
            </a:r>
            <a:r>
              <a:rPr lang="pl-PL" dirty="0"/>
              <a:t> a </a:t>
            </a:r>
            <a:r>
              <a:rPr lang="pl-PL" b="1" dirty="0"/>
              <a:t>hagadu</a:t>
            </a:r>
            <a:r>
              <a:rPr lang="pl-PL" dirty="0"/>
              <a:t>. </a:t>
            </a:r>
            <a:endParaRPr lang="pl-PL" dirty="0" smtClean="0"/>
          </a:p>
          <a:p>
            <a:pPr algn="just"/>
            <a:r>
              <a:rPr lang="pl-PL" dirty="0"/>
              <a:t>Halaka je rabínsky výklad napísaného Zákona. Jej cieľom bolo určiť právne a etické normy pre súkromný, verejný, náboženský a občiansky život jednotlivca a spoločnosti a pre rabínov mala tú istú platnosť ako písaný Zákon</a:t>
            </a:r>
            <a:endParaRPr lang="pl-PL" dirty="0" smtClean="0"/>
          </a:p>
          <a:p>
            <a:pPr algn="just"/>
            <a:r>
              <a:rPr lang="pl-PL" dirty="0"/>
              <a:t>Hagada je poučný povzbudzujúci výklad, ktorého úlohou bolo zrozumiteľným spôsobom priviesť k nejakej pravde.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 err="1"/>
              <a:t>Prenasledovateľ</a:t>
            </a:r>
            <a:r>
              <a:rPr lang="cs-CZ" b="1" dirty="0"/>
              <a:t> </a:t>
            </a:r>
            <a:r>
              <a:rPr lang="cs-CZ" b="1" dirty="0" err="1" smtClean="0"/>
              <a:t>Cirkvi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O</a:t>
            </a:r>
            <a:r>
              <a:rPr lang="sk-SK" dirty="0" smtClean="0"/>
              <a:t>dlišné </a:t>
            </a:r>
            <a:r>
              <a:rPr lang="sk-SK" dirty="0"/>
              <a:t>očakávanie mesiáša zo strany </a:t>
            </a:r>
            <a:r>
              <a:rPr lang="sk-SK" dirty="0" smtClean="0"/>
              <a:t>Židov a kresťanov.</a:t>
            </a:r>
          </a:p>
          <a:p>
            <a:pPr algn="just"/>
            <a:r>
              <a:rPr lang="sk-SK" dirty="0" smtClean="0"/>
              <a:t>Odlišné </a:t>
            </a:r>
            <a:r>
              <a:rPr lang="sk-SK" dirty="0"/>
              <a:t>chápanie autority Mojžišovho zákona, nad ktorý kresťania kládli autoritu Ježiša z </a:t>
            </a:r>
            <a:r>
              <a:rPr lang="sk-SK" dirty="0" smtClean="0"/>
              <a:t>Nazareta.</a:t>
            </a:r>
          </a:p>
          <a:p>
            <a:pPr algn="just"/>
            <a:r>
              <a:rPr lang="sk-SK" dirty="0"/>
              <a:t>Pavol ako farizej videl v ohlasovaní kresťanov ohrozenie výsostného postavenia Mojžišovho zákona. 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Zivot apostola Pavla\Obrazky do knihy\2.9 Chrám gréckej ortodoxnej cirkvi v Jeruzaleme uchováva spomienku na ukameňovanie Štefan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32657"/>
            <a:ext cx="5031815" cy="3672408"/>
          </a:xfrm>
          <a:prstGeom prst="rect">
            <a:avLst/>
          </a:prstGeom>
          <a:noFill/>
        </p:spPr>
      </p:pic>
      <p:sp>
        <p:nvSpPr>
          <p:cNvPr id="3" name="TextovéPole 2"/>
          <p:cNvSpPr txBox="1"/>
          <p:nvPr/>
        </p:nvSpPr>
        <p:spPr>
          <a:xfrm>
            <a:off x="251520" y="4293096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Chrám ortodoxnej gréckej cirkvi, v ktorom sa uctieva pamiatka mučeníckej smrti sv. Štefana.</a:t>
            </a:r>
            <a:endParaRPr lang="en-US" dirty="0"/>
          </a:p>
        </p:txBody>
      </p:sp>
      <p:pic>
        <p:nvPicPr>
          <p:cNvPr id="4" name="Obrázek 3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07286" y="1628800"/>
            <a:ext cx="3287912" cy="3960440"/>
          </a:xfrm>
          <a:prstGeom prst="rect">
            <a:avLst/>
          </a:prstGeom>
        </p:spPr>
      </p:pic>
      <p:sp>
        <p:nvSpPr>
          <p:cNvPr id="5" name="TextovéPole 4"/>
          <p:cNvSpPr txBox="1"/>
          <p:nvPr/>
        </p:nvSpPr>
        <p:spPr>
          <a:xfrm>
            <a:off x="5724128" y="580526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Brána sv. Štefana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104891"/>
            <a:ext cx="3816424" cy="5683153"/>
          </a:xfrm>
          <a:prstGeom prst="rect">
            <a:avLst/>
          </a:prstGeom>
        </p:spPr>
      </p:pic>
      <p:sp>
        <p:nvSpPr>
          <p:cNvPr id="3" name="TextovéPole 2"/>
          <p:cNvSpPr txBox="1"/>
          <p:nvPr/>
        </p:nvSpPr>
        <p:spPr>
          <a:xfrm>
            <a:off x="2123728" y="6021288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Povolanie na ceste do Damasku</a:t>
            </a:r>
            <a:endParaRPr lang="en-US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 err="1"/>
              <a:t>Miesto</a:t>
            </a:r>
            <a:r>
              <a:rPr lang="cs-CZ" b="1" dirty="0"/>
              <a:t> </a:t>
            </a:r>
            <a:r>
              <a:rPr lang="cs-CZ" b="1" dirty="0" err="1" smtClean="0"/>
              <a:t>narodenia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cs-CZ" dirty="0"/>
              <a:t>Tarzus bol </a:t>
            </a:r>
            <a:r>
              <a:rPr lang="cs-CZ" dirty="0" err="1"/>
              <a:t>hlavným</a:t>
            </a:r>
            <a:r>
              <a:rPr lang="cs-CZ" dirty="0"/>
              <a:t> </a:t>
            </a:r>
            <a:r>
              <a:rPr lang="cs-CZ" dirty="0" err="1"/>
              <a:t>mestom</a:t>
            </a:r>
            <a:r>
              <a:rPr lang="cs-CZ" dirty="0"/>
              <a:t> </a:t>
            </a:r>
            <a:r>
              <a:rPr lang="cs-CZ" dirty="0" err="1"/>
              <a:t>rímskej</a:t>
            </a:r>
            <a:r>
              <a:rPr lang="cs-CZ" dirty="0"/>
              <a:t> provincie </a:t>
            </a:r>
            <a:r>
              <a:rPr lang="cs-CZ" dirty="0" err="1"/>
              <a:t>Cilícia</a:t>
            </a:r>
            <a:r>
              <a:rPr lang="cs-CZ" dirty="0"/>
              <a:t> </a:t>
            </a:r>
            <a:endParaRPr lang="cs-CZ" dirty="0" smtClean="0"/>
          </a:p>
          <a:p>
            <a:pPr algn="just"/>
            <a:r>
              <a:rPr lang="pl-PL" dirty="0" smtClean="0"/>
              <a:t>V </a:t>
            </a:r>
            <a:r>
              <a:rPr lang="pl-PL" dirty="0"/>
              <a:t>roku 47 pred Kr. mesto navštívil Július Cézar a dal mu meno Juliopolis. Po jeho smrti ho navštívil v roku 42 pred Kr. Markus Antónius a stretol sa tu s Kleopatrou, ktorá prišla po rieke Cydnus oblečená ako bohyňa Afrodita</a:t>
            </a:r>
            <a:r>
              <a:rPr lang="pl-PL" dirty="0" smtClean="0"/>
              <a:t>.</a:t>
            </a:r>
          </a:p>
          <a:p>
            <a:pPr algn="just"/>
            <a:r>
              <a:rPr lang="pl-PL" dirty="0"/>
              <a:t>Tarzus predstavoval zmes kultúr a civilizácií. Okrem obyvateľov Cilície v ňom žili Chetiti, Asýrčania, Peržania, Macedónci. V meste teda vládol náboženský synkretizmus.</a:t>
            </a:r>
            <a:r>
              <a:rPr lang="sk-SK" dirty="0" smtClean="0"/>
              <a:t> </a:t>
            </a:r>
            <a:endParaRPr lang="sk-SK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Zivot apostola Pavla\Obrazky do knihy\2.1 Rieka Cydnus neďaleko Tarz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548680"/>
            <a:ext cx="4098512" cy="3068761"/>
          </a:xfrm>
          <a:prstGeom prst="rect">
            <a:avLst/>
          </a:prstGeom>
          <a:noFill/>
        </p:spPr>
      </p:pic>
      <p:pic>
        <p:nvPicPr>
          <p:cNvPr id="1027" name="Picture 3" descr="C:\Users\admin\Desktop\Zivot apostola Pavla\Obrazky do knihy\2.2 Podobizeň egyptskej kráľovnej Kleopatr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124744"/>
            <a:ext cx="3738495" cy="4392488"/>
          </a:xfrm>
          <a:prstGeom prst="rect">
            <a:avLst/>
          </a:prstGeom>
          <a:noFill/>
        </p:spPr>
      </p:pic>
      <p:sp>
        <p:nvSpPr>
          <p:cNvPr id="4" name="TextovéPole 3"/>
          <p:cNvSpPr txBox="1"/>
          <p:nvPr/>
        </p:nvSpPr>
        <p:spPr>
          <a:xfrm>
            <a:off x="539552" y="69269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Podobizeň </a:t>
            </a:r>
            <a:r>
              <a:rPr lang="sk-SK" dirty="0" err="1" smtClean="0"/>
              <a:t>Kleopatry</a:t>
            </a:r>
            <a:endParaRPr lang="en-US" dirty="0"/>
          </a:p>
        </p:txBody>
      </p:sp>
      <p:sp>
        <p:nvSpPr>
          <p:cNvPr id="5" name="TextovéPole 4"/>
          <p:cNvSpPr txBox="1"/>
          <p:nvPr/>
        </p:nvSpPr>
        <p:spPr>
          <a:xfrm>
            <a:off x="2051720" y="26064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Rieka </a:t>
            </a:r>
            <a:r>
              <a:rPr lang="sk-SK" dirty="0" err="1" smtClean="0"/>
              <a:t>Cydnus</a:t>
            </a:r>
            <a:endParaRPr lang="en-US" dirty="0"/>
          </a:p>
        </p:txBody>
      </p:sp>
      <p:pic>
        <p:nvPicPr>
          <p:cNvPr id="1028" name="Picture 4" descr="C:\Users\admin\Desktop\Zivot apostola Pavla\Obrazky do knihy\2.3 Kostol a muzeum sv. Pavla v Tarz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3789040"/>
            <a:ext cx="3802375" cy="2777927"/>
          </a:xfrm>
          <a:prstGeom prst="rect">
            <a:avLst/>
          </a:prstGeom>
          <a:noFill/>
        </p:spPr>
      </p:pic>
      <p:sp>
        <p:nvSpPr>
          <p:cNvPr id="7" name="TextovéPole 6"/>
          <p:cNvSpPr txBox="1"/>
          <p:nvPr/>
        </p:nvSpPr>
        <p:spPr>
          <a:xfrm>
            <a:off x="1331640" y="602128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Kostol a múzeum sv. Pavla v </a:t>
            </a:r>
            <a:r>
              <a:rPr lang="sk-SK" dirty="0" err="1" smtClean="0"/>
              <a:t>Tarze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 descr="17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60648"/>
            <a:ext cx="7620000" cy="5715000"/>
          </a:xfrm>
          <a:prstGeom prst="rect">
            <a:avLst/>
          </a:prstGeom>
        </p:spPr>
      </p:pic>
      <p:sp>
        <p:nvSpPr>
          <p:cNvPr id="3" name="TextovéPole 2"/>
          <p:cNvSpPr txBox="1"/>
          <p:nvPr/>
        </p:nvSpPr>
        <p:spPr>
          <a:xfrm>
            <a:off x="1907704" y="6237312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dirty="0" smtClean="0"/>
              <a:t>Zvyšky </a:t>
            </a:r>
            <a:r>
              <a:rPr lang="sk-SK" sz="2000" dirty="0" err="1" smtClean="0"/>
              <a:t>Tarzu</a:t>
            </a:r>
            <a:r>
              <a:rPr lang="sk-SK" sz="2000" dirty="0" smtClean="0"/>
              <a:t> z obdobia Rímskej ríše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Svedectvo sv. </a:t>
            </a:r>
            <a:r>
              <a:rPr lang="sk-SK" b="1" dirty="0" err="1" smtClean="0"/>
              <a:t>Hieronyma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l-PL" i="1" dirty="0" smtClean="0"/>
              <a:t>„</a:t>
            </a:r>
            <a:r>
              <a:rPr lang="pl-PL" i="1" dirty="0"/>
              <a:t>Apoštol Pavol, ktorý sa predtým volal Šavol, nepatril medzi dvanástich apoštolov, bol z Benjamínovho kmeňa a judského mesta </a:t>
            </a:r>
            <a:r>
              <a:rPr lang="pl-PL" b="1" i="1" dirty="0"/>
              <a:t>Giscala</a:t>
            </a:r>
            <a:r>
              <a:rPr lang="pl-PL" i="1" dirty="0"/>
              <a:t>, ktorý, keď mesto padlo do rímskeho obkľúčenia, spolu so svojimi rodičmi odišiel do cilicijského Tarzu</a:t>
            </a:r>
            <a:r>
              <a:rPr lang="pl-PL" i="1" dirty="0" smtClean="0"/>
              <a:t>.”</a:t>
            </a:r>
          </a:p>
          <a:p>
            <a:pPr algn="just"/>
            <a:r>
              <a:rPr lang="pl-PL" dirty="0"/>
              <a:t>V roku 4 pred Kr. rímski vojaci vyslaní Kvintiliom Varom zničili značnú časť Galiley. </a:t>
            </a:r>
            <a:endParaRPr lang="pl-PL" dirty="0" smtClean="0"/>
          </a:p>
          <a:p>
            <a:pPr algn="just"/>
            <a:r>
              <a:rPr lang="pl-PL" dirty="0"/>
              <a:t>Pred touto pohromou rodičia mohli utiecť do Cilície aj so svojím malým synom. </a:t>
            </a:r>
            <a:endParaRPr lang="pl-PL" dirty="0" smtClean="0"/>
          </a:p>
          <a:p>
            <a:pPr algn="just"/>
            <a:r>
              <a:rPr lang="pl-PL" dirty="0" smtClean="0"/>
              <a:t>Niektorí </a:t>
            </a:r>
            <a:r>
              <a:rPr lang="pl-PL" dirty="0"/>
              <a:t>biblisti sa domnievajú, že boli odvlečení do zajatia ešte pred Pavlovým narodením a on sa už mohol narodiť v Tarze. </a:t>
            </a:r>
            <a:endParaRPr lang="pl-PL" dirty="0" smtClean="0"/>
          </a:p>
          <a:p>
            <a:pPr algn="just"/>
            <a:r>
              <a:rPr lang="pl-PL" dirty="0" smtClean="0"/>
              <a:t>Iní </a:t>
            </a:r>
            <a:r>
              <a:rPr lang="pl-PL" dirty="0"/>
              <a:t>zastávajú názor, že Pavlovi predkovia prišli do Tarzu už v 2. storočí pred Kr. za vlády Seleukov v Sýrii, ktorí poslali židovských osadníkov do tohto mesta, ktoré premenovali na Antiocheia.</a:t>
            </a:r>
            <a:endParaRPr lang="sk-SK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Giscala</a:t>
            </a:r>
            <a:r>
              <a:rPr lang="en-US" b="1" dirty="0" smtClean="0"/>
              <a:t>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b="1" dirty="0" err="1" smtClean="0"/>
              <a:t>dnešné</a:t>
            </a:r>
            <a:r>
              <a:rPr lang="en-US" b="1" dirty="0" smtClean="0"/>
              <a:t> </a:t>
            </a:r>
            <a:r>
              <a:rPr lang="en-US" b="1" dirty="0" err="1" smtClean="0"/>
              <a:t>mesto</a:t>
            </a:r>
            <a:r>
              <a:rPr lang="en-US" b="1" dirty="0" smtClean="0"/>
              <a:t> El-</a:t>
            </a:r>
            <a:r>
              <a:rPr lang="en-US" b="1" dirty="0" err="1" smtClean="0"/>
              <a:t>Jish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8024" y="1600200"/>
            <a:ext cx="3898776" cy="4525963"/>
          </a:xfrm>
        </p:spPr>
        <p:txBody>
          <a:bodyPr/>
          <a:lstStyle/>
          <a:p>
            <a:r>
              <a:rPr lang="en-US" dirty="0" err="1" smtClean="0"/>
              <a:t>Dnes</a:t>
            </a:r>
            <a:r>
              <a:rPr lang="en-US" dirty="0" smtClean="0"/>
              <a:t> </a:t>
            </a:r>
            <a:r>
              <a:rPr lang="en-US" dirty="0" err="1" smtClean="0"/>
              <a:t>má</a:t>
            </a:r>
            <a:r>
              <a:rPr lang="en-US" dirty="0" smtClean="0"/>
              <a:t> </a:t>
            </a:r>
            <a:r>
              <a:rPr lang="en-US" dirty="0" err="1" smtClean="0"/>
              <a:t>približne</a:t>
            </a:r>
            <a:r>
              <a:rPr lang="en-US" dirty="0" smtClean="0"/>
              <a:t> 3000 </a:t>
            </a:r>
            <a:r>
              <a:rPr lang="en-US" dirty="0" err="1" smtClean="0"/>
              <a:t>obyvateľov</a:t>
            </a:r>
            <a:r>
              <a:rPr lang="en-US" dirty="0" smtClean="0"/>
              <a:t>. </a:t>
            </a:r>
            <a:r>
              <a:rPr lang="en-US" dirty="0" err="1" smtClean="0"/>
              <a:t>Väčšinu</a:t>
            </a:r>
            <a:r>
              <a:rPr lang="en-US" dirty="0" smtClean="0"/>
              <a:t> </a:t>
            </a:r>
            <a:r>
              <a:rPr lang="en-US" dirty="0" err="1" smtClean="0"/>
              <a:t>tvoria</a:t>
            </a:r>
            <a:r>
              <a:rPr lang="en-US" dirty="0" smtClean="0"/>
              <a:t> </a:t>
            </a:r>
            <a:r>
              <a:rPr lang="en-US" dirty="0" err="1" smtClean="0"/>
              <a:t>katolíci</a:t>
            </a:r>
            <a:r>
              <a:rPr lang="en-US" dirty="0" smtClean="0"/>
              <a:t> </a:t>
            </a:r>
            <a:r>
              <a:rPr lang="en-US" dirty="0" err="1" smtClean="0"/>
              <a:t>maronitského</a:t>
            </a:r>
            <a:r>
              <a:rPr lang="en-US" dirty="0" smtClean="0"/>
              <a:t> a </a:t>
            </a:r>
            <a:r>
              <a:rPr lang="en-US" dirty="0" err="1" smtClean="0"/>
              <a:t>melchitského</a:t>
            </a:r>
            <a:r>
              <a:rPr lang="en-US" dirty="0" smtClean="0"/>
              <a:t> </a:t>
            </a:r>
            <a:r>
              <a:rPr lang="en-US" dirty="0" err="1" smtClean="0"/>
              <a:t>obradu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 descr="slide_1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16832"/>
            <a:ext cx="3899925" cy="29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69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Šavol – Pavol 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l-PL" dirty="0" smtClean="0"/>
              <a:t>Pri </a:t>
            </a:r>
            <a:r>
              <a:rPr lang="pl-PL" dirty="0"/>
              <a:t>obriezke prijal meno Šavol. Meno pochádza z hebrejského slovesa „šaal” = „žiadať”.</a:t>
            </a:r>
            <a:r>
              <a:rPr lang="pl-PL" i="1" dirty="0"/>
              <a:t> </a:t>
            </a:r>
            <a:endParaRPr lang="pl-PL" i="1" dirty="0" smtClean="0"/>
          </a:p>
          <a:p>
            <a:pPr algn="just"/>
            <a:r>
              <a:rPr lang="it-IT" dirty="0"/>
              <a:t>V listoch sa apoštol predstavuje iba pod menom Pavol. </a:t>
            </a:r>
            <a:r>
              <a:rPr lang="pl-PL" dirty="0"/>
              <a:t>Sk zachovali obidve jeho mená. Do Sk 13,9 je apoštol nazývaný výlučne Šavol. V Sk 13,9 sa to náhle mení a čitateľ sa dozvedá aj druhé meno:</a:t>
            </a:r>
            <a:r>
              <a:rPr lang="pl-PL" i="1" dirty="0"/>
              <a:t> „Vtedy Šavol, ktorý sa volá aj Pavol…“ </a:t>
            </a:r>
            <a:r>
              <a:rPr lang="fr-FR" dirty="0"/>
              <a:t>Tento fakt je vysvetľovaný rôznymi spôsobmi:</a:t>
            </a:r>
            <a:endParaRPr lang="sk-SK" dirty="0"/>
          </a:p>
          <a:p>
            <a:pPr lvl="0" algn="just"/>
            <a:r>
              <a:rPr lang="fr-FR" dirty="0"/>
              <a:t>Pavol si zmenil meno z úcty k prokonzulovi na Cypre Sergiovi Pavlovi, ktorého získal pre Krista.</a:t>
            </a:r>
            <a:endParaRPr lang="sk-SK" dirty="0"/>
          </a:p>
          <a:p>
            <a:pPr lvl="0" algn="just"/>
            <a:r>
              <a:rPr lang="fr-FR" dirty="0"/>
              <a:t>Podľa Origena, kým Pavol plnil úlohy medzi vlastným národom, mal meno Šavol, pretože bolo viac familiárne pre vlastnú zem, ale keď sa obracal ku Grékom, používal meno Pavol. </a:t>
            </a:r>
            <a:endParaRPr lang="sk-SK" dirty="0"/>
          </a:p>
          <a:p>
            <a:pPr lvl="0" algn="just"/>
            <a:r>
              <a:rPr lang="fr-FR" b="1" dirty="0"/>
              <a:t>Ďalšia hypotéza hovorí, že nemohol byť niekto rímskym občanom bez toho, aby nemal rímske meno</a:t>
            </a:r>
            <a:r>
              <a:rPr lang="fr-FR" b="1" dirty="0" smtClean="0"/>
              <a:t>.</a:t>
            </a:r>
            <a:endParaRPr lang="sk-SK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1365</Words>
  <Application>Microsoft Macintosh PowerPoint</Application>
  <PresentationFormat>On-screen Show (4:3)</PresentationFormat>
  <Paragraphs>173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Motiv sady Office</vt:lpstr>
      <vt:lpstr>DETSTVO A MLADOSŤ APOŠTOLA PAVLA</vt:lpstr>
      <vt:lpstr>Dátum a miesto narodenia</vt:lpstr>
      <vt:lpstr>Dátum narodenia</vt:lpstr>
      <vt:lpstr>Miesto narodenia</vt:lpstr>
      <vt:lpstr>PowerPoint Presentation</vt:lpstr>
      <vt:lpstr>PowerPoint Presentation</vt:lpstr>
      <vt:lpstr>Svedectvo sv. Hieronyma</vt:lpstr>
      <vt:lpstr>Giscala – dnešné mesto El-Jish</vt:lpstr>
      <vt:lpstr>Šavol – Pavol </vt:lpstr>
      <vt:lpstr>Rímske meno</vt:lpstr>
      <vt:lpstr>Rímske občianstvo</vt:lpstr>
      <vt:lpstr>Akým spôsobom sa Pavlovi rodičia dostali k občianstvu?</vt:lpstr>
      <vt:lpstr>„Rodný list“</vt:lpstr>
      <vt:lpstr>PowerPoint Presentation</vt:lpstr>
      <vt:lpstr>Hebrej z Hebrejov (Flp 3,5)</vt:lpstr>
      <vt:lpstr>Pavlov pobyt v Tarze</vt:lpstr>
      <vt:lpstr>PowerPoint Presentation</vt:lpstr>
      <vt:lpstr>PowerPoint Presentation</vt:lpstr>
      <vt:lpstr>PowerPoint Presentation</vt:lpstr>
      <vt:lpstr>Židovské dedičstvo</vt:lpstr>
      <vt:lpstr>PowerPoint Presentation</vt:lpstr>
      <vt:lpstr>PowerPoint Presentation</vt:lpstr>
      <vt:lpstr>Manuálna práca</vt:lpstr>
      <vt:lpstr>Pavol v Jeruzaleme</vt:lpstr>
      <vt:lpstr>PowerPoint Presentation</vt:lpstr>
      <vt:lpstr>Rabínske školy</vt:lpstr>
      <vt:lpstr>Rabín Gamaliel</vt:lpstr>
      <vt:lpstr>Otvorené otázky</vt:lpstr>
      <vt:lpstr>Pavlov náboženský pôvod</vt:lpstr>
      <vt:lpstr>Štúdium zákona</vt:lpstr>
      <vt:lpstr>Prenasledovateľ Cirkvi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DETSTVO A MLADOSŤ</dc:title>
  <dc:creator>admin</dc:creator>
  <cp:lastModifiedBy>Frantisek Trstensky</cp:lastModifiedBy>
  <cp:revision>15</cp:revision>
  <dcterms:created xsi:type="dcterms:W3CDTF">2012-09-02T14:55:01Z</dcterms:created>
  <dcterms:modified xsi:type="dcterms:W3CDTF">2020-09-23T17:26:38Z</dcterms:modified>
</cp:coreProperties>
</file>