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78" r:id="rId26"/>
    <p:sldId id="283" r:id="rId27"/>
    <p:sldId id="280" r:id="rId28"/>
    <p:sldId id="279" r:id="rId2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D62A-D7CD-4F2A-A248-25F32371DAE6}" type="datetimeFigureOut">
              <a:rPr lang="en-US" smtClean="0"/>
              <a:pPr/>
              <a:t>6.10.20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BD66-DD8D-4970-AB90-253EC7986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4797152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POVOLANIE NA CESTE DO DAMASKU A PRVÁ MISIA</a:t>
            </a:r>
            <a:r>
              <a:rPr lang="sk-SK" b="1" i="1" dirty="0"/>
              <a:t/>
            </a:r>
            <a:br>
              <a:rPr lang="sk-SK" b="1" i="1" dirty="0"/>
            </a:br>
            <a:endParaRPr lang="en-US" dirty="0"/>
          </a:p>
        </p:txBody>
      </p:sp>
      <p:pic>
        <p:nvPicPr>
          <p:cNvPr id="4" name="Obrázek 3" descr="Caravaggio_Conversion on the Way to Damasc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260648"/>
            <a:ext cx="2664296" cy="3526948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547664" y="393305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/>
              <a:t>Caravaggio</a:t>
            </a:r>
            <a:r>
              <a:rPr lang="sk-SK" dirty="0" smtClean="0"/>
              <a:t>, Obrátenie apoštola Pavla na ceste do Damasku, </a:t>
            </a:r>
          </a:p>
          <a:p>
            <a:pPr algn="ctr"/>
            <a:r>
              <a:rPr lang="it-IT" dirty="0" smtClean="0"/>
              <a:t>Santa </a:t>
            </a:r>
            <a:r>
              <a:rPr lang="it-IT" dirty="0"/>
              <a:t>Maria del </a:t>
            </a:r>
            <a:r>
              <a:rPr lang="it-IT" dirty="0" smtClean="0"/>
              <a:t>Populo </a:t>
            </a:r>
            <a:r>
              <a:rPr lang="sk-SK" dirty="0" smtClean="0"/>
              <a:t>v Ríme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cap="all" dirty="0"/>
              <a:t>Poslanie pre pohanov 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Gal </a:t>
            </a:r>
            <a:r>
              <a:rPr lang="sk-SK" dirty="0"/>
              <a:t>1,15-16;  Sk </a:t>
            </a:r>
            <a:r>
              <a:rPr lang="sk-SK" dirty="0" smtClean="0"/>
              <a:t>26,15-16.</a:t>
            </a:r>
          </a:p>
          <a:p>
            <a:r>
              <a:rPr lang="sk-SK" dirty="0"/>
              <a:t>Akú úlohu plní </a:t>
            </a:r>
            <a:r>
              <a:rPr lang="sk-SK" dirty="0" smtClean="0"/>
              <a:t>Ananiáš?</a:t>
            </a:r>
          </a:p>
          <a:p>
            <a:pPr lvl="1"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sk-SK" dirty="0"/>
              <a:t>Hoci povolanie pri Damasku a návšteva Ananiáša sú dve chronologicky oddelené udalosti, predsa sa spoločne dopĺňajú. </a:t>
            </a:r>
            <a:endParaRPr lang="sk-SK" dirty="0" smtClean="0"/>
          </a:p>
          <a:p>
            <a:pPr lvl="1">
              <a:buFont typeface="Wingdings" pitchFamily="2" charset="2"/>
              <a:buChar char="v"/>
            </a:pPr>
            <a:r>
              <a:rPr lang="sk-SK" dirty="0" smtClean="0"/>
              <a:t>Pavol </a:t>
            </a:r>
            <a:r>
              <a:rPr lang="sk-SK" dirty="0"/>
              <a:t>veľmi silno zdôrazňuje, že jeho apoštolát nie je z cirkevného poverenia, ale z </a:t>
            </a:r>
            <a:r>
              <a:rPr lang="sk-SK" dirty="0" smtClean="0"/>
              <a:t>Božieho.</a:t>
            </a:r>
          </a:p>
          <a:p>
            <a:pPr lvl="1">
              <a:buFont typeface="Wingdings" pitchFamily="2" charset="2"/>
              <a:buChar char="v"/>
            </a:pPr>
            <a:r>
              <a:rPr lang="sk-SK" dirty="0"/>
              <a:t>Boh chcel, aby sa toto povolanie stalo jasným vnútri Cirkvi, aby sa odstránili všetky pochybnosti. </a:t>
            </a:r>
            <a:endParaRPr lang="sk-SK" dirty="0" smtClean="0"/>
          </a:p>
          <a:p>
            <a:pPr lvl="1">
              <a:buFont typeface="Wingdings" pitchFamily="2" charset="2"/>
              <a:buChar char="v"/>
            </a:pPr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sk-SK" b="1" dirty="0" smtClean="0"/>
              <a:t>Pavlov krst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616624"/>
          </a:xfrm>
        </p:spPr>
        <p:txBody>
          <a:bodyPr>
            <a:noAutofit/>
          </a:bodyPr>
          <a:lstStyle/>
          <a:p>
            <a:pPr algn="just"/>
            <a:r>
              <a:rPr lang="fr-FR" sz="2000" dirty="0"/>
              <a:t>Predpokladáme, že prví kresťania a zvlášť tí, ktorí pochádzali zo židovského náboženstva, pri krste prevzali niektoré praktiky židovstva, ktoré sa dotýkali obradného očisťovania</a:t>
            </a:r>
            <a:r>
              <a:rPr lang="fr-FR" sz="2000" dirty="0" smtClean="0"/>
              <a:t>.</a:t>
            </a:r>
            <a:endParaRPr lang="sk-SK" sz="2000" dirty="0" smtClean="0"/>
          </a:p>
          <a:p>
            <a:pPr algn="just"/>
            <a:r>
              <a:rPr lang="sk-SK" sz="2000" dirty="0"/>
              <a:t>Nazdávame sa, že prijatiu krstu predchádzala istá forma katechézy, ako vidíme napríklad na osobe etiópskeho úradníka kráľovnej </a:t>
            </a:r>
            <a:r>
              <a:rPr lang="sk-SK" sz="2000" dirty="0" err="1"/>
              <a:t>Kandaky</a:t>
            </a:r>
            <a:r>
              <a:rPr lang="sk-SK" sz="2000" dirty="0"/>
              <a:t> (</a:t>
            </a:r>
            <a:r>
              <a:rPr lang="sk-SK" sz="2000" dirty="0" err="1"/>
              <a:t>porov</a:t>
            </a:r>
            <a:r>
              <a:rPr lang="sk-SK" sz="2000" dirty="0"/>
              <a:t>. Sk </a:t>
            </a:r>
            <a:r>
              <a:rPr lang="sk-SK" sz="2000" dirty="0" smtClean="0"/>
              <a:t>8)</a:t>
            </a:r>
          </a:p>
          <a:p>
            <a:pPr algn="just"/>
            <a:r>
              <a:rPr lang="sk-SK" sz="2000" dirty="0"/>
              <a:t>Napokon Sk 9,17 naznačujú krátku katechézu, o ktorej sa domnievame, že mohla byť dlhšia: </a:t>
            </a:r>
            <a:r>
              <a:rPr lang="sk-SK" sz="2000" i="1" dirty="0"/>
              <a:t>„Brat </a:t>
            </a:r>
            <a:r>
              <a:rPr lang="sk-SK" sz="2000" i="1" dirty="0" err="1"/>
              <a:t>Šavol</a:t>
            </a:r>
            <a:r>
              <a:rPr lang="sk-SK" sz="2000" i="1" dirty="0"/>
              <a:t>, poslal ma Pán Ježiš, ktorý sa ti zjavil na ceste, keď si šiel sem, aby si zasa videl a aby ťa naplnil Duch Svätý.“ </a:t>
            </a:r>
            <a:endParaRPr lang="sk-SK" sz="2000" dirty="0" smtClean="0"/>
          </a:p>
          <a:p>
            <a:pPr algn="just"/>
            <a:r>
              <a:rPr lang="fr-FR" sz="2000" dirty="0"/>
              <a:t> Jeden z najstarších opisov krstu kresťanov, ktorému sa mohol podobať aj ten Pavlov, je zachytený v Didaché – Učenie dvanástich apoštolov národom z konca 1. alebo začiatku 2. storočia po Kr. </a:t>
            </a:r>
            <a:r>
              <a:rPr lang="fr-FR" sz="2000" i="1" dirty="0"/>
              <a:t>„Čo sa týka krstu, krstite takto: Povediac najprv všetko toto, krstite (ponorte) v mene Otca i Syna, i Ducha Svätého v tečúcej vode. Ak by si nemal tečúcu vodu, krsti v inej vode. Ak nemôžeš v studenej, tak v teplej. Ak by si nemal ani jednu, ani druhú, lej trikrát vodu na hlavu v mene Otca i Syna, i Ducha Svätého. Pred krstom sa má postiť krstiteľ, krstenec i všetci, ktorí môžu. Krstenca však vyzvi, aby sa postil jeden alebo dva (dni).</a:t>
            </a:r>
            <a:r>
              <a:rPr lang="fr-FR" sz="2000" dirty="0"/>
              <a:t> “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Zivot apostola Pavla\Obrazky do knihy\3.3 Mikwaot na Mas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052736"/>
            <a:ext cx="5202237" cy="3902075"/>
          </a:xfrm>
          <a:prstGeom prst="rect">
            <a:avLst/>
          </a:prstGeom>
          <a:noFill/>
        </p:spPr>
      </p:pic>
      <p:sp>
        <p:nvSpPr>
          <p:cNvPr id="3" name="TextovéPole 2"/>
          <p:cNvSpPr txBox="1"/>
          <p:nvPr/>
        </p:nvSpPr>
        <p:spPr>
          <a:xfrm>
            <a:off x="899592" y="55172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Židovské </a:t>
            </a:r>
            <a:r>
              <a:rPr lang="sk-SK" dirty="0" err="1" smtClean="0"/>
              <a:t>mikwe</a:t>
            </a:r>
            <a:r>
              <a:rPr lang="sk-SK" dirty="0" smtClean="0"/>
              <a:t>/</a:t>
            </a:r>
            <a:r>
              <a:rPr lang="sk-SK" dirty="0" err="1"/>
              <a:t>m</a:t>
            </a:r>
            <a:r>
              <a:rPr lang="sk-SK" dirty="0" err="1" smtClean="0"/>
              <a:t>ikwaot</a:t>
            </a:r>
            <a:r>
              <a:rPr lang="sk-SK" dirty="0" smtClean="0"/>
              <a:t> na </a:t>
            </a:r>
            <a:r>
              <a:rPr lang="sk-SK" dirty="0" err="1" smtClean="0"/>
              <a:t>Masade</a:t>
            </a:r>
            <a:r>
              <a:rPr lang="sk-SK" dirty="0" smtClean="0"/>
              <a:t>. Predchodca „krstiteľníc“.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Pavol v </a:t>
            </a:r>
            <a:r>
              <a:rPr lang="sk-SK" b="1" dirty="0" smtClean="0"/>
              <a:t>Arábii a prvý apoštolát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i="1" dirty="0"/>
              <a:t>„...už som sa neradil s telom a krvou, </a:t>
            </a:r>
            <a:r>
              <a:rPr lang="sk-SK" b="1" i="1" dirty="0"/>
              <a:t>ani som nešiel do </a:t>
            </a:r>
            <a:r>
              <a:rPr lang="sk-SK" b="1" i="1" dirty="0" err="1"/>
              <a:t>Jeruzalema</a:t>
            </a:r>
            <a:r>
              <a:rPr lang="sk-SK" i="1" dirty="0"/>
              <a:t> za tými, čo boli apoštolmi prv ako ja, ale </a:t>
            </a:r>
            <a:r>
              <a:rPr lang="sk-SK" b="1" i="1" dirty="0"/>
              <a:t>odišiel som do Arábie</a:t>
            </a:r>
            <a:r>
              <a:rPr lang="sk-SK" i="1" dirty="0"/>
              <a:t> a opäť som sa vrátil do Damasku.“ </a:t>
            </a:r>
            <a:r>
              <a:rPr lang="sk-SK" dirty="0"/>
              <a:t>(Gal 1,16-17</a:t>
            </a:r>
            <a:r>
              <a:rPr lang="sk-SK" dirty="0" smtClean="0"/>
              <a:t>)</a:t>
            </a:r>
          </a:p>
          <a:p>
            <a:pPr algn="just"/>
            <a:r>
              <a:rPr lang="sk-SK" dirty="0"/>
              <a:t>Sk vypustilo túto zmienku pravdepodobne z teologického a štrukturálneho dôvodu. Autor Sk zachováva dôležitosť </a:t>
            </a:r>
            <a:r>
              <a:rPr lang="sk-SK" dirty="0" err="1"/>
              <a:t>Jeruzalema</a:t>
            </a:r>
            <a:r>
              <a:rPr lang="sk-SK" dirty="0"/>
              <a:t>, ako to už vyjadril v </a:t>
            </a:r>
            <a:r>
              <a:rPr lang="sk-SK" dirty="0" err="1"/>
              <a:t>Lk</a:t>
            </a:r>
            <a:r>
              <a:rPr lang="sk-SK" dirty="0"/>
              <a:t>, keď je Ježišovo pôsobenie predstavené ako cesta do </a:t>
            </a:r>
            <a:r>
              <a:rPr lang="sk-SK" dirty="0" err="1"/>
              <a:t>Jeruzalema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Pavol sa utiahol do púštnej oblasti Arábie a premeditoval svoje stretnutie s Pánom, ktoré zažil na ceste do Damasku. </a:t>
            </a:r>
            <a:r>
              <a:rPr lang="sk-SK" dirty="0" smtClean="0"/>
              <a:t> </a:t>
            </a:r>
          </a:p>
          <a:p>
            <a:pPr algn="just"/>
            <a:r>
              <a:rPr lang="sk-SK" dirty="0" smtClean="0"/>
              <a:t>Dôvodom </a:t>
            </a:r>
            <a:r>
              <a:rPr lang="sk-SK" dirty="0"/>
              <a:t>pre odchod do Arábie mohol byť hnev židovských komunít v Damasku. 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ble-archeology-exodus-kadesh-barnea-petra-nabataean-trade-routes-50b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8640"/>
            <a:ext cx="6117336" cy="65562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Útek z Damasku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Sk 9,20: </a:t>
            </a:r>
            <a:r>
              <a:rPr lang="sk-SK" i="1" dirty="0"/>
              <a:t>„A hneď v synagógach ohlasoval Ježiša, že je Božím Synom.“</a:t>
            </a:r>
            <a:r>
              <a:rPr lang="sk-SK" dirty="0"/>
              <a:t> </a:t>
            </a:r>
            <a:endParaRPr lang="sk-SK" dirty="0" smtClean="0"/>
          </a:p>
          <a:p>
            <a:pPr algn="just"/>
            <a:r>
              <a:rPr lang="sk-SK" dirty="0" smtClean="0"/>
              <a:t>2 </a:t>
            </a:r>
            <a:r>
              <a:rPr lang="sk-SK" dirty="0"/>
              <a:t>Kor 11,32-33: „</a:t>
            </a:r>
            <a:r>
              <a:rPr lang="sk-SK" i="1" dirty="0"/>
              <a:t>V Damasku miestodržiteľ kráľa </a:t>
            </a:r>
            <a:r>
              <a:rPr lang="sk-SK" i="1" dirty="0" err="1"/>
              <a:t>Aretasa</a:t>
            </a:r>
            <a:r>
              <a:rPr lang="sk-SK" i="1" dirty="0"/>
              <a:t> strážil mesto </a:t>
            </a:r>
            <a:r>
              <a:rPr lang="sk-SK" i="1" dirty="0" err="1"/>
              <a:t>Damascénov</a:t>
            </a:r>
            <a:r>
              <a:rPr lang="sk-SK" i="1" dirty="0"/>
              <a:t>, aby ma chytil, ale v koši ma spustili oknom cez hradby; len tak som unikol jeho rukám.</a:t>
            </a:r>
            <a:r>
              <a:rPr lang="sk-SK" dirty="0"/>
              <a:t>“ </a:t>
            </a:r>
            <a:endParaRPr lang="sk-SK" dirty="0" smtClean="0"/>
          </a:p>
          <a:p>
            <a:pPr algn="just"/>
            <a:r>
              <a:rPr lang="sk-SK" dirty="0"/>
              <a:t>Odišiel </a:t>
            </a:r>
            <a:r>
              <a:rPr lang="sk-SK" dirty="0" smtClean="0"/>
              <a:t>z</a:t>
            </a:r>
            <a:r>
              <a:rPr lang="sk-SK" dirty="0"/>
              <a:t> mesta, do ktorého sa už nikdy nevrátil. Od jeho povolania a tejto dramatickej udalosti ubehli tri roky (Gal 1,18), takže to mohlo byť niekedy okolo roku 38 po Kr., keď sa Pavol odobral do </a:t>
            </a:r>
            <a:r>
              <a:rPr lang="sk-SK" dirty="0" err="1"/>
              <a:t>Jeruzalema</a:t>
            </a:r>
            <a:r>
              <a:rPr lang="sk-SK" dirty="0"/>
              <a:t> (</a:t>
            </a:r>
            <a:r>
              <a:rPr lang="sk-SK" dirty="0" err="1"/>
              <a:t>porov</a:t>
            </a:r>
            <a:r>
              <a:rPr lang="sk-SK" dirty="0"/>
              <a:t>. Gal 1,18).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Zivot apostola Pavla\Obrazky do knihy\3.5 Brána Bab Kisan v Damasku uchováva spomienku na Pavlov útek z mes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20688"/>
            <a:ext cx="5918200" cy="4445000"/>
          </a:xfrm>
          <a:prstGeom prst="rect">
            <a:avLst/>
          </a:prstGeom>
          <a:noFill/>
        </p:spPr>
      </p:pic>
      <p:sp>
        <p:nvSpPr>
          <p:cNvPr id="3" name="TextovéPole 2"/>
          <p:cNvSpPr txBox="1"/>
          <p:nvPr/>
        </p:nvSpPr>
        <p:spPr>
          <a:xfrm>
            <a:off x="1547664" y="544522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400" dirty="0" err="1" smtClean="0"/>
              <a:t>Brána</a:t>
            </a:r>
            <a:r>
              <a:rPr lang="en-US" sz="2400" dirty="0" smtClean="0"/>
              <a:t> </a:t>
            </a:r>
            <a:r>
              <a:rPr lang="en-US" sz="2400" dirty="0" err="1" smtClean="0"/>
              <a:t>Bab</a:t>
            </a:r>
            <a:r>
              <a:rPr lang="en-US" sz="2400" dirty="0" smtClean="0"/>
              <a:t> </a:t>
            </a:r>
            <a:r>
              <a:rPr lang="en-US" sz="2400" dirty="0" err="1" smtClean="0"/>
              <a:t>Kisan</a:t>
            </a:r>
            <a:r>
              <a:rPr lang="en-US" sz="2400" dirty="0" smtClean="0"/>
              <a:t> v </a:t>
            </a:r>
            <a:r>
              <a:rPr lang="en-US" sz="2400" dirty="0" err="1" smtClean="0"/>
              <a:t>Damasku</a:t>
            </a:r>
            <a:r>
              <a:rPr lang="en-US" sz="2400" dirty="0" smtClean="0"/>
              <a:t> </a:t>
            </a:r>
            <a:r>
              <a:rPr lang="en-US" sz="2400" dirty="0" err="1" smtClean="0"/>
              <a:t>uchováva</a:t>
            </a:r>
            <a:r>
              <a:rPr lang="en-US" sz="2400" dirty="0" smtClean="0"/>
              <a:t> </a:t>
            </a:r>
            <a:r>
              <a:rPr lang="en-US" sz="2400" dirty="0" err="1" smtClean="0"/>
              <a:t>spomienku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Pavlov </a:t>
            </a:r>
            <a:r>
              <a:rPr lang="en-US" sz="2400" dirty="0" err="1" smtClean="0"/>
              <a:t>útek</a:t>
            </a:r>
            <a:r>
              <a:rPr lang="en-US" sz="2400" dirty="0" smtClean="0"/>
              <a:t> z </a:t>
            </a:r>
            <a:r>
              <a:rPr lang="en-US" sz="2400" dirty="0" err="1" smtClean="0"/>
              <a:t>mesta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Pavlove výstupy do </a:t>
            </a:r>
            <a:r>
              <a:rPr lang="sk-SK" b="1" dirty="0" err="1" smtClean="0"/>
              <a:t>Jeruzalema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256584"/>
          </a:xfrm>
        </p:spPr>
        <p:txBody>
          <a:bodyPr>
            <a:normAutofit fontScale="70000" lnSpcReduction="20000"/>
          </a:bodyPr>
          <a:lstStyle/>
          <a:p>
            <a:r>
              <a:rPr lang="cs-CZ" sz="3300" b="1" dirty="0" err="1" smtClean="0"/>
              <a:t>Podľa</a:t>
            </a:r>
            <a:r>
              <a:rPr lang="cs-CZ" sz="3300" b="1" dirty="0" smtClean="0"/>
              <a:t> </a:t>
            </a:r>
            <a:r>
              <a:rPr lang="cs-CZ" sz="3300" b="1" dirty="0"/>
              <a:t>Gal 1,18-2,10 </a:t>
            </a:r>
            <a:r>
              <a:rPr lang="cs-CZ" sz="3300" b="1" dirty="0" err="1" smtClean="0"/>
              <a:t>boli</a:t>
            </a:r>
            <a:r>
              <a:rPr lang="cs-CZ" sz="3300" b="1" dirty="0" smtClean="0"/>
              <a:t> </a:t>
            </a:r>
            <a:r>
              <a:rPr lang="cs-CZ" sz="3300" b="1" dirty="0" err="1"/>
              <a:t>dve</a:t>
            </a:r>
            <a:r>
              <a:rPr lang="cs-CZ" sz="3300" b="1" dirty="0"/>
              <a:t>:</a:t>
            </a:r>
            <a:endParaRPr lang="sk-SK" sz="3300" b="1" dirty="0"/>
          </a:p>
          <a:p>
            <a:pPr lvl="1">
              <a:buFont typeface="Wingdings" pitchFamily="2" charset="2"/>
              <a:buChar char="Ø"/>
            </a:pPr>
            <a:r>
              <a:rPr lang="sk-SK" sz="3300" dirty="0"/>
              <a:t>Prvú cestu Pavol vykonal po troch rokoch (Gal 1,18-20</a:t>
            </a:r>
            <a:r>
              <a:rPr lang="sk-SK" sz="3300" dirty="0" smtClean="0"/>
              <a:t>).</a:t>
            </a:r>
          </a:p>
          <a:p>
            <a:pPr lvl="1">
              <a:buFont typeface="Wingdings" pitchFamily="2" charset="2"/>
              <a:buChar char="Ø"/>
            </a:pPr>
            <a:r>
              <a:rPr lang="sk-SK" sz="3300" dirty="0" smtClean="0"/>
              <a:t>Druhú </a:t>
            </a:r>
            <a:r>
              <a:rPr lang="sk-SK" sz="3300" dirty="0"/>
              <a:t>cestu uskutočnil po 14 rokoch (Gal 2,1-10). </a:t>
            </a:r>
          </a:p>
          <a:p>
            <a:r>
              <a:rPr lang="sk-SK" sz="3300" b="1" dirty="0"/>
              <a:t>Sk hovoria minimálne o piatich cestách:</a:t>
            </a:r>
          </a:p>
          <a:p>
            <a:pPr lvl="1">
              <a:buFont typeface="Wingdings" pitchFamily="2" charset="2"/>
              <a:buChar char="q"/>
            </a:pPr>
            <a:r>
              <a:rPr lang="sk-SK" sz="3300" dirty="0"/>
              <a:t>Prvá cesta bola po úteku z Damasku (Sk 9,26-30). </a:t>
            </a:r>
          </a:p>
          <a:p>
            <a:pPr lvl="1">
              <a:buFont typeface="Wingdings" pitchFamily="2" charset="2"/>
              <a:buChar char="q"/>
            </a:pPr>
            <a:r>
              <a:rPr lang="sk-SK" sz="3300" dirty="0" smtClean="0"/>
              <a:t>Druhá </a:t>
            </a:r>
            <a:r>
              <a:rPr lang="sk-SK" sz="3300" dirty="0"/>
              <a:t>cesta bola z </a:t>
            </a:r>
            <a:r>
              <a:rPr lang="sk-SK" sz="3300" dirty="0" err="1"/>
              <a:t>Antiochie</a:t>
            </a:r>
            <a:r>
              <a:rPr lang="sk-SK" sz="3300" dirty="0"/>
              <a:t>, keď spolu s Barnabášom nesú zbierku pre starších </a:t>
            </a:r>
            <a:r>
              <a:rPr lang="sk-SK" sz="3300" dirty="0" err="1"/>
              <a:t>Jeruzalema</a:t>
            </a:r>
            <a:r>
              <a:rPr lang="sk-SK" sz="3300" dirty="0"/>
              <a:t> (Sk 11,30). </a:t>
            </a:r>
          </a:p>
          <a:p>
            <a:pPr lvl="1">
              <a:buFont typeface="Wingdings" pitchFamily="2" charset="2"/>
              <a:buChar char="q"/>
            </a:pPr>
            <a:r>
              <a:rPr lang="sk-SK" sz="3300" dirty="0" smtClean="0"/>
              <a:t>Pri </a:t>
            </a:r>
            <a:r>
              <a:rPr lang="sk-SK" sz="3300" dirty="0"/>
              <a:t>tretej ceste Pavol, Barnabáš a ďalší idú na zhromaždenie do </a:t>
            </a:r>
            <a:r>
              <a:rPr lang="sk-SK" sz="3300" dirty="0" err="1"/>
              <a:t>Jeruzalema</a:t>
            </a:r>
            <a:r>
              <a:rPr lang="sk-SK" sz="3300" dirty="0"/>
              <a:t>, ktoré má vyriešiť otázku obriezky pohanov (</a:t>
            </a:r>
            <a:r>
              <a:rPr lang="sk-SK" sz="3300" dirty="0" err="1"/>
              <a:t>porov</a:t>
            </a:r>
            <a:r>
              <a:rPr lang="sk-SK" sz="3300" dirty="0"/>
              <a:t>. Sk 15,2-29</a:t>
            </a:r>
            <a:r>
              <a:rPr lang="sk-SK" sz="3300" dirty="0" smtClean="0"/>
              <a:t>).</a:t>
            </a:r>
          </a:p>
          <a:p>
            <a:pPr lvl="1">
              <a:buFont typeface="Wingdings" pitchFamily="2" charset="2"/>
              <a:buChar char="q"/>
            </a:pPr>
            <a:r>
              <a:rPr lang="sk-SK" sz="3300" dirty="0" smtClean="0"/>
              <a:t>Štvrtá </a:t>
            </a:r>
            <a:r>
              <a:rPr lang="sk-SK" sz="3300" dirty="0"/>
              <a:t>cesta sa spomína v Sk 18,22: </a:t>
            </a:r>
            <a:r>
              <a:rPr lang="sk-SK" sz="3300" i="1" dirty="0"/>
              <a:t>„Keď prišiel do </a:t>
            </a:r>
            <a:r>
              <a:rPr lang="sk-SK" sz="3300" i="1" dirty="0" err="1"/>
              <a:t>Cézarey</a:t>
            </a:r>
            <a:r>
              <a:rPr lang="sk-SK" sz="3300" i="1" dirty="0"/>
              <a:t>, vystúpil, </a:t>
            </a:r>
            <a:r>
              <a:rPr lang="sk-SK" sz="3300" b="1" i="1" dirty="0"/>
              <a:t>pozdravil cirkev</a:t>
            </a:r>
            <a:r>
              <a:rPr lang="sk-SK" sz="3300" i="1" dirty="0"/>
              <a:t> a odišiel do </a:t>
            </a:r>
            <a:r>
              <a:rPr lang="sk-SK" sz="3300" i="1" dirty="0" err="1"/>
              <a:t>Antiochie</a:t>
            </a:r>
            <a:r>
              <a:rPr lang="sk-SK" sz="3300" i="1" dirty="0"/>
              <a:t>.“</a:t>
            </a:r>
            <a:r>
              <a:rPr lang="sk-SK" sz="3300" dirty="0"/>
              <a:t> Biblisti sa domnievajú, že pod cirkvou sa myslí jeruzalemská cirkev – matka. </a:t>
            </a:r>
          </a:p>
          <a:p>
            <a:pPr lvl="1">
              <a:buFont typeface="Wingdings" pitchFamily="2" charset="2"/>
              <a:buChar char="q"/>
            </a:pPr>
            <a:r>
              <a:rPr lang="sk-SK" sz="3300" dirty="0" smtClean="0"/>
              <a:t>Posledná </a:t>
            </a:r>
            <a:r>
              <a:rPr lang="sk-SK" sz="3300" dirty="0"/>
              <a:t>cesta, keď bol Pavol v Jeruzaleme zatknutý a uväznený (</a:t>
            </a:r>
            <a:r>
              <a:rPr lang="sk-SK" sz="3300" dirty="0" err="1"/>
              <a:t>porov</a:t>
            </a:r>
            <a:r>
              <a:rPr lang="sk-SK" sz="3300" dirty="0"/>
              <a:t>. Sk 21,17-25,12). </a:t>
            </a:r>
          </a:p>
          <a:p>
            <a:pPr lvl="1">
              <a:buFont typeface="Wingdings" pitchFamily="2" charset="2"/>
              <a:buChar char="q"/>
            </a:pPr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Chronológia ciest do </a:t>
            </a:r>
            <a:r>
              <a:rPr lang="sk-SK" b="1" dirty="0" err="1" smtClean="0"/>
              <a:t>Jeruzalema</a:t>
            </a:r>
            <a:endParaRPr lang="en-US" b="1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317876" cy="978123"/>
          </a:xfrm>
        </p:spPr>
        <p:txBody>
          <a:bodyPr>
            <a:normAutofit fontScale="47500" lnSpcReduction="20000"/>
          </a:bodyPr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sz="4800" dirty="0" smtClean="0"/>
              <a:t>V PL je </a:t>
            </a:r>
            <a:r>
              <a:rPr lang="cs-CZ" sz="4800" dirty="0" err="1" smtClean="0"/>
              <a:t>poradie</a:t>
            </a:r>
            <a:r>
              <a:rPr lang="cs-CZ" sz="4800" dirty="0" smtClean="0"/>
              <a:t> </a:t>
            </a:r>
            <a:r>
              <a:rPr lang="cs-CZ" sz="4800" dirty="0" err="1" smtClean="0"/>
              <a:t>nasledujúce</a:t>
            </a:r>
            <a:r>
              <a:rPr lang="cs-CZ" sz="4800" dirty="0" smtClean="0"/>
              <a:t>:</a:t>
            </a:r>
            <a:endParaRPr lang="sk-SK" sz="4800" dirty="0" smtClean="0"/>
          </a:p>
          <a:p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sk-SK" dirty="0" smtClean="0"/>
              <a:t>Návšteva </a:t>
            </a:r>
            <a:r>
              <a:rPr lang="sk-SK" dirty="0" err="1"/>
              <a:t>Jeruzalema</a:t>
            </a:r>
            <a:r>
              <a:rPr lang="sk-SK" dirty="0"/>
              <a:t>  po 3 rokoch;</a:t>
            </a:r>
          </a:p>
          <a:p>
            <a:pPr lvl="0"/>
            <a:r>
              <a:rPr lang="sk-SK" dirty="0"/>
              <a:t>návšteva </a:t>
            </a:r>
            <a:r>
              <a:rPr lang="sk-SK" dirty="0" err="1"/>
              <a:t>Jeruzalema</a:t>
            </a:r>
            <a:r>
              <a:rPr lang="sk-SK" dirty="0"/>
              <a:t> po 14 rokoch;</a:t>
            </a:r>
          </a:p>
          <a:p>
            <a:pPr lvl="0"/>
            <a:r>
              <a:rPr lang="sk-SK" dirty="0"/>
              <a:t>návšteva </a:t>
            </a:r>
            <a:r>
              <a:rPr lang="sk-SK" dirty="0" err="1"/>
              <a:t>Jeruzalema</a:t>
            </a:r>
            <a:r>
              <a:rPr lang="sk-SK" dirty="0"/>
              <a:t> so zbierkou. </a:t>
            </a:r>
          </a:p>
          <a:p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355977" y="1052736"/>
            <a:ext cx="4788024" cy="1122139"/>
          </a:xfrm>
        </p:spPr>
        <p:txBody>
          <a:bodyPr>
            <a:normAutofit fontScale="625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3500" dirty="0" smtClean="0"/>
              <a:t>V Sk je poradie nasledovné: </a:t>
            </a:r>
          </a:p>
          <a:p>
            <a:endParaRPr lang="en-US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sk-SK" dirty="0" smtClean="0"/>
              <a:t>Návšteva </a:t>
            </a:r>
            <a:r>
              <a:rPr lang="sk-SK" dirty="0"/>
              <a:t>po úteku z Damasku; </a:t>
            </a:r>
          </a:p>
          <a:p>
            <a:pPr lvl="0"/>
            <a:r>
              <a:rPr lang="sk-SK" dirty="0"/>
              <a:t>návštevy so zbierkou;</a:t>
            </a:r>
          </a:p>
          <a:p>
            <a:pPr lvl="0"/>
            <a:r>
              <a:rPr lang="sk-SK" dirty="0"/>
              <a:t>návšteva na zhromaždenie apoštolov v Jeruzaleme,</a:t>
            </a:r>
          </a:p>
          <a:p>
            <a:pPr lvl="0"/>
            <a:r>
              <a:rPr lang="sk-SK" dirty="0"/>
              <a:t>návšteva v závere druhej misijnej cesty,</a:t>
            </a:r>
          </a:p>
          <a:p>
            <a:pPr lvl="0"/>
            <a:r>
              <a:rPr lang="sk-SK" dirty="0"/>
              <a:t>návšteva, pri ktorej dôjde k Pavlovmu zatknutiu.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Náš návrh chronológie ciest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b="1" dirty="0"/>
              <a:t>Prvá cesta </a:t>
            </a:r>
            <a:r>
              <a:rPr lang="sk-SK" dirty="0"/>
              <a:t>sa uskutočnila po troch rokoch od povolania za apoštola. Ak prijmeme, že udalosť pri Damasku bola niekedy okolo roku 35 po Kr., potom sa táto cesta uskutočnila niekedy v roku 38 po Kr. </a:t>
            </a:r>
          </a:p>
          <a:p>
            <a:pPr algn="just"/>
            <a:r>
              <a:rPr lang="sk-SK" b="1" dirty="0"/>
              <a:t>Druhou</a:t>
            </a:r>
            <a:r>
              <a:rPr lang="sk-SK" dirty="0"/>
              <a:t> je cesta do </a:t>
            </a:r>
            <a:r>
              <a:rPr lang="sk-SK" dirty="0" err="1"/>
              <a:t>Jeruzalema</a:t>
            </a:r>
            <a:r>
              <a:rPr lang="sk-SK" dirty="0"/>
              <a:t> na zhromaždenie apoštolov (Gal 2,1 = Sk 15,2). </a:t>
            </a:r>
            <a:r>
              <a:rPr lang="fr-FR" dirty="0"/>
              <a:t>Túto cestu Pavol uskutočnil po prvej misionárskej ceste okolo roku 49 po Kr. (14 rokov od povolania</a:t>
            </a:r>
            <a:r>
              <a:rPr lang="fr-FR" dirty="0" smtClean="0"/>
              <a:t>)</a:t>
            </a:r>
            <a:r>
              <a:rPr lang="sk-SK" dirty="0" smtClean="0"/>
              <a:t>.</a:t>
            </a:r>
          </a:p>
          <a:p>
            <a:pPr algn="just"/>
            <a:r>
              <a:rPr lang="sk-SK" b="1" dirty="0"/>
              <a:t>Treťou</a:t>
            </a:r>
            <a:r>
              <a:rPr lang="sk-SK" dirty="0"/>
              <a:t> je cesta so zbierkou, ktorá sa spomína v Sk 11,30 a náznak o nej nájdeme aj v Gal 2,10 a 2 Kor </a:t>
            </a:r>
            <a:r>
              <a:rPr lang="sk-SK" dirty="0" smtClean="0"/>
              <a:t>8-9. </a:t>
            </a:r>
            <a:r>
              <a:rPr lang="sk-SK" dirty="0"/>
              <a:t>Táto cesta sa uskutočnila po koncile apoštolov, ale je ťažké určiť presný </a:t>
            </a:r>
            <a:r>
              <a:rPr lang="sk-SK" dirty="0" smtClean="0"/>
              <a:t>rok.</a:t>
            </a:r>
            <a:endParaRPr lang="sk-SK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60486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Damask je v Pavlovom živote trvalo spojený s udalosťou, ktorá dramaticky a podstatne zasiahla jeho osobu. </a:t>
            </a:r>
            <a:endParaRPr lang="sk-SK" dirty="0" smtClean="0"/>
          </a:p>
          <a:p>
            <a:pPr algn="just"/>
            <a:r>
              <a:rPr lang="sk-SK" dirty="0"/>
              <a:t>Vo svojich listoch nehovorí priamo </a:t>
            </a:r>
            <a:r>
              <a:rPr lang="sk-SK" dirty="0" smtClean="0"/>
              <a:t>len naznačuje, </a:t>
            </a:r>
            <a:r>
              <a:rPr lang="sk-SK" dirty="0"/>
              <a:t>čo sa stalo pri Damasku. </a:t>
            </a:r>
            <a:endParaRPr lang="sk-SK" dirty="0" smtClean="0"/>
          </a:p>
          <a:p>
            <a:pPr algn="just"/>
            <a:r>
              <a:rPr lang="sk-SK" dirty="0"/>
              <a:t>Texty, ktoré hovoria o „</a:t>
            </a:r>
            <a:r>
              <a:rPr lang="sk-SK" dirty="0" err="1"/>
              <a:t>damašskom</a:t>
            </a:r>
            <a:r>
              <a:rPr lang="sk-SK" dirty="0"/>
              <a:t> zážitku“, nachádzame v dvoch biblických prameňoch – PL a Sk. </a:t>
            </a:r>
            <a:endParaRPr lang="sk-SK" dirty="0" smtClean="0"/>
          </a:p>
          <a:p>
            <a:pPr algn="just">
              <a:buFont typeface="Wingdings" pitchFamily="2" charset="2"/>
              <a:buChar char="Ø"/>
            </a:pPr>
            <a:r>
              <a:rPr lang="sk-SK" dirty="0" smtClean="0"/>
              <a:t>Narážky </a:t>
            </a:r>
            <a:r>
              <a:rPr lang="sk-SK" dirty="0"/>
              <a:t>v listoch nájdeme v </a:t>
            </a:r>
            <a:r>
              <a:rPr lang="sk-SK" b="1" dirty="0"/>
              <a:t>Gal </a:t>
            </a:r>
            <a:r>
              <a:rPr lang="sk-SK" b="1" dirty="0" smtClean="0"/>
              <a:t>1,15-16</a:t>
            </a:r>
            <a:r>
              <a:rPr lang="sk-SK" dirty="0" smtClean="0"/>
              <a:t>, </a:t>
            </a:r>
            <a:r>
              <a:rPr lang="sk-SK" dirty="0" err="1" smtClean="0"/>
              <a:t>Rim</a:t>
            </a:r>
            <a:r>
              <a:rPr lang="sk-SK" dirty="0" smtClean="0"/>
              <a:t> </a:t>
            </a:r>
            <a:r>
              <a:rPr lang="sk-SK" dirty="0"/>
              <a:t>10,2-4; 1 Kor 9,16-17; 2 Kor 3,16; 4,6; 5,16; </a:t>
            </a:r>
            <a:r>
              <a:rPr lang="sk-SK" dirty="0" err="1"/>
              <a:t>Flp</a:t>
            </a:r>
            <a:r>
              <a:rPr lang="sk-SK" dirty="0"/>
              <a:t> 3,4-12; </a:t>
            </a:r>
            <a:r>
              <a:rPr lang="sk-SK" dirty="0" err="1"/>
              <a:t>Ef</a:t>
            </a:r>
            <a:r>
              <a:rPr lang="sk-SK" dirty="0"/>
              <a:t> 3,1-13; </a:t>
            </a:r>
            <a:r>
              <a:rPr lang="sk-SK" dirty="0" err="1"/>
              <a:t>Kol</a:t>
            </a:r>
            <a:r>
              <a:rPr lang="sk-SK" dirty="0"/>
              <a:t> 1,23-9 a v úvodných veršoch v </a:t>
            </a:r>
            <a:r>
              <a:rPr lang="sk-SK" dirty="0" err="1"/>
              <a:t>Rim</a:t>
            </a:r>
            <a:r>
              <a:rPr lang="sk-SK" dirty="0"/>
              <a:t>; 1-2 Kor; Gal, </a:t>
            </a:r>
            <a:r>
              <a:rPr lang="sk-SK" dirty="0" err="1"/>
              <a:t>Ef</a:t>
            </a:r>
            <a:r>
              <a:rPr lang="sk-SK" dirty="0"/>
              <a:t> a </a:t>
            </a:r>
            <a:r>
              <a:rPr lang="sk-SK" dirty="0" smtClean="0"/>
              <a:t>Kol.</a:t>
            </a:r>
          </a:p>
          <a:p>
            <a:pPr algn="just">
              <a:buFont typeface="Wingdings" pitchFamily="2" charset="2"/>
              <a:buChar char="Ø"/>
            </a:pPr>
            <a:r>
              <a:rPr lang="sk-SK" dirty="0"/>
              <a:t>Sk 9,15; 22,15 a 26,17-18. </a:t>
            </a:r>
            <a:endParaRPr lang="sk-SK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saul-of-tarsus-paul-on-the-road-to-damasc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6992" y="3789040"/>
            <a:ext cx="2628900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Zivot apostola Pavla\Obrazky do knihy\3.6. Pohľad na súčasný Jeruzalem - Staré mes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7128792" cy="55476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Pavlova prvá cesta do </a:t>
            </a:r>
            <a:r>
              <a:rPr lang="sk-SK" b="1" dirty="0" err="1"/>
              <a:t>Jeruzalema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pPr algn="just"/>
            <a:r>
              <a:rPr lang="sk-SK" dirty="0"/>
              <a:t>Podľa Pavla pobyt trval 15 dní a iného z apoštolov nevidel, iba Jakuba, Pánovho brata. </a:t>
            </a:r>
            <a:endParaRPr lang="sk-SK" dirty="0" smtClean="0"/>
          </a:p>
          <a:p>
            <a:pPr algn="just"/>
            <a:r>
              <a:rPr lang="sk-SK" dirty="0"/>
              <a:t>Nebolo to potvrdenie alebo legalizovanie Pavlovho apoštolátu, ale jednota s cirkvou – matkou, ktorá podľa vízie Sk bola základom a centrom cirkevnej misie. </a:t>
            </a:r>
            <a:endParaRPr lang="sk-SK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Jakub, Pánov brat 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 smtClean="0"/>
              <a:t>V NZ máme tri </a:t>
            </a:r>
            <a:r>
              <a:rPr lang="sk-SK" dirty="0"/>
              <a:t>postavy: Jakuba, Pánovho brata; Jakuba, Jánovho brat; a Jakuba, syna </a:t>
            </a:r>
            <a:r>
              <a:rPr lang="sk-SK" dirty="0" err="1" smtClean="0"/>
              <a:t>Alfejovho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Jakub starší, syn </a:t>
            </a:r>
            <a:r>
              <a:rPr lang="sk-SK" dirty="0" err="1"/>
              <a:t>Zebedejov</a:t>
            </a:r>
            <a:r>
              <a:rPr lang="sk-SK" dirty="0"/>
              <a:t> a brat apoštola Jána, patril s Petrom a Jánom do trojice apoštolov, ktorí sprevádzali Ježiša pri osobitných </a:t>
            </a:r>
            <a:r>
              <a:rPr lang="sk-SK" dirty="0" smtClean="0"/>
              <a:t>príležitostiach.</a:t>
            </a:r>
          </a:p>
          <a:p>
            <a:pPr algn="just"/>
            <a:r>
              <a:rPr lang="sk-SK" dirty="0"/>
              <a:t>Jakub </a:t>
            </a:r>
            <a:r>
              <a:rPr lang="sk-SK" dirty="0" err="1"/>
              <a:t>Alfejov</a:t>
            </a:r>
            <a:r>
              <a:rPr lang="sk-SK" dirty="0"/>
              <a:t> </a:t>
            </a:r>
            <a:r>
              <a:rPr lang="sk-SK" dirty="0" smtClean="0"/>
              <a:t>- </a:t>
            </a:r>
            <a:r>
              <a:rPr lang="sk-SK" dirty="0"/>
              <a:t>Jakub patril do okruhu dvanástich apoštolov a v Novom zákone sa spomína iba štyrikrát, vždy označený ako syn </a:t>
            </a:r>
            <a:r>
              <a:rPr lang="sk-SK" dirty="0" err="1" smtClean="0"/>
              <a:t>Alfejov</a:t>
            </a:r>
            <a:r>
              <a:rPr lang="sk-SK" dirty="0" smtClean="0"/>
              <a:t>.</a:t>
            </a:r>
          </a:p>
          <a:p>
            <a:pPr algn="just"/>
            <a:r>
              <a:rPr lang="sk-SK" dirty="0" smtClean="0"/>
              <a:t>Musíme </a:t>
            </a:r>
            <a:r>
              <a:rPr lang="sk-SK" dirty="0"/>
              <a:t>rozlišovať medzi Jakubom, </a:t>
            </a:r>
            <a:r>
              <a:rPr lang="sk-SK" dirty="0" err="1"/>
              <a:t>Alfejovým</a:t>
            </a:r>
            <a:r>
              <a:rPr lang="sk-SK" dirty="0"/>
              <a:t> synom, ktorý patril do okruhu dvanástich apoštolov a má pomenovanie Mladší, resp. Menší, a Jakubom, Pánovým bratom, ktorý bol predstaveným jeruzalemského spoločenstva.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Pomoc </a:t>
            </a:r>
            <a:r>
              <a:rPr lang="sk-SK" b="1" dirty="0" smtClean="0"/>
              <a:t>Barnabáša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/>
              <a:t>Barnabáš pochádzal síce z pohanského prostredia z ostrova Cyprus, ale zo židovskej rodiny, lebo má židovské meno a je označený ako </a:t>
            </a:r>
            <a:r>
              <a:rPr lang="sk-SK" dirty="0" err="1"/>
              <a:t>levita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Klement z Alexandrie uvádza, že Barnabáš patril medzi 72 Ježišových učeníkov, ale táto informácia sa nedá overiť z iných prameňov. </a:t>
            </a:r>
            <a:endParaRPr lang="sk-SK" dirty="0" smtClean="0"/>
          </a:p>
          <a:p>
            <a:pPr algn="just"/>
            <a:r>
              <a:rPr lang="sk-SK" dirty="0" smtClean="0"/>
              <a:t>Barnabáš </a:t>
            </a:r>
            <a:r>
              <a:rPr lang="sk-SK" dirty="0"/>
              <a:t>vlastnil v Jeruzaleme pozemok, ktorý predal a peniaze dal k nohám apoštolov (</a:t>
            </a:r>
            <a:r>
              <a:rPr lang="sk-SK" dirty="0" err="1"/>
              <a:t>porov</a:t>
            </a:r>
            <a:r>
              <a:rPr lang="sk-SK" dirty="0"/>
              <a:t>. Sk 4,37). Nie je vylúčené, že tu mal aj svoju rodinu. </a:t>
            </a:r>
            <a:endParaRPr lang="sk-SK" dirty="0" smtClean="0"/>
          </a:p>
          <a:p>
            <a:pPr algn="just"/>
            <a:r>
              <a:rPr lang="sk-SK" dirty="0"/>
              <a:t>Podľa </a:t>
            </a:r>
            <a:r>
              <a:rPr lang="sk-SK" dirty="0" err="1"/>
              <a:t>Kol</a:t>
            </a:r>
            <a:r>
              <a:rPr lang="sk-SK" dirty="0"/>
              <a:t> 4,10 jeho bratancom bol Ján Marek, ktorého matka sa volala Mária a v jej dome sa schádzalo kresťanské spoločenstvo (</a:t>
            </a:r>
            <a:r>
              <a:rPr lang="sk-SK" dirty="0" err="1"/>
              <a:t>porov</a:t>
            </a:r>
            <a:r>
              <a:rPr lang="sk-SK" dirty="0"/>
              <a:t>. Sk 12,12)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-36-37+Exhibit+A-+Barnabas+Cyprus.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855288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9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Pavlove kázne </a:t>
            </a:r>
            <a:r>
              <a:rPr lang="sk-SK" dirty="0" smtClean="0"/>
              <a:t>v Jeruzaleme vyvolávali </a:t>
            </a:r>
            <a:r>
              <a:rPr lang="sk-SK" dirty="0"/>
              <a:t>nepokoje medzi </a:t>
            </a:r>
            <a:r>
              <a:rPr lang="sk-SK" dirty="0" smtClean="0"/>
              <a:t>helenistami, preto odchádza do Tarzu.</a:t>
            </a:r>
          </a:p>
          <a:p>
            <a:pPr algn="just"/>
            <a:r>
              <a:rPr lang="sk-SK" dirty="0"/>
              <a:t>Máme teda obdobie približne 6 rokov v živote Pavla, o ktorom nevieme nič </a:t>
            </a:r>
            <a:r>
              <a:rPr lang="sk-SK" dirty="0" smtClean="0"/>
              <a:t>bližšie.</a:t>
            </a:r>
          </a:p>
          <a:p>
            <a:pPr algn="just"/>
            <a:r>
              <a:rPr lang="sk-SK" dirty="0"/>
              <a:t>Tam ho okolo roku 44 po Kr. vyhľadal Barnabáš a priviedol ho do asi 140 km vzdialenej </a:t>
            </a:r>
            <a:r>
              <a:rPr lang="sk-SK" dirty="0" err="1"/>
              <a:t>Antiochie</a:t>
            </a:r>
            <a:r>
              <a:rPr lang="sk-SK" dirty="0"/>
              <a:t> v </a:t>
            </a:r>
            <a:r>
              <a:rPr lang="sk-SK" dirty="0" smtClean="0"/>
              <a:t>Sýrii.</a:t>
            </a:r>
          </a:p>
          <a:p>
            <a:pPr algn="just"/>
            <a:r>
              <a:rPr lang="sk-SK" dirty="0"/>
              <a:t>Už po druhýkrát sa Barnabáš stal pre neho sprostredkovateľom s komunitou veriacich. Najskôr to bolo v Jeruzaleme, teraz v </a:t>
            </a:r>
            <a:r>
              <a:rPr lang="sk-SK" dirty="0" err="1"/>
              <a:t>Antiochii</a:t>
            </a:r>
            <a:r>
              <a:rPr lang="sk-SK" dirty="0" smtClean="0"/>
              <a:t>.</a:t>
            </a:r>
          </a:p>
          <a:p>
            <a:pPr algn="just"/>
            <a:r>
              <a:rPr lang="sk-SK" dirty="0"/>
              <a:t>Títo dvaja muži ostali v </a:t>
            </a:r>
            <a:r>
              <a:rPr lang="sk-SK" dirty="0" err="1"/>
              <a:t>Antiochii</a:t>
            </a:r>
            <a:r>
              <a:rPr lang="sk-SK" dirty="0"/>
              <a:t> rok, hlásali evanjelium a v tomto meste po prvýkrát nazvali Kristových učeníkov kresťanmi </a:t>
            </a:r>
            <a:r>
              <a:rPr lang="sk-SK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736971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urney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0648"/>
            <a:ext cx="5112568" cy="63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95536" y="422108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Studňa svätého Pavla v </a:t>
            </a:r>
            <a:r>
              <a:rPr lang="sk-SK" dirty="0" err="1" smtClean="0"/>
              <a:t>Tarze</a:t>
            </a:r>
            <a:r>
              <a:rPr lang="sk-SK" dirty="0" smtClean="0"/>
              <a:t> </a:t>
            </a:r>
            <a:endParaRPr lang="en-US" dirty="0"/>
          </a:p>
        </p:txBody>
      </p:sp>
      <p:pic>
        <p:nvPicPr>
          <p:cNvPr id="6146" name="Picture 2" descr="C:\Users\admin\Desktop\Zivot apostola Pavla\Obrazky do knihy\3.8 Studňa svätého Pavla v Tar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548681"/>
            <a:ext cx="2614284" cy="3096343"/>
          </a:xfrm>
          <a:prstGeom prst="rect">
            <a:avLst/>
          </a:prstGeom>
          <a:noFill/>
        </p:spPr>
      </p:pic>
      <p:pic>
        <p:nvPicPr>
          <p:cNvPr id="6147" name="Picture 3" descr="C:\Users\admin\Desktop\Zivot apostola Pavla\Obrazky do knihy\4.2 Pohľad na modernú Antiochi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916832"/>
            <a:ext cx="5637247" cy="4220889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3923928" y="141277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Pohľad na modernú </a:t>
            </a:r>
            <a:r>
              <a:rPr lang="sk-SK" dirty="0" err="1" smtClean="0"/>
              <a:t>Antiochiu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ts-9-ver-2Paul-to-Damascus-copyright-Stephen-M-Miller-900x9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6156176" cy="61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Udalosť pri Damasku </a:t>
            </a: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podľa</a:t>
            </a:r>
            <a:r>
              <a:rPr lang="sk-SK" b="1" dirty="0"/>
              <a:t> Pavlovho </a:t>
            </a:r>
            <a:r>
              <a:rPr lang="sk-SK" b="1" dirty="0" smtClean="0"/>
              <a:t>svedectva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Pavol v listoch nikdy nehovorí o svojej skúsenosti pri Damasku v nejakej samostatnej </a:t>
            </a:r>
            <a:r>
              <a:rPr lang="sk-SK" dirty="0" smtClean="0"/>
              <a:t>časti, </a:t>
            </a:r>
            <a:r>
              <a:rPr lang="sk-SK" dirty="0"/>
              <a:t>ale vždy ide o </a:t>
            </a:r>
            <a:r>
              <a:rPr lang="sk-SK" dirty="0" err="1"/>
              <a:t>alúziu</a:t>
            </a:r>
            <a:r>
              <a:rPr lang="sk-SK" dirty="0"/>
              <a:t> v reakcii na svojich oponentov. Spomína ju vtedy, keď je v hre otázka jeho apoštolátu. </a:t>
            </a:r>
            <a:endParaRPr lang="sk-SK" dirty="0" smtClean="0"/>
          </a:p>
          <a:p>
            <a:pPr algn="just"/>
            <a:r>
              <a:rPr lang="sk-SK" dirty="0"/>
              <a:t>V 1 Kor 9,1 Pavol obhajuje legitímnosť povolania za apoštola argumentom, že aj on videl Pána: </a:t>
            </a:r>
            <a:r>
              <a:rPr lang="sk-SK" i="1" dirty="0"/>
              <a:t>„Nie som slobodný? Nie som apoštol? Vari som nevidel Ježiša, nášho Pána? A vy nie ste moje dielo v Pánovi?!“</a:t>
            </a:r>
            <a:r>
              <a:rPr lang="sk-SK" dirty="0"/>
              <a:t> Podľa všetkého to bol protiargument tých, ktorí spochybňovali Pavlovu autoritu, keďže nevidel pozemského Ježiša ako ostatní apoštoli.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</a:t>
            </a:r>
            <a:r>
              <a:rPr lang="sk-SK" dirty="0"/>
              <a:t> 1 Kor 15,8 sa zaradzuje medzi tých, ktorým sa zjavil zmŕtvychvstalý Kristus: </a:t>
            </a:r>
            <a:r>
              <a:rPr lang="sk-SK" i="1" dirty="0"/>
              <a:t>„...a poslednému zo všetkých ako nedochôdčaťu zjavil sa aj mne</a:t>
            </a:r>
            <a:r>
              <a:rPr lang="sk-SK" i="1" dirty="0" smtClean="0"/>
              <a:t>.“</a:t>
            </a:r>
          </a:p>
          <a:p>
            <a:pPr algn="just"/>
            <a:r>
              <a:rPr lang="sk-SK" dirty="0"/>
              <a:t>Grécky výraz „</a:t>
            </a:r>
            <a:r>
              <a:rPr lang="sk-SK" dirty="0" err="1"/>
              <a:t>éktroma</a:t>
            </a:r>
            <a:r>
              <a:rPr lang="sk-SK" dirty="0"/>
              <a:t>“</a:t>
            </a:r>
            <a:r>
              <a:rPr lang="sk-SK" i="1" dirty="0"/>
              <a:t> </a:t>
            </a:r>
            <a:r>
              <a:rPr lang="sk-SK" dirty="0"/>
              <a:t>prekladáme do slovenčiny „nedochôdča“.</a:t>
            </a:r>
            <a:r>
              <a:rPr lang="sk-SK" i="1" dirty="0"/>
              <a:t> </a:t>
            </a:r>
            <a:r>
              <a:rPr lang="sk-SK" dirty="0"/>
              <a:t>Myslí sa tým nedonosený ľudský plod. Skôr však treba chápať toto označenie ako „nečakaný, resp. predčasný pôrod“. </a:t>
            </a:r>
            <a:endParaRPr lang="sk-SK" dirty="0" smtClean="0"/>
          </a:p>
          <a:p>
            <a:pPr algn="just"/>
            <a:r>
              <a:rPr lang="sk-SK" dirty="0" smtClean="0"/>
              <a:t>Pavol </a:t>
            </a:r>
            <a:r>
              <a:rPr lang="sk-SK" dirty="0"/>
              <a:t>tak chce zdôrazniť, že jeho povolanie za apoštola bolo nečakaným Božím zásahom, ktorý sa nedal v jeho živote predvídať.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cap="all" dirty="0"/>
              <a:t>Udalosť pri Damasku podľa svedectva Sk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7"/>
            <a:ext cx="6131024" cy="1944216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sk-SK" dirty="0" smtClean="0"/>
              <a:t>Naturalistické vysvetlenie</a:t>
            </a:r>
          </a:p>
          <a:p>
            <a:pPr marL="514350" indent="-514350">
              <a:buFont typeface="Arial" pitchFamily="34" charset="0"/>
              <a:buAutoNum type="alphaUcParenR"/>
            </a:pPr>
            <a:r>
              <a:rPr lang="sk-SK" dirty="0" smtClean="0"/>
              <a:t>Psychologické </a:t>
            </a:r>
            <a:r>
              <a:rPr lang="sk-SK" dirty="0"/>
              <a:t>vysvetlenie</a:t>
            </a:r>
            <a:endParaRPr lang="sk-SK" b="1" dirty="0"/>
          </a:p>
          <a:p>
            <a:pPr marL="514350" indent="-514350">
              <a:buFont typeface="Arial" pitchFamily="34" charset="0"/>
              <a:buAutoNum type="alphaUcParenR"/>
            </a:pPr>
            <a:r>
              <a:rPr lang="sk-SK" dirty="0" smtClean="0"/>
              <a:t>Historicko-kritické </a:t>
            </a:r>
            <a:r>
              <a:rPr lang="sk-SK" dirty="0"/>
              <a:t>vysvetlenie</a:t>
            </a:r>
            <a:endParaRPr lang="sk-SK" b="1" dirty="0"/>
          </a:p>
          <a:p>
            <a:pPr marL="514350" indent="-514350">
              <a:buNone/>
            </a:pPr>
            <a:endParaRPr lang="sk-SK" b="1" dirty="0"/>
          </a:p>
          <a:p>
            <a:endParaRPr lang="en-US" dirty="0"/>
          </a:p>
        </p:txBody>
      </p:sp>
      <p:pic>
        <p:nvPicPr>
          <p:cNvPr id="1026" name="Picture 2" descr="C:\Users\admin\Desktop\Zivot apostola Pavla\Obrazky do knihy\3.1 Damask - Rovná ulica v súčasnos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45024"/>
            <a:ext cx="3240360" cy="2432703"/>
          </a:xfrm>
          <a:prstGeom prst="rect">
            <a:avLst/>
          </a:prstGeom>
          <a:noFill/>
        </p:spPr>
      </p:pic>
      <p:pic>
        <p:nvPicPr>
          <p:cNvPr id="1027" name="Picture 3" descr="C:\Users\admin\Desktop\Zivot apostola Pavla\Obrazky do knihy\3.2 Kaplnka Ananiáša v Damask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645024"/>
            <a:ext cx="3312368" cy="2485119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539552" y="63093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„Rovná ulica“ v súčasnom Damasku                      Kaplnka sv. Ananiáša v Damasku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cap="all" dirty="0"/>
              <a:t>Zmysel </a:t>
            </a:r>
            <a:r>
              <a:rPr lang="sk-SK" b="1" cap="all" dirty="0" err="1" smtClean="0"/>
              <a:t>udalostI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Vo svojich listoch Pavol </a:t>
            </a:r>
            <a:r>
              <a:rPr lang="fr-FR" dirty="0" smtClean="0"/>
              <a:t>termín </a:t>
            </a:r>
            <a:r>
              <a:rPr lang="fr-FR" dirty="0"/>
              <a:t>„obrátenie“ vôbec nepoužíva. </a:t>
            </a:r>
            <a:endParaRPr lang="sk-SK" dirty="0" smtClean="0"/>
          </a:p>
          <a:p>
            <a:r>
              <a:rPr lang="sk-SK" dirty="0"/>
              <a:t>Pavol vidí udalosť pri Damasku nie ako obrátenie, ale ako vrchol svojej existencie. </a:t>
            </a:r>
            <a:endParaRPr lang="sk-SK" dirty="0" smtClean="0"/>
          </a:p>
          <a:p>
            <a:r>
              <a:rPr lang="sk-SK" dirty="0"/>
              <a:t>Niektorí biblisti nazývajú Pavla „</a:t>
            </a:r>
            <a:r>
              <a:rPr lang="sk-SK" dirty="0" err="1"/>
              <a:t>apokalyptikom</a:t>
            </a:r>
            <a:r>
              <a:rPr lang="sk-SK" dirty="0"/>
              <a:t>“ a jeho videnie, keď sa mu na ceste do Damasku zjavil Kristus, za „apokalyptické“. </a:t>
            </a:r>
            <a:endParaRPr lang="sk-SK" dirty="0" smtClean="0"/>
          </a:p>
          <a:p>
            <a:r>
              <a:rPr lang="sk-SK" dirty="0"/>
              <a:t>Pavla môžeme nazvať „apokalyptickým prorokom“, keďže bol poslaný ohlásiť eschatologickú, všetko napĺňajúcu spásu v Ježišovi Kristovi všetkým národom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Trojnásobná správa v Sk. Prečo?</a:t>
            </a:r>
            <a:endParaRPr lang="en-US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400" b="1" dirty="0"/>
              <a:t>Prvý raz </a:t>
            </a:r>
            <a:r>
              <a:rPr lang="sk-SK" sz="3400" dirty="0"/>
              <a:t>sa s udalosťou Pavlovho povolania stretávame ako súčasť rozprávania v tretej osobe, teda z pohľadu autora </a:t>
            </a:r>
            <a:r>
              <a:rPr lang="sk-SK" sz="3400" dirty="0" smtClean="0"/>
              <a:t>knihy (Sk 9).</a:t>
            </a:r>
          </a:p>
          <a:p>
            <a:pPr algn="just"/>
            <a:r>
              <a:rPr lang="sk-SK" sz="3400" b="1" dirty="0"/>
              <a:t>Druhé rozprávanie </a:t>
            </a:r>
            <a:r>
              <a:rPr lang="sk-SK" sz="3400" dirty="0"/>
              <a:t>(Sk </a:t>
            </a:r>
            <a:r>
              <a:rPr lang="sk-SK" sz="3400" dirty="0" smtClean="0"/>
              <a:t>22) </a:t>
            </a:r>
            <a:r>
              <a:rPr lang="sk-SK" sz="3400" dirty="0"/>
              <a:t>je vložené do prostredia jeruzalemského chrámu a zaznieva z úst samotného Pavla. Pavol hovorí v reči ľudu a predstavuje seba ako horlivého Žida, ktorý sa vierou v Krista nespreneveril dedičstvu otcov. </a:t>
            </a:r>
            <a:endParaRPr lang="sk-SK" sz="3400" dirty="0" smtClean="0"/>
          </a:p>
          <a:p>
            <a:pPr algn="just"/>
            <a:r>
              <a:rPr lang="sk-SK" sz="3400" b="1" dirty="0"/>
              <a:t>Tretí opis </a:t>
            </a:r>
            <a:r>
              <a:rPr lang="sk-SK" sz="3400" dirty="0"/>
              <a:t>povolania (Sk </a:t>
            </a:r>
            <a:r>
              <a:rPr lang="sk-SK" sz="3400" dirty="0" smtClean="0"/>
              <a:t>26) </a:t>
            </a:r>
            <a:r>
              <a:rPr lang="sk-SK" sz="3400" dirty="0"/>
              <a:t>opäť podáva Pavol v </a:t>
            </a:r>
            <a:r>
              <a:rPr lang="sk-SK" sz="3400" dirty="0" err="1"/>
              <a:t>Cézarei</a:t>
            </a:r>
            <a:r>
              <a:rPr lang="sk-SK" sz="3400" dirty="0"/>
              <a:t> Prímorskej v prítomnosti kráľa </a:t>
            </a:r>
            <a:r>
              <a:rPr lang="sk-SK" sz="3400" dirty="0" err="1"/>
              <a:t>Agrippu</a:t>
            </a:r>
            <a:r>
              <a:rPr lang="sk-SK" sz="3400" dirty="0"/>
              <a:t> a rímskeho prokurátora </a:t>
            </a:r>
            <a:r>
              <a:rPr lang="sk-SK" sz="3400" dirty="0" err="1"/>
              <a:t>Festa</a:t>
            </a:r>
            <a:r>
              <a:rPr lang="sk-SK" sz="3400" dirty="0"/>
              <a:t>. </a:t>
            </a:r>
            <a:r>
              <a:rPr lang="sk-SK" sz="3400" dirty="0" smtClean="0"/>
              <a:t>V</a:t>
            </a:r>
            <a:r>
              <a:rPr lang="sk-SK" sz="3400" dirty="0"/>
              <a:t> centre pozornosti je Pavlovo poslanie. Stretnutie s Kristom je príčinou jeho misijných ciest a aktivít, ktoré sa zameriavajú aj na </a:t>
            </a:r>
            <a:r>
              <a:rPr lang="sk-SK" sz="3400" dirty="0" smtClean="0"/>
              <a:t>pohanov.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/>
          </a:bodyPr>
          <a:lstStyle/>
          <a:p>
            <a:pPr algn="just"/>
            <a:r>
              <a:rPr lang="sk-SK" sz="3000" dirty="0" err="1"/>
              <a:t>Stanley</a:t>
            </a:r>
            <a:r>
              <a:rPr lang="sk-SK" sz="3000" dirty="0"/>
              <a:t> B. </a:t>
            </a:r>
            <a:r>
              <a:rPr lang="sk-SK" sz="3000" dirty="0" err="1"/>
              <a:t>Marrow</a:t>
            </a:r>
            <a:r>
              <a:rPr lang="sk-SK" sz="3000" dirty="0"/>
              <a:t> poukazuje na skutočnosť, že literárna forma povolania Pavla už bola známa v starozákonných rozprávaniach povolaní veľkých postáv dejín spásy: </a:t>
            </a:r>
            <a:r>
              <a:rPr lang="sk-SK" sz="3000" b="1" dirty="0"/>
              <a:t>povolanie Abraháma </a:t>
            </a:r>
            <a:r>
              <a:rPr lang="sk-SK" sz="3000" dirty="0"/>
              <a:t>v </a:t>
            </a:r>
            <a:r>
              <a:rPr lang="sk-SK" sz="3000" dirty="0" err="1"/>
              <a:t>Gn</a:t>
            </a:r>
            <a:r>
              <a:rPr lang="sk-SK" sz="3000" dirty="0"/>
              <a:t> 22,1-2; </a:t>
            </a:r>
            <a:r>
              <a:rPr lang="sk-SK" sz="3000" b="1" dirty="0"/>
              <a:t>povolanie Jakuba</a:t>
            </a:r>
            <a:r>
              <a:rPr lang="sk-SK" sz="3000" dirty="0"/>
              <a:t>, aby sa vrátil domov (</a:t>
            </a:r>
            <a:r>
              <a:rPr lang="sk-SK" sz="3000" dirty="0" err="1"/>
              <a:t>Gn</a:t>
            </a:r>
            <a:r>
              <a:rPr lang="sk-SK" sz="3000" dirty="0"/>
              <a:t> 31,11-13) a aby zostúpil do Egypta (</a:t>
            </a:r>
            <a:r>
              <a:rPr lang="sk-SK" sz="3000" dirty="0" err="1"/>
              <a:t>Gn</a:t>
            </a:r>
            <a:r>
              <a:rPr lang="sk-SK" sz="3000" dirty="0"/>
              <a:t> 46,2-3); </a:t>
            </a:r>
            <a:r>
              <a:rPr lang="sk-SK" sz="3000" b="1" dirty="0"/>
              <a:t>povolanie Mojžiša </a:t>
            </a:r>
            <a:r>
              <a:rPr lang="sk-SK" sz="3000" dirty="0"/>
              <a:t>v Ex 3 a </a:t>
            </a:r>
            <a:r>
              <a:rPr lang="sk-SK" sz="3000" b="1" dirty="0"/>
              <a:t>mladého Samuela </a:t>
            </a:r>
            <a:r>
              <a:rPr lang="sk-SK" sz="3000" dirty="0"/>
              <a:t>v 1 </a:t>
            </a:r>
            <a:r>
              <a:rPr lang="sk-SK" sz="3000" dirty="0" err="1"/>
              <a:t>Sam</a:t>
            </a:r>
            <a:r>
              <a:rPr lang="sk-SK" sz="3000" dirty="0"/>
              <a:t> 3,4-14. Všetky tieto povolania majú štruktúru: </a:t>
            </a:r>
          </a:p>
          <a:p>
            <a:pPr lvl="2"/>
            <a:r>
              <a:rPr lang="sk-SK" sz="2800" dirty="0"/>
              <a:t>Povolanie po mene;</a:t>
            </a:r>
          </a:p>
          <a:p>
            <a:pPr lvl="2"/>
            <a:r>
              <a:rPr lang="sk-SK" sz="2800" dirty="0"/>
              <a:t>odpoveď; </a:t>
            </a:r>
          </a:p>
          <a:p>
            <a:pPr lvl="2"/>
            <a:r>
              <a:rPr lang="sk-SK" sz="2800" dirty="0"/>
              <a:t>poslanie.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637</Words>
  <Application>Microsoft Macintosh PowerPoint</Application>
  <PresentationFormat>On-screen Show (4:3)</PresentationFormat>
  <Paragraphs>105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Motiv sady Office</vt:lpstr>
      <vt:lpstr>POVOLANIE NA CESTE DO DAMASKU A PRVÁ MISIA </vt:lpstr>
      <vt:lpstr>PowerPoint Presentation</vt:lpstr>
      <vt:lpstr>PowerPoint Presentation</vt:lpstr>
      <vt:lpstr>Udalosť pri Damasku  podľa Pavlovho svedectva</vt:lpstr>
      <vt:lpstr>PowerPoint Presentation</vt:lpstr>
      <vt:lpstr>Udalosť pri Damasku podľa svedectva Sk</vt:lpstr>
      <vt:lpstr>Zmysel udalostI</vt:lpstr>
      <vt:lpstr>Trojnásobná správa v Sk. Prečo?</vt:lpstr>
      <vt:lpstr>PowerPoint Presentation</vt:lpstr>
      <vt:lpstr>Poslanie pre pohanov </vt:lpstr>
      <vt:lpstr>Pavlov krst</vt:lpstr>
      <vt:lpstr>PowerPoint Presentation</vt:lpstr>
      <vt:lpstr>Pavol v Arábii a prvý apoštolát</vt:lpstr>
      <vt:lpstr>PowerPoint Presentation</vt:lpstr>
      <vt:lpstr>Útek z Damasku</vt:lpstr>
      <vt:lpstr>PowerPoint Presentation</vt:lpstr>
      <vt:lpstr>Pavlove výstupy do Jeruzalema</vt:lpstr>
      <vt:lpstr>Chronológia ciest do Jeruzalema</vt:lpstr>
      <vt:lpstr>Náš návrh chronológie ciest</vt:lpstr>
      <vt:lpstr>PowerPoint Presentation</vt:lpstr>
      <vt:lpstr>Pavlova prvá cesta do Jeruzalema</vt:lpstr>
      <vt:lpstr>Jakub, Pánov brat </vt:lpstr>
      <vt:lpstr>Pomoc Barnabáša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POVOLANIE NA CESTE DO DAMASKU A PRVÁ MISIA</dc:title>
  <dc:creator>admin</dc:creator>
  <cp:lastModifiedBy>Frantisek Trstensky</cp:lastModifiedBy>
  <cp:revision>20</cp:revision>
  <dcterms:created xsi:type="dcterms:W3CDTF">2012-09-02T16:07:28Z</dcterms:created>
  <dcterms:modified xsi:type="dcterms:W3CDTF">2020-10-06T18:27:31Z</dcterms:modified>
</cp:coreProperties>
</file>