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4" r:id="rId20"/>
    <p:sldId id="275" r:id="rId21"/>
    <p:sldId id="273" r:id="rId22"/>
    <p:sldId id="276" r:id="rId23"/>
    <p:sldId id="284" r:id="rId24"/>
    <p:sldId id="277" r:id="rId25"/>
    <p:sldId id="281" r:id="rId26"/>
    <p:sldId id="278" r:id="rId27"/>
    <p:sldId id="279" r:id="rId28"/>
    <p:sldId id="282" r:id="rId29"/>
    <p:sldId id="280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71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B943-6093-4371-BFFD-0AD04E3B5FA1}" type="datetimeFigureOut">
              <a:rPr lang="en-US" smtClean="0"/>
              <a:pPr/>
              <a:t>28.10.20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ADBF9-4AED-4A90-BC0E-632ADEDCA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sk-SK" b="1" cap="all" dirty="0"/>
              <a:t>Druhá misijná cesta  (50-53 po Kr.)</a:t>
            </a:r>
            <a:r>
              <a:rPr lang="sk-SK" dirty="0"/>
              <a:t/>
            </a:r>
            <a:br>
              <a:rPr lang="sk-SK" dirty="0"/>
            </a:b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Sk</a:t>
            </a:r>
            <a:r>
              <a:rPr lang="en-US" dirty="0" smtClean="0">
                <a:solidFill>
                  <a:schemeClr val="tx1"/>
                </a:solidFill>
              </a:rPr>
              <a:t> 15,36-18,22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Väzenie vo </a:t>
            </a:r>
            <a:r>
              <a:rPr lang="sk-SK" b="1" dirty="0" err="1" smtClean="0"/>
              <a:t>Filipách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Rozprávanie </a:t>
            </a:r>
            <a:r>
              <a:rPr lang="sk-SK" dirty="0"/>
              <a:t>o Božom zásahu nie je na prvom mieste zamerané na oslobodenie dvoch misionárov, ale na obrátenie strážcu väzenia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V</a:t>
            </a:r>
            <a:r>
              <a:rPr lang="sk-SK" dirty="0"/>
              <a:t> samotnom texte sa až 4-krát spomína prítomnosť rodiny strážnika („tvoj dom“; „v jeho dome“; „všetci jeho domáci“; „s celým svojím domom“). Sk teda opisujú </a:t>
            </a:r>
            <a:r>
              <a:rPr lang="sk-SK" dirty="0" smtClean="0"/>
              <a:t> zrod domácej cirkvi.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Židovské </a:t>
            </a:r>
            <a:r>
              <a:rPr lang="sk-SK" b="1" dirty="0" smtClean="0"/>
              <a:t>synagógy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Najstarší </a:t>
            </a:r>
            <a:r>
              <a:rPr lang="sk-SK" dirty="0"/>
              <a:t>nápis spomínajúci synagógu sa datuje do rokov 260-241 pred Kr. </a:t>
            </a:r>
            <a:r>
              <a:rPr lang="sk-SK" dirty="0" smtClean="0"/>
              <a:t>z Egypta.</a:t>
            </a:r>
          </a:p>
          <a:p>
            <a:pPr algn="just"/>
            <a:r>
              <a:rPr lang="sk-SK" dirty="0" smtClean="0"/>
              <a:t>Najstaršie </a:t>
            </a:r>
            <a:r>
              <a:rPr lang="sk-SK" dirty="0"/>
              <a:t>archeologické nálezy </a:t>
            </a:r>
            <a:r>
              <a:rPr lang="sk-SK" dirty="0" smtClean="0"/>
              <a:t>synagógy pochádzajú z 2. storočia pred Kr. z ostrova </a:t>
            </a:r>
            <a:r>
              <a:rPr lang="sk-SK" dirty="0" err="1"/>
              <a:t>Delos</a:t>
            </a:r>
            <a:r>
              <a:rPr lang="sk-SK" dirty="0"/>
              <a:t> v Egejskom mori medzi Tureckom a Gréckom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Medzi </a:t>
            </a:r>
            <a:r>
              <a:rPr lang="sk-SK" dirty="0"/>
              <a:t>najstaršie synagógy objavené na území Svätej zeme patria </a:t>
            </a:r>
            <a:r>
              <a:rPr lang="sk-SK" dirty="0" err="1"/>
              <a:t>Gamla</a:t>
            </a:r>
            <a:r>
              <a:rPr lang="sk-SK" dirty="0"/>
              <a:t>, </a:t>
            </a:r>
            <a:r>
              <a:rPr lang="sk-SK" dirty="0" err="1"/>
              <a:t>Kafarnaum</a:t>
            </a:r>
            <a:r>
              <a:rPr lang="sk-SK" dirty="0"/>
              <a:t>, </a:t>
            </a:r>
            <a:r>
              <a:rPr lang="sk-SK" dirty="0" err="1"/>
              <a:t>Masada</a:t>
            </a:r>
            <a:r>
              <a:rPr lang="sk-SK" dirty="0"/>
              <a:t>, </a:t>
            </a:r>
            <a:r>
              <a:rPr lang="sk-SK" dirty="0" err="1"/>
              <a:t>Herodion</a:t>
            </a:r>
            <a:r>
              <a:rPr lang="sk-SK" dirty="0"/>
              <a:t> a Jericho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6.8 Ruiny synagógy na Masa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04664"/>
            <a:ext cx="7092280" cy="531921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1835696" y="609329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Zvyšky synagógy na </a:t>
            </a:r>
            <a:r>
              <a:rPr lang="sk-SK" dirty="0" err="1" smtClean="0"/>
              <a:t>Masade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6.5 Starobylá Via Egnatia vo Filipá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4402901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ázek 2" descr="6.6 Trasa cesty Via Egnat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60648"/>
            <a:ext cx="3343140" cy="3010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Obrázek 3" descr="6.7 Miesto, ktoré je vo Filipách uctievané ako Pavlovo väzeni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3645024"/>
            <a:ext cx="4038110" cy="3028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ovéPole 4"/>
          <p:cNvSpPr txBox="1"/>
          <p:nvPr/>
        </p:nvSpPr>
        <p:spPr>
          <a:xfrm>
            <a:off x="395536" y="5805264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Miesto</a:t>
            </a:r>
            <a:r>
              <a:rPr lang="en-US" sz="2400" dirty="0" smtClean="0"/>
              <a:t>, </a:t>
            </a:r>
            <a:r>
              <a:rPr lang="en-US" sz="2400" dirty="0" err="1" smtClean="0"/>
              <a:t>ktoré</a:t>
            </a:r>
            <a:r>
              <a:rPr lang="en-US" sz="2400" dirty="0" smtClean="0"/>
              <a:t> je </a:t>
            </a:r>
            <a:r>
              <a:rPr lang="en-US" sz="2400" dirty="0" err="1" smtClean="0"/>
              <a:t>vo</a:t>
            </a:r>
            <a:r>
              <a:rPr lang="en-US" sz="2400" dirty="0" smtClean="0"/>
              <a:t> </a:t>
            </a:r>
            <a:r>
              <a:rPr lang="en-US" sz="2400" dirty="0" err="1" smtClean="0"/>
              <a:t>Filipách</a:t>
            </a:r>
            <a:r>
              <a:rPr lang="en-US" sz="2400" dirty="0" smtClean="0"/>
              <a:t> </a:t>
            </a:r>
            <a:r>
              <a:rPr lang="en-US" sz="2400" dirty="0" err="1" smtClean="0"/>
              <a:t>uctievané</a:t>
            </a:r>
            <a:r>
              <a:rPr lang="en-US" sz="2400" dirty="0" smtClean="0"/>
              <a:t> </a:t>
            </a:r>
            <a:r>
              <a:rPr lang="en-US" sz="2400" dirty="0" err="1" smtClean="0"/>
              <a:t>ako</a:t>
            </a:r>
            <a:r>
              <a:rPr lang="en-US" sz="2400" dirty="0" smtClean="0"/>
              <a:t> </a:t>
            </a:r>
            <a:r>
              <a:rPr lang="en-US" sz="2400" dirty="0" err="1" smtClean="0"/>
              <a:t>Pavlovo</a:t>
            </a:r>
            <a:r>
              <a:rPr lang="en-US" sz="2400" dirty="0" smtClean="0"/>
              <a:t> </a:t>
            </a:r>
            <a:r>
              <a:rPr lang="en-US" sz="2400" dirty="0" err="1" smtClean="0"/>
              <a:t>väzenie</a:t>
            </a:r>
            <a:endParaRPr lang="en-US" sz="24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251520" y="3645024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Via Egnatia, </a:t>
            </a:r>
            <a:r>
              <a:rPr lang="sk-SK" sz="2400" dirty="0" smtClean="0"/>
              <a:t>mala </a:t>
            </a:r>
            <a:r>
              <a:rPr lang="en-US" sz="2400" dirty="0" err="1" smtClean="0"/>
              <a:t>dĺžku</a:t>
            </a:r>
            <a:r>
              <a:rPr lang="en-US" sz="2400" dirty="0" smtClean="0"/>
              <a:t> 535 </a:t>
            </a:r>
            <a:r>
              <a:rPr lang="en-US" sz="2400" dirty="0" err="1" smtClean="0"/>
              <a:t>rímskych</a:t>
            </a:r>
            <a:r>
              <a:rPr lang="en-US" sz="2400" dirty="0" smtClean="0"/>
              <a:t> </a:t>
            </a:r>
            <a:r>
              <a:rPr lang="en-US" sz="2400" dirty="0" err="1" smtClean="0"/>
              <a:t>míľ</a:t>
            </a:r>
            <a:r>
              <a:rPr lang="en-US" sz="2400" dirty="0" smtClean="0"/>
              <a:t>, </a:t>
            </a:r>
            <a:r>
              <a:rPr lang="en-US" sz="2400" dirty="0" err="1" smtClean="0"/>
              <a:t>čo</a:t>
            </a:r>
            <a:r>
              <a:rPr lang="en-US" sz="2400" dirty="0" smtClean="0"/>
              <a:t> bolo </a:t>
            </a:r>
            <a:r>
              <a:rPr lang="en-US" sz="2400" dirty="0" err="1" smtClean="0"/>
              <a:t>približne</a:t>
            </a:r>
            <a:r>
              <a:rPr lang="en-US" sz="2400" dirty="0" smtClean="0"/>
              <a:t> 790 km, a </a:t>
            </a:r>
            <a:r>
              <a:rPr lang="en-US" sz="2400" dirty="0" err="1" smtClean="0"/>
              <a:t>spájala</a:t>
            </a:r>
            <a:r>
              <a:rPr lang="en-US" sz="2400" dirty="0" smtClean="0"/>
              <a:t> </a:t>
            </a:r>
            <a:r>
              <a:rPr lang="en-US" sz="2400" dirty="0" err="1" smtClean="0"/>
              <a:t>východný</a:t>
            </a:r>
            <a:endParaRPr lang="en-US" sz="2400" dirty="0" smtClean="0"/>
          </a:p>
          <a:p>
            <a:r>
              <a:rPr lang="en-US" sz="2400" dirty="0" err="1" smtClean="0"/>
              <a:t>breh</a:t>
            </a:r>
            <a:r>
              <a:rPr lang="en-US" sz="2400" dirty="0" smtClean="0"/>
              <a:t> </a:t>
            </a:r>
            <a:r>
              <a:rPr lang="en-US" sz="2400" dirty="0" err="1" smtClean="0"/>
              <a:t>Macedónska</a:t>
            </a:r>
            <a:r>
              <a:rPr lang="en-US" sz="2400" dirty="0" smtClean="0"/>
              <a:t> so </a:t>
            </a:r>
            <a:r>
              <a:rPr lang="en-US" sz="2400" dirty="0" err="1" smtClean="0"/>
              <a:t>západným</a:t>
            </a:r>
            <a:r>
              <a:rPr lang="en-US" sz="2400" dirty="0" smtClean="0"/>
              <a:t>, resp. </a:t>
            </a:r>
            <a:r>
              <a:rPr lang="en-US" sz="2400" dirty="0" err="1" smtClean="0"/>
              <a:t>Egejské</a:t>
            </a:r>
            <a:r>
              <a:rPr lang="en-US" sz="2400" dirty="0" smtClean="0"/>
              <a:t> a </a:t>
            </a:r>
            <a:r>
              <a:rPr lang="en-US" sz="2400" dirty="0" err="1" smtClean="0"/>
              <a:t>Adriatické</a:t>
            </a:r>
            <a:r>
              <a:rPr lang="en-US" sz="2400" dirty="0" smtClean="0"/>
              <a:t> more.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Solún = </a:t>
            </a:r>
            <a:r>
              <a:rPr lang="sk-SK" b="1" dirty="0" err="1" smtClean="0"/>
              <a:t>Thessalonike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Podľa Sk </a:t>
            </a:r>
            <a:r>
              <a:rPr lang="sk-SK" dirty="0"/>
              <a:t>Pavol po tri soboty ohlasoval </a:t>
            </a:r>
            <a:r>
              <a:rPr lang="sk-SK" dirty="0" smtClean="0"/>
              <a:t>Krista</a:t>
            </a:r>
            <a:r>
              <a:rPr lang="sk-SK" dirty="0"/>
              <a:t> </a:t>
            </a:r>
            <a:r>
              <a:rPr lang="sk-SK" dirty="0" smtClean="0"/>
              <a:t>v synagóge. Podľa všetkého jeho pobyt trval dlhšie.</a:t>
            </a:r>
          </a:p>
          <a:p>
            <a:pPr algn="just"/>
            <a:r>
              <a:rPr lang="sk-SK" i="1" dirty="0" smtClean="0"/>
              <a:t>„</a:t>
            </a:r>
            <a:r>
              <a:rPr lang="sk-SK" b="1" i="1" dirty="0"/>
              <a:t>A niektorí</a:t>
            </a:r>
            <a:r>
              <a:rPr lang="sk-SK" i="1" dirty="0"/>
              <a:t> z nich uverili a pripojili sa k Pavlovi a </a:t>
            </a:r>
            <a:r>
              <a:rPr lang="sk-SK" i="1" dirty="0" err="1"/>
              <a:t>Sílasovi</a:t>
            </a:r>
            <a:r>
              <a:rPr lang="sk-SK" i="1" dirty="0"/>
              <a:t>, aj </a:t>
            </a:r>
            <a:r>
              <a:rPr lang="sk-SK" b="1" i="1" dirty="0"/>
              <a:t>veľké množstvo</a:t>
            </a:r>
            <a:r>
              <a:rPr lang="sk-SK" i="1" dirty="0"/>
              <a:t> nábožných Grékov a nemálo vznešených žien.“</a:t>
            </a:r>
            <a:r>
              <a:rPr lang="sk-SK" dirty="0"/>
              <a:t> (Sk 17,4</a:t>
            </a:r>
            <a:r>
              <a:rPr lang="sk-SK" dirty="0" smtClean="0"/>
              <a:t>), tzn. </a:t>
            </a:r>
            <a:r>
              <a:rPr lang="sk-SK" dirty="0" err="1" smtClean="0"/>
              <a:t>židokresťania</a:t>
            </a:r>
            <a:r>
              <a:rPr lang="sk-SK" dirty="0" smtClean="0"/>
              <a:t> tvorili menšinu.</a:t>
            </a:r>
          </a:p>
          <a:p>
            <a:pPr algn="just"/>
            <a:r>
              <a:rPr lang="sk-SK" dirty="0"/>
              <a:t>Sk 17,5-7 spomínajú pobúrenie v </a:t>
            </a:r>
            <a:r>
              <a:rPr lang="sk-SK" dirty="0" smtClean="0"/>
              <a:t>meste.  Asi sa obvinenie dotýkalo </a:t>
            </a:r>
            <a:r>
              <a:rPr lang="sk-SK" dirty="0"/>
              <a:t>nelegálneho </a:t>
            </a:r>
            <a:r>
              <a:rPr lang="sk-SK" dirty="0" smtClean="0"/>
              <a:t>zhromaždenia. </a:t>
            </a:r>
            <a:endParaRPr lang="sk-SK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6.9 Jazdecká socha Alexandra Veľkého v Solú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3564396" cy="4752528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4139952" y="332656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Jazdecká socha Alexandra Veľkého </a:t>
            </a:r>
          </a:p>
          <a:p>
            <a:r>
              <a:rPr lang="sk-SK" sz="2400" dirty="0" smtClean="0"/>
              <a:t>v Solúne</a:t>
            </a:r>
            <a:endParaRPr lang="en-US" sz="2400" dirty="0"/>
          </a:p>
        </p:txBody>
      </p:sp>
      <p:pic>
        <p:nvPicPr>
          <p:cNvPr id="4" name="Obrázek 3" descr="6.10 Ruiny Rímskeho fóra v Solú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5628" y="1124744"/>
            <a:ext cx="4416490" cy="3312368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4788024" y="458112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Ruiny rímskeho fóra</a:t>
            </a:r>
            <a:endParaRPr lang="en-US" sz="28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9512" y="537321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Mesto založil generál </a:t>
            </a:r>
            <a:r>
              <a:rPr lang="en-US" sz="2400" dirty="0" err="1" smtClean="0"/>
              <a:t>Kasander</a:t>
            </a:r>
            <a:r>
              <a:rPr lang="en-US" sz="2400" dirty="0" smtClean="0"/>
              <a:t> v </a:t>
            </a:r>
            <a:r>
              <a:rPr lang="en-US" sz="2400" dirty="0" err="1" smtClean="0"/>
              <a:t>roku</a:t>
            </a:r>
            <a:r>
              <a:rPr lang="en-US" sz="2400" dirty="0" smtClean="0"/>
              <a:t> 316 </a:t>
            </a:r>
            <a:r>
              <a:rPr lang="en-US" sz="2400" dirty="0" err="1" smtClean="0"/>
              <a:t>pred</a:t>
            </a:r>
            <a:r>
              <a:rPr lang="en-US" sz="2400" dirty="0" smtClean="0"/>
              <a:t> Kr. a </a:t>
            </a:r>
            <a:r>
              <a:rPr lang="en-US" sz="2400" dirty="0" err="1" smtClean="0"/>
              <a:t>pomenoval</a:t>
            </a:r>
            <a:r>
              <a:rPr lang="sk-SK" sz="2400" dirty="0" smtClean="0"/>
              <a:t> </a:t>
            </a:r>
            <a:r>
              <a:rPr lang="en-US" sz="2400" dirty="0" smtClean="0"/>
              <a:t>Thessaloniki </a:t>
            </a:r>
            <a:r>
              <a:rPr lang="en-US" sz="2400" dirty="0" err="1" smtClean="0"/>
              <a:t>podľa</a:t>
            </a:r>
            <a:r>
              <a:rPr lang="en-US" sz="2400" dirty="0" smtClean="0"/>
              <a:t> </a:t>
            </a:r>
            <a:r>
              <a:rPr lang="en-US" sz="2400" dirty="0" err="1" smtClean="0"/>
              <a:t>svojej</a:t>
            </a:r>
            <a:r>
              <a:rPr lang="en-US" sz="2400" dirty="0" smtClean="0"/>
              <a:t> </a:t>
            </a:r>
            <a:r>
              <a:rPr lang="en-US" sz="2400" dirty="0" err="1" smtClean="0"/>
              <a:t>manželky</a:t>
            </a:r>
            <a:r>
              <a:rPr lang="en-US" sz="2400" dirty="0" smtClean="0"/>
              <a:t> a </a:t>
            </a:r>
            <a:r>
              <a:rPr lang="en-US" sz="2400" dirty="0" err="1" smtClean="0"/>
              <a:t>nevlastnej</a:t>
            </a:r>
            <a:r>
              <a:rPr lang="en-US" sz="2400" dirty="0" smtClean="0"/>
              <a:t> </a:t>
            </a:r>
            <a:r>
              <a:rPr lang="en-US" sz="2400" dirty="0" err="1" smtClean="0"/>
              <a:t>sestry</a:t>
            </a:r>
            <a:r>
              <a:rPr lang="en-US" sz="2400" dirty="0" smtClean="0"/>
              <a:t> Alexandra </a:t>
            </a:r>
            <a:r>
              <a:rPr lang="en-US" sz="2400" dirty="0" err="1" smtClean="0"/>
              <a:t>Veľkého</a:t>
            </a:r>
            <a:r>
              <a:rPr lang="en-US" sz="2400" dirty="0" smtClean="0"/>
              <a:t>.</a:t>
            </a:r>
            <a:r>
              <a:rPr lang="sk-SK" sz="2400" dirty="0" smtClean="0"/>
              <a:t> </a:t>
            </a:r>
            <a:r>
              <a:rPr lang="en-US" sz="2400" dirty="0" err="1" smtClean="0"/>
              <a:t>Mesto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nazývalo</a:t>
            </a:r>
            <a:r>
              <a:rPr lang="en-US" sz="2400" dirty="0" smtClean="0"/>
              <a:t> „</a:t>
            </a:r>
            <a:r>
              <a:rPr lang="en-US" sz="2400" dirty="0" err="1" smtClean="0"/>
              <a:t>matkou</a:t>
            </a:r>
            <a:r>
              <a:rPr lang="en-US" sz="2400" dirty="0" smtClean="0"/>
              <a:t> </a:t>
            </a:r>
            <a:r>
              <a:rPr lang="en-US" sz="2400" dirty="0" err="1" smtClean="0"/>
              <a:t>všetkých</a:t>
            </a:r>
            <a:r>
              <a:rPr lang="en-US" sz="2400" dirty="0" smtClean="0"/>
              <a:t> </a:t>
            </a:r>
            <a:r>
              <a:rPr lang="en-US" sz="2400" dirty="0" err="1" smtClean="0"/>
              <a:t>miest</a:t>
            </a:r>
            <a:r>
              <a:rPr lang="en-US" sz="2400" dirty="0" smtClean="0"/>
              <a:t> </a:t>
            </a:r>
            <a:r>
              <a:rPr lang="en-US" sz="2400" dirty="0" err="1" smtClean="0"/>
              <a:t>Macedónska</a:t>
            </a:r>
            <a:r>
              <a:rPr lang="en-US" sz="2400" dirty="0" smtClean="0"/>
              <a:t>“.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 smtClean="0"/>
              <a:t>Berea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/>
              <a:t>Nie je vylúčené, že </a:t>
            </a:r>
            <a:r>
              <a:rPr lang="sk-SK" dirty="0" smtClean="0"/>
              <a:t>pôvodne mal Pavol v</a:t>
            </a:r>
            <a:r>
              <a:rPr lang="sk-SK" dirty="0"/>
              <a:t> úmysle vrátiť sa do Solúna, keď sa situácia upokojí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Opäť sa zopakovala podobná scéna, podľa ktorej Pavol šiel najskôr do židovskej synagógy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Sk 17,15 spomínajú, že Pavla sprevádzali niektorí z </a:t>
            </a:r>
            <a:r>
              <a:rPr lang="sk-SK" dirty="0" err="1"/>
              <a:t>Berey</a:t>
            </a:r>
            <a:r>
              <a:rPr lang="sk-SK" dirty="0"/>
              <a:t>, kým </a:t>
            </a:r>
            <a:r>
              <a:rPr lang="sk-SK" dirty="0" err="1"/>
              <a:t>Sílas</a:t>
            </a:r>
            <a:r>
              <a:rPr lang="sk-SK" dirty="0"/>
              <a:t> a Timotej ostali v </a:t>
            </a:r>
            <a:r>
              <a:rPr lang="sk-SK" dirty="0" err="1"/>
              <a:t>Berei</a:t>
            </a:r>
            <a:r>
              <a:rPr lang="sk-SK" dirty="0" smtClean="0"/>
              <a:t>.  Podľa 1 </a:t>
            </a:r>
            <a:r>
              <a:rPr lang="sk-SK" dirty="0" err="1"/>
              <a:t>Sol</a:t>
            </a:r>
            <a:r>
              <a:rPr lang="sk-SK" dirty="0"/>
              <a:t> </a:t>
            </a:r>
            <a:r>
              <a:rPr lang="sk-SK" dirty="0" smtClean="0"/>
              <a:t>3,1-5Timotej </a:t>
            </a:r>
            <a:r>
              <a:rPr lang="sk-SK" dirty="0"/>
              <a:t>sprevádzal Pavla do Atén a potom sa na základe Pavlovho príkazu vrátil do Macedónska.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6.11 Oltár svätého Pavla pripomína jeho kázanie v Berei, dnešná Ver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337357" cy="4135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ovéPole 2"/>
          <p:cNvSpPr txBox="1"/>
          <p:nvPr/>
        </p:nvSpPr>
        <p:spPr>
          <a:xfrm>
            <a:off x="1187624" y="515719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Oltár sv. Pavla pripomína jeho kázanie v </a:t>
            </a:r>
            <a:r>
              <a:rPr lang="sk-SK" sz="2400" dirty="0" err="1" smtClean="0"/>
              <a:t>Berei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Atény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 smtClean="0"/>
              <a:t>Hoci v časoch </a:t>
            </a:r>
            <a:r>
              <a:rPr lang="sk-SK" dirty="0"/>
              <a:t>Pavla boli už Atény len prízrakom politického, kultúrneho a </a:t>
            </a:r>
            <a:r>
              <a:rPr lang="sk-SK" dirty="0" smtClean="0"/>
              <a:t> horizontom jasu minulosti, stále mali povesť centra gréckej filozofie.</a:t>
            </a:r>
          </a:p>
          <a:p>
            <a:pPr algn="just"/>
            <a:r>
              <a:rPr lang="sk-SK" dirty="0"/>
              <a:t>Pavol prišiel so svojím monoteizmom do konfrontácie s polyteizmom, ako to zachytávajú Sk 17,16: </a:t>
            </a:r>
            <a:r>
              <a:rPr lang="sk-SK" i="1" dirty="0"/>
              <a:t>„Búril sa v duchu, keď videl, že mesto je oddané modlárstvu</a:t>
            </a:r>
            <a:r>
              <a:rPr lang="sk-SK" i="1" dirty="0" smtClean="0"/>
              <a:t>.“</a:t>
            </a:r>
          </a:p>
          <a:p>
            <a:pPr algn="just"/>
            <a:r>
              <a:rPr lang="sk-SK" dirty="0"/>
              <a:t>Vstúpil však do diskusie aj s filozofmi na </a:t>
            </a:r>
            <a:r>
              <a:rPr lang="sk-SK" dirty="0" err="1"/>
              <a:t>Agore</a:t>
            </a:r>
            <a:r>
              <a:rPr lang="sk-SK" dirty="0"/>
              <a:t> - námestí: </a:t>
            </a:r>
            <a:r>
              <a:rPr lang="sk-SK" i="1" dirty="0"/>
              <a:t>„Preto hovoril v synagóge so Židmi a s nábožnými ľuďmi a každý deň </a:t>
            </a:r>
            <a:r>
              <a:rPr lang="sk-SK" b="1" i="1" dirty="0"/>
              <a:t>na námestí</a:t>
            </a:r>
            <a:r>
              <a:rPr lang="sk-SK" i="1" dirty="0"/>
              <a:t> s tými, čo tam práve boli.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centralathens990125010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548680"/>
            <a:ext cx="6336704" cy="5085009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1835696" y="60212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/>
              <a:t>Agora</a:t>
            </a:r>
            <a:r>
              <a:rPr lang="sk-SK" dirty="0" smtClean="0"/>
              <a:t> – námestie a </a:t>
            </a:r>
            <a:r>
              <a:rPr lang="sk-SK" dirty="0" err="1" smtClean="0"/>
              <a:t>areopag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Datácia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Niektorí kladú 2. misijnú cestu ešte pred jeruzalemský koncil, lebo podľa v</a:t>
            </a:r>
            <a:r>
              <a:rPr lang="sk-SK" dirty="0"/>
              <a:t> Gal </a:t>
            </a:r>
            <a:r>
              <a:rPr lang="sk-SK" dirty="0" smtClean="0"/>
              <a:t>1,21 Pavol </a:t>
            </a:r>
            <a:r>
              <a:rPr lang="sk-SK" dirty="0"/>
              <a:t>hovorí, že v období 14-tich rokov medzi prvou a druhou návštevou </a:t>
            </a:r>
            <a:r>
              <a:rPr lang="sk-SK" dirty="0" err="1"/>
              <a:t>Jeruzalema</a:t>
            </a:r>
            <a:r>
              <a:rPr lang="sk-SK" dirty="0"/>
              <a:t> bol v končinách Sýrie a </a:t>
            </a:r>
            <a:r>
              <a:rPr lang="sk-SK" dirty="0" err="1"/>
              <a:t>Cilície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V Gal 1,21 Pavol nespomína svoje pôsobenie na území Európy. Podľa Gal 2,1 šiel po 14-tich rokoch v spoločnosti Barnabáša a </a:t>
            </a:r>
            <a:r>
              <a:rPr lang="sk-SK" dirty="0" err="1"/>
              <a:t>Títa</a:t>
            </a:r>
            <a:r>
              <a:rPr lang="sk-SK" dirty="0"/>
              <a:t> do </a:t>
            </a:r>
            <a:r>
              <a:rPr lang="sk-SK" dirty="0" err="1"/>
              <a:t>Jeruzalema</a:t>
            </a:r>
            <a:r>
              <a:rPr lang="sk-SK" dirty="0"/>
              <a:t>, ale podľa Sk vieme, že Barnabáš už na </a:t>
            </a:r>
            <a:r>
              <a:rPr lang="sk-SK" dirty="0" smtClean="0"/>
              <a:t>2. </a:t>
            </a:r>
            <a:r>
              <a:rPr lang="sk-SK" dirty="0"/>
              <a:t>misijnú cestu s Pavlom </a:t>
            </a:r>
            <a:r>
              <a:rPr lang="sk-SK" dirty="0" smtClean="0"/>
              <a:t>nešiel.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DSC_3680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32656"/>
            <a:ext cx="7144929" cy="4742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ovéPole 2"/>
          <p:cNvSpPr txBox="1"/>
          <p:nvPr/>
        </p:nvSpPr>
        <p:spPr>
          <a:xfrm>
            <a:off x="467544" y="566124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1. </a:t>
            </a:r>
            <a:r>
              <a:rPr lang="sk-SK" dirty="0" err="1"/>
              <a:t>Acropolis</a:t>
            </a:r>
            <a:r>
              <a:rPr lang="sk-SK" dirty="0"/>
              <a:t>. 2. </a:t>
            </a:r>
            <a:r>
              <a:rPr lang="sk-SK" dirty="0" err="1" smtClean="0"/>
              <a:t>Areopagus</a:t>
            </a:r>
            <a:r>
              <a:rPr lang="sk-SK" dirty="0" smtClean="0"/>
              <a:t> 7</a:t>
            </a:r>
            <a:r>
              <a:rPr lang="sk-SK" dirty="0"/>
              <a:t>. Roman </a:t>
            </a:r>
            <a:r>
              <a:rPr lang="sk-SK" dirty="0" err="1"/>
              <a:t>Agora</a:t>
            </a:r>
            <a:r>
              <a:rPr lang="sk-SK" dirty="0"/>
              <a:t>. </a:t>
            </a:r>
            <a:r>
              <a:rPr lang="sk-SK" dirty="0" smtClean="0"/>
              <a:t>22</a:t>
            </a:r>
            <a:r>
              <a:rPr lang="sk-SK" dirty="0"/>
              <a:t>. </a:t>
            </a:r>
            <a:r>
              <a:rPr lang="sk-SK" dirty="0" err="1"/>
              <a:t>Temple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/>
              <a:t>Ares</a:t>
            </a:r>
            <a:r>
              <a:rPr lang="sk-SK" dirty="0"/>
              <a:t>. 23. </a:t>
            </a:r>
            <a:r>
              <a:rPr lang="sk-SK" dirty="0" err="1" smtClean="0"/>
              <a:t>Temple</a:t>
            </a:r>
            <a:r>
              <a:rPr lang="sk-SK" dirty="0" smtClean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 smtClean="0"/>
              <a:t>Apollo</a:t>
            </a:r>
            <a:r>
              <a:rPr lang="sk-SK" dirty="0" smtClean="0"/>
              <a:t> </a:t>
            </a:r>
            <a:r>
              <a:rPr lang="sk-SK" dirty="0"/>
              <a:t>26. </a:t>
            </a:r>
            <a:r>
              <a:rPr lang="sk-SK" dirty="0" err="1"/>
              <a:t>Altar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12 </a:t>
            </a:r>
            <a:r>
              <a:rPr lang="sk-SK" dirty="0" err="1"/>
              <a:t>Gods</a:t>
            </a:r>
            <a:r>
              <a:rPr lang="sk-SK" dirty="0"/>
              <a:t>. 27. </a:t>
            </a:r>
            <a:r>
              <a:rPr lang="sk-SK" dirty="0" err="1"/>
              <a:t>Royal</a:t>
            </a:r>
            <a:r>
              <a:rPr lang="sk-SK" dirty="0"/>
              <a:t> </a:t>
            </a:r>
            <a:r>
              <a:rPr lang="sk-SK" dirty="0" err="1"/>
              <a:t>Stoa</a:t>
            </a:r>
            <a:r>
              <a:rPr lang="sk-SK" dirty="0"/>
              <a:t>. </a:t>
            </a:r>
            <a:r>
              <a:rPr lang="sk-SK" dirty="0" err="1" smtClean="0"/>
              <a:t>Sanctuary</a:t>
            </a:r>
            <a:r>
              <a:rPr lang="sk-SK" dirty="0" smtClean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/>
              <a:t>Aphrodite</a:t>
            </a:r>
            <a:r>
              <a:rPr lang="sk-SK" dirty="0"/>
              <a:t>. </a:t>
            </a:r>
            <a:endParaRPr lang="en-US" dirty="0"/>
          </a:p>
        </p:txBody>
      </p:sp>
      <p:sp>
        <p:nvSpPr>
          <p:cNvPr id="4" name="Šipka dolů 3"/>
          <p:cNvSpPr/>
          <p:nvPr/>
        </p:nvSpPr>
        <p:spPr>
          <a:xfrm>
            <a:off x="5796136" y="764704"/>
            <a:ext cx="144016" cy="4320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 dolů 4"/>
          <p:cNvSpPr/>
          <p:nvPr/>
        </p:nvSpPr>
        <p:spPr>
          <a:xfrm>
            <a:off x="1547664" y="1124744"/>
            <a:ext cx="144016" cy="4320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6.12 Akropolis v Aténa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620688"/>
            <a:ext cx="5721816" cy="4153974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2627784" y="522920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Aténska „</a:t>
            </a:r>
            <a:r>
              <a:rPr lang="sk-SK" sz="2400" dirty="0" err="1" smtClean="0"/>
              <a:t>akropolis</a:t>
            </a:r>
            <a:r>
              <a:rPr lang="sk-SK" sz="2400" dirty="0" smtClean="0"/>
              <a:t>“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Význam Atén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 smtClean="0"/>
              <a:t>Pavol </a:t>
            </a:r>
            <a:r>
              <a:rPr lang="sk-SK" dirty="0"/>
              <a:t>stojí na mieste, kde dlhé stáročia pred ním prednášali svoje učenie rôzni filozofi a ich stúpenci. V Pavlovej osobe sa na toto miesto dostáva evanjelium. </a:t>
            </a:r>
            <a:endParaRPr lang="sk-SK" dirty="0" smtClean="0"/>
          </a:p>
          <a:p>
            <a:pPr algn="just"/>
            <a:r>
              <a:rPr lang="sk-SK" dirty="0" smtClean="0"/>
              <a:t>Jeho </a:t>
            </a:r>
            <a:r>
              <a:rPr lang="sk-SK" dirty="0"/>
              <a:t>reč je vyjadrením dramatického a existenčného postoja medzi kresťanským posolstvom a gréckou múdrosťou. </a:t>
            </a:r>
            <a:endParaRPr lang="sk-SK" dirty="0" smtClean="0"/>
          </a:p>
          <a:p>
            <a:pPr algn="just"/>
            <a:r>
              <a:rPr lang="sk-SK" dirty="0" smtClean="0"/>
              <a:t>Ide </a:t>
            </a:r>
            <a:r>
              <a:rPr lang="sk-SK" dirty="0"/>
              <a:t>o snahu o „kultúrnu inkulturáciu“ apoštola, ktorý sa pri každej príležitosti snažil stať sa pre Grékov Grékom a pre Židov Židom, aby získal všetkých pre Krista (</a:t>
            </a:r>
            <a:r>
              <a:rPr lang="sk-SK" dirty="0" err="1" smtClean="0"/>
              <a:t>porov</a:t>
            </a:r>
            <a:r>
              <a:rPr lang="sk-SK" dirty="0" smtClean="0"/>
              <a:t>. </a:t>
            </a:r>
            <a:r>
              <a:rPr lang="sk-SK" dirty="0"/>
              <a:t>1 Kor 9,20-23).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Reč v Aténach (</a:t>
            </a:r>
            <a:r>
              <a:rPr lang="en-US" b="1" dirty="0" err="1" smtClean="0"/>
              <a:t>Sk</a:t>
            </a:r>
            <a:r>
              <a:rPr lang="en-US" b="1" dirty="0" smtClean="0"/>
              <a:t> 17,22-31</a:t>
            </a:r>
            <a:r>
              <a:rPr lang="sk-SK" b="1" dirty="0" smtClean="0"/>
              <a:t>)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>
            <a:noAutofit/>
          </a:bodyPr>
          <a:lstStyle/>
          <a:p>
            <a:pPr algn="just"/>
            <a:r>
              <a:rPr lang="en-US" sz="2600" dirty="0" err="1" smtClean="0"/>
              <a:t>Reč</a:t>
            </a:r>
            <a:r>
              <a:rPr lang="en-US" sz="2600" dirty="0" smtClean="0"/>
              <a:t> </a:t>
            </a:r>
            <a:r>
              <a:rPr lang="en-US" sz="2600" dirty="0" err="1" smtClean="0"/>
              <a:t>upúta</a:t>
            </a:r>
            <a:r>
              <a:rPr lang="en-US" sz="2600" dirty="0" smtClean="0"/>
              <a:t> </a:t>
            </a:r>
            <a:r>
              <a:rPr lang="en-US" sz="2600" dirty="0" err="1" smtClean="0"/>
              <a:t>už</a:t>
            </a:r>
            <a:r>
              <a:rPr lang="sk-SK" sz="2600" dirty="0" smtClean="0"/>
              <a:t> </a:t>
            </a:r>
            <a:r>
              <a:rPr lang="en-US" sz="2600" dirty="0" err="1" smtClean="0"/>
              <a:t>tým</a:t>
            </a:r>
            <a:r>
              <a:rPr lang="en-US" sz="2600" dirty="0" smtClean="0"/>
              <a:t>, </a:t>
            </a:r>
            <a:r>
              <a:rPr lang="en-US" sz="2600" dirty="0" err="1" smtClean="0"/>
              <a:t>že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rozdiel</a:t>
            </a:r>
            <a:r>
              <a:rPr lang="en-US" sz="2600" dirty="0" smtClean="0"/>
              <a:t> </a:t>
            </a:r>
            <a:r>
              <a:rPr lang="en-US" sz="2600" dirty="0" err="1" smtClean="0"/>
              <a:t>od</a:t>
            </a:r>
            <a:r>
              <a:rPr lang="en-US" sz="2600" dirty="0" smtClean="0"/>
              <a:t> </a:t>
            </a:r>
            <a:r>
              <a:rPr lang="en-US" sz="2600" dirty="0" err="1" smtClean="0"/>
              <a:t>Petrovej</a:t>
            </a:r>
            <a:r>
              <a:rPr lang="en-US" sz="2600" dirty="0" smtClean="0"/>
              <a:t> v </a:t>
            </a:r>
            <a:r>
              <a:rPr lang="en-US" sz="2600" dirty="0" err="1" smtClean="0"/>
              <a:t>Sk</a:t>
            </a:r>
            <a:r>
              <a:rPr lang="en-US" sz="2600" dirty="0" smtClean="0"/>
              <a:t> 2, </a:t>
            </a:r>
            <a:r>
              <a:rPr lang="en-US" sz="2600" dirty="0" err="1" smtClean="0"/>
              <a:t>Štefanovej</a:t>
            </a:r>
            <a:r>
              <a:rPr lang="en-US" sz="2600" dirty="0" smtClean="0"/>
              <a:t> </a:t>
            </a:r>
            <a:r>
              <a:rPr lang="en-US" sz="2600" dirty="0" err="1" smtClean="0"/>
              <a:t>obrannej</a:t>
            </a:r>
            <a:r>
              <a:rPr lang="en-US" sz="2600" dirty="0" smtClean="0"/>
              <a:t> </a:t>
            </a:r>
            <a:r>
              <a:rPr lang="en-US" sz="2600" dirty="0" err="1" smtClean="0"/>
              <a:t>reči</a:t>
            </a:r>
            <a:r>
              <a:rPr lang="en-US" sz="2600" dirty="0" smtClean="0"/>
              <a:t> v </a:t>
            </a:r>
            <a:r>
              <a:rPr lang="en-US" sz="2600" dirty="0" err="1" smtClean="0"/>
              <a:t>Sk</a:t>
            </a:r>
            <a:r>
              <a:rPr lang="en-US" sz="2600" dirty="0" smtClean="0"/>
              <a:t> 7 </a:t>
            </a:r>
            <a:r>
              <a:rPr lang="en-US" sz="2600" dirty="0" err="1" smtClean="0"/>
              <a:t>alebo</a:t>
            </a:r>
            <a:r>
              <a:rPr lang="sk-SK" sz="2600" dirty="0" smtClean="0"/>
              <a:t> </a:t>
            </a:r>
            <a:r>
              <a:rPr lang="en-US" sz="2600" dirty="0" err="1" smtClean="0"/>
              <a:t>Pavlovej</a:t>
            </a:r>
            <a:r>
              <a:rPr lang="en-US" sz="2600" dirty="0" smtClean="0"/>
              <a:t> </a:t>
            </a:r>
            <a:r>
              <a:rPr lang="en-US" sz="2600" dirty="0" err="1" smtClean="0"/>
              <a:t>reči</a:t>
            </a:r>
            <a:r>
              <a:rPr lang="en-US" sz="2600" dirty="0" smtClean="0"/>
              <a:t> v </a:t>
            </a:r>
            <a:r>
              <a:rPr lang="en-US" sz="2600" dirty="0" err="1" smtClean="0"/>
              <a:t>Antiochii</a:t>
            </a:r>
            <a:r>
              <a:rPr lang="en-US" sz="2600" dirty="0" smtClean="0"/>
              <a:t> v </a:t>
            </a:r>
            <a:r>
              <a:rPr lang="en-US" sz="2600" dirty="0" err="1" smtClean="0"/>
              <a:t>Pizídii</a:t>
            </a:r>
            <a:r>
              <a:rPr lang="en-US" sz="2600" dirty="0" smtClean="0"/>
              <a:t> </a:t>
            </a:r>
            <a:r>
              <a:rPr lang="en-US" sz="2600" dirty="0" err="1" smtClean="0"/>
              <a:t>Sk</a:t>
            </a:r>
            <a:r>
              <a:rPr lang="en-US" sz="2600" dirty="0" smtClean="0"/>
              <a:t> 13 </a:t>
            </a:r>
            <a:r>
              <a:rPr lang="en-US" sz="2600" dirty="0" err="1" smtClean="0"/>
              <a:t>neobsahuje</a:t>
            </a:r>
            <a:r>
              <a:rPr lang="en-US" sz="2600" dirty="0" smtClean="0"/>
              <a:t> </a:t>
            </a:r>
            <a:r>
              <a:rPr lang="en-US" sz="2600" dirty="0" err="1" smtClean="0"/>
              <a:t>žiadnu</a:t>
            </a:r>
            <a:r>
              <a:rPr lang="en-US" sz="2600" dirty="0" smtClean="0"/>
              <a:t> </a:t>
            </a:r>
            <a:r>
              <a:rPr lang="en-US" sz="2600" dirty="0" err="1" smtClean="0"/>
              <a:t>zmienku</a:t>
            </a:r>
            <a:r>
              <a:rPr lang="en-US" sz="2600" dirty="0" smtClean="0"/>
              <a:t> z </a:t>
            </a:r>
            <a:r>
              <a:rPr lang="en-US" sz="2600" dirty="0" err="1" smtClean="0"/>
              <a:t>dejín</a:t>
            </a:r>
            <a:r>
              <a:rPr lang="sk-SK" sz="2600" dirty="0" smtClean="0"/>
              <a:t> </a:t>
            </a:r>
            <a:r>
              <a:rPr lang="en-US" sz="2600" dirty="0" err="1" smtClean="0"/>
              <a:t>izraelského</a:t>
            </a:r>
            <a:r>
              <a:rPr lang="en-US" sz="2600" dirty="0" smtClean="0"/>
              <a:t> </a:t>
            </a:r>
            <a:r>
              <a:rPr lang="en-US" sz="2600" dirty="0" err="1" smtClean="0"/>
              <a:t>národa</a:t>
            </a:r>
            <a:r>
              <a:rPr lang="en-US" sz="2600" dirty="0" smtClean="0"/>
              <a:t> a </a:t>
            </a:r>
            <a:r>
              <a:rPr lang="en-US" sz="2600" dirty="0" err="1" smtClean="0"/>
              <a:t>ani</a:t>
            </a:r>
            <a:r>
              <a:rPr lang="en-US" sz="2600" dirty="0" smtClean="0"/>
              <a:t> </a:t>
            </a:r>
            <a:r>
              <a:rPr lang="en-US" sz="2600" dirty="0" err="1" smtClean="0"/>
              <a:t>žiadnu</a:t>
            </a:r>
            <a:r>
              <a:rPr lang="en-US" sz="2600" dirty="0" smtClean="0"/>
              <a:t> </a:t>
            </a:r>
            <a:r>
              <a:rPr lang="en-US" sz="2600" dirty="0" err="1" smtClean="0"/>
              <a:t>odvolávku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Sväté</a:t>
            </a:r>
            <a:r>
              <a:rPr lang="en-US" sz="2600" dirty="0" smtClean="0"/>
              <a:t> </a:t>
            </a:r>
            <a:r>
              <a:rPr lang="en-US" sz="2600" dirty="0" err="1" smtClean="0"/>
              <a:t>písmo</a:t>
            </a:r>
            <a:r>
              <a:rPr lang="en-US" sz="2600" dirty="0" smtClean="0"/>
              <a:t>.</a:t>
            </a:r>
            <a:endParaRPr lang="sk-SK" sz="2600" dirty="0" smtClean="0"/>
          </a:p>
          <a:p>
            <a:pPr algn="just">
              <a:buNone/>
            </a:pPr>
            <a:r>
              <a:rPr lang="en-US" sz="2600" b="1" dirty="0" smtClean="0"/>
              <a:t>1. </a:t>
            </a:r>
            <a:r>
              <a:rPr lang="en-US" sz="2600" dirty="0" err="1" smtClean="0"/>
              <a:t>Pavol</a:t>
            </a:r>
            <a:r>
              <a:rPr lang="en-US" sz="2600" dirty="0" smtClean="0"/>
              <a:t> </a:t>
            </a:r>
            <a:r>
              <a:rPr lang="en-US" sz="2600" dirty="0" err="1" smtClean="0"/>
              <a:t>vysvetľuje</a:t>
            </a:r>
            <a:r>
              <a:rPr lang="en-US" sz="2600" dirty="0" smtClean="0"/>
              <a:t> </a:t>
            </a:r>
            <a:r>
              <a:rPr lang="en-US" sz="2600" dirty="0" err="1" smtClean="0"/>
              <a:t>historickú</a:t>
            </a:r>
            <a:r>
              <a:rPr lang="en-US" sz="2600" dirty="0" smtClean="0"/>
              <a:t> </a:t>
            </a:r>
            <a:r>
              <a:rPr lang="en-US" sz="2600" dirty="0" err="1" smtClean="0"/>
              <a:t>pravdu</a:t>
            </a:r>
            <a:r>
              <a:rPr lang="en-US" sz="2600" dirty="0" smtClean="0"/>
              <a:t> </a:t>
            </a:r>
            <a:r>
              <a:rPr lang="en-US" sz="2600" dirty="0" err="1" smtClean="0"/>
              <a:t>jedného</a:t>
            </a:r>
            <a:r>
              <a:rPr lang="en-US" sz="2600" dirty="0" smtClean="0"/>
              <a:t> </a:t>
            </a:r>
            <a:r>
              <a:rPr lang="en-US" sz="2600" dirty="0" err="1" smtClean="0"/>
              <a:t>pravého</a:t>
            </a:r>
            <a:r>
              <a:rPr lang="en-US" sz="2600" dirty="0" smtClean="0"/>
              <a:t> </a:t>
            </a:r>
            <a:r>
              <a:rPr lang="en-US" sz="2600" dirty="0" err="1" smtClean="0"/>
              <a:t>Boha</a:t>
            </a:r>
            <a:r>
              <a:rPr lang="en-US" sz="2600" dirty="0" smtClean="0"/>
              <a:t> a </a:t>
            </a:r>
            <a:r>
              <a:rPr lang="en-US" sz="2600" dirty="0" err="1" smtClean="0"/>
              <a:t>poukazuje</a:t>
            </a:r>
            <a:r>
              <a:rPr lang="sk-SK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neužitočnosť</a:t>
            </a:r>
            <a:r>
              <a:rPr lang="en-US" sz="2600" dirty="0" smtClean="0"/>
              <a:t> </a:t>
            </a:r>
            <a:r>
              <a:rPr lang="en-US" sz="2600" dirty="0" err="1" smtClean="0"/>
              <a:t>snáh</a:t>
            </a:r>
            <a:r>
              <a:rPr lang="en-US" sz="2600" dirty="0" smtClean="0"/>
              <a:t> </a:t>
            </a:r>
            <a:r>
              <a:rPr lang="en-US" sz="2600" dirty="0" err="1" smtClean="0"/>
              <a:t>zobraziť</a:t>
            </a:r>
            <a:r>
              <a:rPr lang="en-US" sz="2600" dirty="0" smtClean="0"/>
              <a:t> ho v </a:t>
            </a:r>
            <a:r>
              <a:rPr lang="en-US" sz="2600" dirty="0" err="1" smtClean="0"/>
              <a:t>obrazoch</a:t>
            </a:r>
            <a:r>
              <a:rPr lang="en-US" sz="2600" dirty="0" smtClean="0"/>
              <a:t> </a:t>
            </a:r>
            <a:r>
              <a:rPr lang="en-US" sz="2600" dirty="0" err="1" smtClean="0"/>
              <a:t>modiel</a:t>
            </a:r>
            <a:r>
              <a:rPr lang="en-US" sz="2600" dirty="0" smtClean="0"/>
              <a:t>. </a:t>
            </a:r>
            <a:r>
              <a:rPr lang="en-US" sz="2600" dirty="0" err="1" smtClean="0"/>
              <a:t>Boh</a:t>
            </a:r>
            <a:r>
              <a:rPr lang="en-US" sz="2600" dirty="0" smtClean="0"/>
              <a:t> je ten, </a:t>
            </a:r>
            <a:r>
              <a:rPr lang="en-US" sz="2600" dirty="0" err="1" smtClean="0"/>
              <a:t>kto</a:t>
            </a:r>
            <a:r>
              <a:rPr lang="sk-SK" sz="2600" dirty="0" smtClean="0"/>
              <a:t> </a:t>
            </a:r>
            <a:r>
              <a:rPr lang="en-US" sz="2600" dirty="0" err="1" smtClean="0"/>
              <a:t>cez</a:t>
            </a:r>
            <a:r>
              <a:rPr lang="en-US" sz="2600" dirty="0" smtClean="0"/>
              <a:t> </a:t>
            </a:r>
            <a:r>
              <a:rPr lang="en-US" sz="2600" dirty="0" err="1" smtClean="0"/>
              <a:t>prírodu</a:t>
            </a:r>
            <a:r>
              <a:rPr lang="en-US" sz="2600" dirty="0" smtClean="0"/>
              <a:t> </a:t>
            </a:r>
            <a:r>
              <a:rPr lang="en-US" sz="2600" dirty="0" err="1" smtClean="0"/>
              <a:t>ukazuje</a:t>
            </a:r>
            <a:r>
              <a:rPr lang="en-US" sz="2600" dirty="0" smtClean="0"/>
              <a:t> </a:t>
            </a:r>
            <a:r>
              <a:rPr lang="en-US" sz="2600" dirty="0" err="1" smtClean="0"/>
              <a:t>svoj</a:t>
            </a:r>
            <a:r>
              <a:rPr lang="en-US" sz="2600" dirty="0" smtClean="0"/>
              <a:t> </a:t>
            </a:r>
            <a:r>
              <a:rPr lang="en-US" sz="2600" dirty="0" err="1" smtClean="0"/>
              <a:t>vzťah</a:t>
            </a:r>
            <a:r>
              <a:rPr lang="en-US" sz="2600" dirty="0" smtClean="0"/>
              <a:t> k </a:t>
            </a:r>
            <a:r>
              <a:rPr lang="en-US" sz="2600" dirty="0" err="1" smtClean="0"/>
              <a:t>ľudstvu</a:t>
            </a:r>
            <a:r>
              <a:rPr lang="en-US" sz="2600" dirty="0" smtClean="0"/>
              <a:t>.</a:t>
            </a:r>
          </a:p>
          <a:p>
            <a:pPr algn="just">
              <a:buNone/>
            </a:pPr>
            <a:r>
              <a:rPr lang="en-US" sz="2600" b="1" dirty="0" smtClean="0"/>
              <a:t>2. </a:t>
            </a:r>
            <a:r>
              <a:rPr lang="en-US" sz="2600" dirty="0" err="1" smtClean="0"/>
              <a:t>Tento</a:t>
            </a:r>
            <a:r>
              <a:rPr lang="en-US" sz="2600" dirty="0" smtClean="0"/>
              <a:t> </a:t>
            </a:r>
            <a:r>
              <a:rPr lang="en-US" sz="2600" dirty="0" err="1" smtClean="0"/>
              <a:t>jediný</a:t>
            </a:r>
            <a:r>
              <a:rPr lang="en-US" sz="2600" dirty="0" smtClean="0"/>
              <a:t> a </a:t>
            </a:r>
            <a:r>
              <a:rPr lang="en-US" sz="2600" dirty="0" err="1" smtClean="0"/>
              <a:t>pravý</a:t>
            </a:r>
            <a:r>
              <a:rPr lang="en-US" sz="2600" dirty="0" smtClean="0"/>
              <a:t> </a:t>
            </a:r>
            <a:r>
              <a:rPr lang="en-US" sz="2600" dirty="0" err="1" smtClean="0"/>
              <a:t>Boh</a:t>
            </a:r>
            <a:r>
              <a:rPr lang="en-US" sz="2600" dirty="0" smtClean="0"/>
              <a:t> </a:t>
            </a:r>
            <a:r>
              <a:rPr lang="en-US" sz="2600" dirty="0" err="1" smtClean="0"/>
              <a:t>ponúka</a:t>
            </a:r>
            <a:r>
              <a:rPr lang="en-US" sz="2600" dirty="0" smtClean="0"/>
              <a:t> </a:t>
            </a:r>
            <a:r>
              <a:rPr lang="en-US" sz="2600" dirty="0" err="1" smtClean="0"/>
              <a:t>človeku</a:t>
            </a:r>
            <a:r>
              <a:rPr lang="en-US" sz="2600" dirty="0" smtClean="0"/>
              <a:t> </a:t>
            </a:r>
            <a:r>
              <a:rPr lang="en-US" sz="2600" dirty="0" err="1" smtClean="0"/>
              <a:t>odpustenie</a:t>
            </a:r>
            <a:r>
              <a:rPr lang="en-US" sz="2600" dirty="0" smtClean="0"/>
              <a:t> a </a:t>
            </a:r>
            <a:r>
              <a:rPr lang="en-US" sz="2600" dirty="0" err="1" smtClean="0"/>
              <a:t>vieru</a:t>
            </a:r>
            <a:r>
              <a:rPr lang="en-US" sz="2600" dirty="0" smtClean="0"/>
              <a:t>.</a:t>
            </a:r>
          </a:p>
          <a:p>
            <a:pPr algn="just">
              <a:buNone/>
            </a:pPr>
            <a:r>
              <a:rPr lang="en-US" sz="2600" b="1" dirty="0" smtClean="0"/>
              <a:t>3. </a:t>
            </a:r>
            <a:r>
              <a:rPr lang="en-US" sz="2600" dirty="0" err="1" smtClean="0"/>
              <a:t>Pavol</a:t>
            </a:r>
            <a:r>
              <a:rPr lang="en-US" sz="2600" dirty="0" smtClean="0"/>
              <a:t> </a:t>
            </a:r>
            <a:r>
              <a:rPr lang="en-US" sz="2600" dirty="0" err="1" smtClean="0"/>
              <a:t>ohlasuje</a:t>
            </a:r>
            <a:r>
              <a:rPr lang="en-US" sz="2600" dirty="0" smtClean="0"/>
              <a:t>, </a:t>
            </a:r>
            <a:r>
              <a:rPr lang="en-US" sz="2600" dirty="0" err="1" smtClean="0"/>
              <a:t>že</a:t>
            </a:r>
            <a:r>
              <a:rPr lang="en-US" sz="2600" dirty="0" smtClean="0"/>
              <a:t> </a:t>
            </a:r>
            <a:r>
              <a:rPr lang="en-US" sz="2600" dirty="0" err="1" smtClean="0"/>
              <a:t>Boh</a:t>
            </a:r>
            <a:r>
              <a:rPr lang="en-US" sz="2600" dirty="0" smtClean="0"/>
              <a:t> </a:t>
            </a:r>
            <a:r>
              <a:rPr lang="en-US" sz="2600" dirty="0" err="1" smtClean="0"/>
              <a:t>stanovil</a:t>
            </a:r>
            <a:r>
              <a:rPr lang="en-US" sz="2600" dirty="0" smtClean="0"/>
              <a:t> </a:t>
            </a:r>
            <a:r>
              <a:rPr lang="en-US" sz="2600" dirty="0" err="1" smtClean="0"/>
              <a:t>deň</a:t>
            </a:r>
            <a:r>
              <a:rPr lang="en-US" sz="2600" dirty="0" smtClean="0"/>
              <a:t> </a:t>
            </a:r>
            <a:r>
              <a:rPr lang="en-US" sz="2600" dirty="0" err="1" smtClean="0"/>
              <a:t>súdu</a:t>
            </a:r>
            <a:r>
              <a:rPr lang="en-US" sz="2600" dirty="0" smtClean="0"/>
              <a:t>, </a:t>
            </a:r>
            <a:r>
              <a:rPr lang="en-US" sz="2600" dirty="0" err="1" smtClean="0"/>
              <a:t>keď</a:t>
            </a:r>
            <a:r>
              <a:rPr lang="en-US" sz="2600" dirty="0" smtClean="0"/>
              <a:t> </a:t>
            </a:r>
            <a:r>
              <a:rPr lang="en-US" sz="2600" dirty="0" err="1" smtClean="0"/>
              <a:t>muž</a:t>
            </a:r>
            <a:r>
              <a:rPr lang="en-US" sz="2600" dirty="0" smtClean="0"/>
              <a:t>, </a:t>
            </a:r>
            <a:r>
              <a:rPr lang="en-US" sz="2600" dirty="0" err="1" smtClean="0"/>
              <a:t>ktorého</a:t>
            </a:r>
            <a:r>
              <a:rPr lang="en-US" sz="2600" dirty="0" smtClean="0"/>
              <a:t> </a:t>
            </a:r>
            <a:r>
              <a:rPr lang="en-US" sz="2600" dirty="0" err="1" smtClean="0"/>
              <a:t>Boh</a:t>
            </a:r>
            <a:r>
              <a:rPr lang="sk-SK" sz="2600" dirty="0" smtClean="0"/>
              <a:t> </a:t>
            </a:r>
            <a:r>
              <a:rPr lang="en-US" sz="2600" dirty="0" err="1" smtClean="0"/>
              <a:t>vzkriesil</a:t>
            </a:r>
            <a:r>
              <a:rPr lang="en-US" sz="2600" dirty="0" smtClean="0"/>
              <a:t> z </a:t>
            </a:r>
            <a:r>
              <a:rPr lang="en-US" sz="2600" dirty="0" err="1" smtClean="0"/>
              <a:t>mŕtvych</a:t>
            </a:r>
            <a:r>
              <a:rPr lang="en-US" sz="2600" dirty="0" smtClean="0"/>
              <a:t>, </a:t>
            </a:r>
            <a:r>
              <a:rPr lang="en-US" sz="2600" dirty="0" err="1" smtClean="0"/>
              <a:t>príde</a:t>
            </a:r>
            <a:r>
              <a:rPr lang="en-US" sz="2600" dirty="0" smtClean="0"/>
              <a:t> </a:t>
            </a:r>
            <a:r>
              <a:rPr lang="en-US" sz="2600" dirty="0" err="1" smtClean="0"/>
              <a:t>súdiť</a:t>
            </a:r>
            <a:r>
              <a:rPr lang="en-US" sz="2600" dirty="0" smtClean="0"/>
              <a:t> </a:t>
            </a:r>
            <a:r>
              <a:rPr lang="en-US" sz="2600" dirty="0" err="1" smtClean="0"/>
              <a:t>ľudstvo</a:t>
            </a:r>
            <a:r>
              <a:rPr lang="en-US" sz="2600" dirty="0" smtClean="0"/>
              <a:t>. </a:t>
            </a:r>
            <a:r>
              <a:rPr lang="en-US" sz="2600" dirty="0" err="1" smtClean="0"/>
              <a:t>Preto</a:t>
            </a:r>
            <a:r>
              <a:rPr lang="en-US" sz="2600" dirty="0" smtClean="0"/>
              <a:t> je </a:t>
            </a:r>
            <a:r>
              <a:rPr lang="en-US" sz="2600" dirty="0" err="1" smtClean="0"/>
              <a:t>potrebné</a:t>
            </a:r>
            <a:r>
              <a:rPr lang="en-US" sz="2600" dirty="0" smtClean="0"/>
              <a:t> </a:t>
            </a:r>
            <a:r>
              <a:rPr lang="en-US" sz="2600" dirty="0" err="1" smtClean="0"/>
              <a:t>opustiť</a:t>
            </a:r>
            <a:r>
              <a:rPr lang="en-US" sz="2600" dirty="0" smtClean="0"/>
              <a:t> </a:t>
            </a:r>
            <a:r>
              <a:rPr lang="en-US" sz="2600" dirty="0" err="1" smtClean="0"/>
              <a:t>modly</a:t>
            </a:r>
            <a:r>
              <a:rPr lang="sk-SK" sz="2600" dirty="0" smtClean="0"/>
              <a:t> </a:t>
            </a:r>
            <a:r>
              <a:rPr lang="en-US" sz="2600" dirty="0" smtClean="0"/>
              <a:t>a </a:t>
            </a:r>
            <a:r>
              <a:rPr lang="en-US" sz="2600" dirty="0" err="1" smtClean="0"/>
              <a:t>uctievať</a:t>
            </a:r>
            <a:r>
              <a:rPr lang="en-US" sz="2600" dirty="0" smtClean="0"/>
              <a:t> </a:t>
            </a:r>
            <a:r>
              <a:rPr lang="en-US" sz="2600" dirty="0" err="1" smtClean="0"/>
              <a:t>jediného</a:t>
            </a:r>
            <a:r>
              <a:rPr lang="en-US" sz="2600" dirty="0" smtClean="0"/>
              <a:t> </a:t>
            </a:r>
            <a:r>
              <a:rPr lang="en-US" sz="2600" dirty="0" err="1" smtClean="0"/>
              <a:t>pravého</a:t>
            </a:r>
            <a:r>
              <a:rPr lang="en-US" sz="2600" dirty="0" smtClean="0"/>
              <a:t> </a:t>
            </a:r>
            <a:r>
              <a:rPr lang="en-US" sz="2600" dirty="0" err="1" smtClean="0"/>
              <a:t>Boha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sk-SK" b="1" dirty="0" smtClean="0"/>
              <a:t>Korint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72608"/>
          </a:xfrm>
        </p:spPr>
        <p:txBody>
          <a:bodyPr>
            <a:normAutofit fontScale="47500" lnSpcReduction="20000"/>
          </a:bodyPr>
          <a:lstStyle/>
          <a:p>
            <a:r>
              <a:rPr lang="en-US" sz="4600" dirty="0" err="1" smtClean="0"/>
              <a:t>Gallio</a:t>
            </a:r>
            <a:r>
              <a:rPr lang="en-US" sz="4600" dirty="0" smtClean="0"/>
              <a:t> </a:t>
            </a:r>
            <a:r>
              <a:rPr lang="en-US" sz="4600" dirty="0" err="1" smtClean="0"/>
              <a:t>bol</a:t>
            </a:r>
            <a:r>
              <a:rPr lang="sk-SK" sz="4600" dirty="0" smtClean="0"/>
              <a:t> </a:t>
            </a:r>
            <a:r>
              <a:rPr lang="en-US" sz="4600" dirty="0" err="1" smtClean="0"/>
              <a:t>prokonzulom</a:t>
            </a:r>
            <a:r>
              <a:rPr lang="en-US" sz="4600" dirty="0" smtClean="0"/>
              <a:t> v </a:t>
            </a:r>
            <a:r>
              <a:rPr lang="en-US" sz="4600" dirty="0" err="1" smtClean="0"/>
              <a:t>Korinte</a:t>
            </a:r>
            <a:r>
              <a:rPr lang="en-US" sz="4600" dirty="0" smtClean="0"/>
              <a:t> v </a:t>
            </a:r>
            <a:r>
              <a:rPr lang="en-US" sz="4600" dirty="0" err="1" smtClean="0"/>
              <a:t>rokoch</a:t>
            </a:r>
            <a:r>
              <a:rPr lang="en-US" sz="4600" dirty="0" smtClean="0"/>
              <a:t> 51-52 </a:t>
            </a:r>
            <a:r>
              <a:rPr lang="en-US" sz="4600" dirty="0" err="1" smtClean="0"/>
              <a:t>po</a:t>
            </a:r>
            <a:r>
              <a:rPr lang="en-US" sz="4600" dirty="0" smtClean="0"/>
              <a:t> Kr., </a:t>
            </a:r>
            <a:r>
              <a:rPr lang="en-US" sz="4600" dirty="0" err="1" smtClean="0"/>
              <a:t>preto</a:t>
            </a:r>
            <a:r>
              <a:rPr lang="en-US" sz="4600" dirty="0" smtClean="0"/>
              <a:t> </a:t>
            </a:r>
            <a:r>
              <a:rPr lang="en-US" sz="4600" dirty="0" err="1" smtClean="0"/>
              <a:t>sa</a:t>
            </a:r>
            <a:r>
              <a:rPr lang="en-US" sz="4600" dirty="0" smtClean="0"/>
              <a:t> </a:t>
            </a:r>
            <a:r>
              <a:rPr lang="en-US" sz="4600" dirty="0" err="1" smtClean="0"/>
              <a:t>domnievame</a:t>
            </a:r>
            <a:r>
              <a:rPr lang="en-US" sz="4600" dirty="0" smtClean="0"/>
              <a:t>, </a:t>
            </a:r>
            <a:r>
              <a:rPr lang="en-US" sz="4600" dirty="0" err="1" smtClean="0"/>
              <a:t>že</a:t>
            </a:r>
            <a:r>
              <a:rPr lang="en-US" sz="4600" dirty="0" smtClean="0"/>
              <a:t> </a:t>
            </a:r>
            <a:r>
              <a:rPr lang="en-US" sz="4600" dirty="0" err="1" smtClean="0"/>
              <a:t>Pavol</a:t>
            </a:r>
            <a:r>
              <a:rPr lang="sk-SK" sz="4600" dirty="0" smtClean="0"/>
              <a:t> </a:t>
            </a:r>
            <a:r>
              <a:rPr lang="pl-PL" sz="4600" dirty="0" smtClean="0"/>
              <a:t>prišiel do tohto mesta začiatkom roka 51 po Kr.</a:t>
            </a:r>
          </a:p>
          <a:p>
            <a:r>
              <a:rPr lang="en-US" sz="4600" i="1" dirty="0" smtClean="0"/>
              <a:t>„</a:t>
            </a:r>
            <a:r>
              <a:rPr lang="en-US" sz="4600" i="1" dirty="0" err="1" smtClean="0"/>
              <a:t>Nie</a:t>
            </a:r>
            <a:r>
              <a:rPr lang="en-US" sz="4600" i="1" dirty="0" smtClean="0"/>
              <a:t> </a:t>
            </a:r>
            <a:r>
              <a:rPr lang="en-US" sz="4600" i="1" dirty="0" err="1" smtClean="0"/>
              <a:t>každý</a:t>
            </a:r>
            <a:r>
              <a:rPr lang="en-US" sz="4600" i="1" dirty="0" smtClean="0"/>
              <a:t> </a:t>
            </a:r>
            <a:r>
              <a:rPr lang="en-US" sz="4600" i="1" dirty="0" err="1" smtClean="0"/>
              <a:t>si</a:t>
            </a:r>
            <a:r>
              <a:rPr lang="en-US" sz="4600" i="1" dirty="0" smtClean="0"/>
              <a:t> </a:t>
            </a:r>
            <a:r>
              <a:rPr lang="en-US" sz="4600" i="1" dirty="0" err="1" smtClean="0"/>
              <a:t>môže</a:t>
            </a:r>
            <a:r>
              <a:rPr lang="en-US" sz="4600" i="1" dirty="0" smtClean="0"/>
              <a:t> </a:t>
            </a:r>
            <a:r>
              <a:rPr lang="en-US" sz="4600" i="1" dirty="0" err="1" smtClean="0"/>
              <a:t>dovoliť</a:t>
            </a:r>
            <a:r>
              <a:rPr lang="en-US" sz="4600" i="1" dirty="0" smtClean="0"/>
              <a:t> </a:t>
            </a:r>
            <a:r>
              <a:rPr lang="en-US" sz="4600" i="1" dirty="0" err="1" smtClean="0"/>
              <a:t>cestu</a:t>
            </a:r>
            <a:r>
              <a:rPr lang="en-US" sz="4600" i="1" dirty="0" smtClean="0"/>
              <a:t> do </a:t>
            </a:r>
            <a:r>
              <a:rPr lang="en-US" sz="4600" i="1" dirty="0" err="1" smtClean="0"/>
              <a:t>Korintu</a:t>
            </a:r>
            <a:r>
              <a:rPr lang="en-US" sz="4600" i="1" dirty="0" smtClean="0"/>
              <a:t>“, </a:t>
            </a:r>
            <a:r>
              <a:rPr lang="en-US" sz="4600" i="1" dirty="0" err="1" smtClean="0"/>
              <a:t>čo</a:t>
            </a:r>
            <a:r>
              <a:rPr lang="en-US" sz="4600" i="1" dirty="0" smtClean="0"/>
              <a:t> </a:t>
            </a:r>
            <a:r>
              <a:rPr lang="en-US" sz="4600" i="1" dirty="0" err="1" smtClean="0"/>
              <a:t>znamenalo</a:t>
            </a:r>
            <a:r>
              <a:rPr lang="en-US" sz="4600" i="1" dirty="0" smtClean="0"/>
              <a:t>, </a:t>
            </a:r>
            <a:r>
              <a:rPr lang="en-US" sz="4600" i="1" dirty="0" err="1" smtClean="0"/>
              <a:t>že</a:t>
            </a:r>
            <a:r>
              <a:rPr lang="en-US" sz="4600" i="1" dirty="0" smtClean="0"/>
              <a:t> </a:t>
            </a:r>
            <a:r>
              <a:rPr lang="en-US" sz="4600" i="1" dirty="0" err="1" smtClean="0"/>
              <a:t>životné</a:t>
            </a:r>
            <a:r>
              <a:rPr lang="sk-SK" sz="4600" i="1" dirty="0" smtClean="0"/>
              <a:t> </a:t>
            </a:r>
            <a:r>
              <a:rPr lang="en-US" sz="4600" dirty="0" err="1" smtClean="0"/>
              <a:t>náklady</a:t>
            </a:r>
            <a:r>
              <a:rPr lang="en-US" sz="4600" dirty="0" smtClean="0"/>
              <a:t> v </a:t>
            </a:r>
            <a:r>
              <a:rPr lang="en-US" sz="4600" dirty="0" err="1" smtClean="0"/>
              <a:t>meste</a:t>
            </a:r>
            <a:r>
              <a:rPr lang="en-US" sz="4600" dirty="0" smtClean="0"/>
              <a:t> </a:t>
            </a:r>
            <a:r>
              <a:rPr lang="en-US" sz="4600" dirty="0" err="1" smtClean="0"/>
              <a:t>neboli</a:t>
            </a:r>
            <a:r>
              <a:rPr lang="en-US" sz="4600" dirty="0" smtClean="0"/>
              <a:t> pre </a:t>
            </a:r>
            <a:r>
              <a:rPr lang="en-US" sz="4600" dirty="0" err="1" smtClean="0"/>
              <a:t>každého</a:t>
            </a:r>
            <a:r>
              <a:rPr lang="en-US" sz="4600" dirty="0" smtClean="0"/>
              <a:t>.</a:t>
            </a:r>
            <a:r>
              <a:rPr lang="sk-SK" sz="4600" dirty="0" smtClean="0"/>
              <a:t> </a:t>
            </a:r>
            <a:r>
              <a:rPr lang="en-US" sz="4600" dirty="0" err="1" smtClean="0"/>
              <a:t>Za</a:t>
            </a:r>
            <a:r>
              <a:rPr lang="en-US" sz="4600" dirty="0" smtClean="0"/>
              <a:t> </a:t>
            </a:r>
            <a:r>
              <a:rPr lang="en-US" sz="4600" dirty="0" err="1" smtClean="0"/>
              <a:t>svoj</a:t>
            </a:r>
            <a:r>
              <a:rPr lang="en-US" sz="4600" dirty="0" smtClean="0"/>
              <a:t> </a:t>
            </a:r>
            <a:r>
              <a:rPr lang="en-US" sz="4600" dirty="0" err="1" smtClean="0"/>
              <a:t>ekonomický</a:t>
            </a:r>
            <a:r>
              <a:rPr lang="en-US" sz="4600" dirty="0" smtClean="0"/>
              <a:t> </a:t>
            </a:r>
            <a:r>
              <a:rPr lang="en-US" sz="4600" dirty="0" err="1" smtClean="0"/>
              <a:t>rozvoj</a:t>
            </a:r>
            <a:r>
              <a:rPr lang="sk-SK" sz="4600" dirty="0" smtClean="0"/>
              <a:t> </a:t>
            </a:r>
            <a:r>
              <a:rPr lang="en-US" sz="4600" dirty="0" err="1" smtClean="0"/>
              <a:t>mesto</a:t>
            </a:r>
            <a:r>
              <a:rPr lang="en-US" sz="4600" dirty="0" smtClean="0"/>
              <a:t> </a:t>
            </a:r>
            <a:r>
              <a:rPr lang="en-US" sz="4600" dirty="0" err="1" smtClean="0"/>
              <a:t>vďačilo</a:t>
            </a:r>
            <a:r>
              <a:rPr lang="en-US" sz="4600" dirty="0" smtClean="0"/>
              <a:t> </a:t>
            </a:r>
            <a:r>
              <a:rPr lang="en-US" sz="4600" dirty="0" err="1" smtClean="0"/>
              <a:t>dvom</a:t>
            </a:r>
            <a:r>
              <a:rPr lang="en-US" sz="4600" dirty="0" smtClean="0"/>
              <a:t> </a:t>
            </a:r>
            <a:r>
              <a:rPr lang="en-US" sz="4600" dirty="0" err="1" smtClean="0"/>
              <a:t>prístavom</a:t>
            </a:r>
            <a:r>
              <a:rPr lang="sk-SK" sz="4600" dirty="0" smtClean="0"/>
              <a:t> – </a:t>
            </a:r>
            <a:r>
              <a:rPr lang="en-US" sz="4600" dirty="0" err="1" smtClean="0"/>
              <a:t>Kenchry</a:t>
            </a:r>
            <a:r>
              <a:rPr lang="sk-SK" sz="4600" dirty="0" smtClean="0"/>
              <a:t> a </a:t>
            </a:r>
            <a:r>
              <a:rPr lang="sk-SK" sz="4600" dirty="0" err="1" smtClean="0"/>
              <a:t>Lechaion</a:t>
            </a:r>
            <a:r>
              <a:rPr lang="sk-SK" sz="4600" dirty="0" smtClean="0"/>
              <a:t>. </a:t>
            </a:r>
          </a:p>
          <a:p>
            <a:r>
              <a:rPr lang="sk-SK" sz="4600" dirty="0" smtClean="0"/>
              <a:t>Pavla prijal židovský </a:t>
            </a:r>
            <a:r>
              <a:rPr lang="sk-SK" sz="4600" dirty="0"/>
              <a:t>manželský </a:t>
            </a:r>
            <a:r>
              <a:rPr lang="sk-SK" sz="4600" dirty="0" smtClean="0"/>
              <a:t>pár </a:t>
            </a:r>
            <a:r>
              <a:rPr lang="sk-SK" sz="4600" dirty="0" err="1" smtClean="0"/>
              <a:t>Akvila</a:t>
            </a:r>
            <a:r>
              <a:rPr lang="sk-SK" sz="4600" dirty="0" smtClean="0"/>
              <a:t> a </a:t>
            </a:r>
            <a:r>
              <a:rPr lang="sk-SK" sz="4600" dirty="0"/>
              <a:t>jeho manželka </a:t>
            </a:r>
            <a:r>
              <a:rPr lang="sk-SK" sz="4600" dirty="0" err="1" smtClean="0"/>
              <a:t>Priscilla</a:t>
            </a:r>
            <a:r>
              <a:rPr lang="sk-SK" sz="4600" dirty="0" smtClean="0"/>
              <a:t> (poskytli mu prácu a ubytovanie). Neskôr býval v </a:t>
            </a:r>
            <a:r>
              <a:rPr lang="sk-SK" sz="4600" dirty="0"/>
              <a:t>dome </a:t>
            </a:r>
            <a:r>
              <a:rPr lang="sk-SK" sz="4600" dirty="0" err="1"/>
              <a:t>Títa</a:t>
            </a:r>
            <a:r>
              <a:rPr lang="sk-SK" sz="4600" dirty="0"/>
              <a:t> </a:t>
            </a:r>
            <a:r>
              <a:rPr lang="sk-SK" sz="4600" dirty="0" err="1" smtClean="0"/>
              <a:t>Justa</a:t>
            </a:r>
            <a:r>
              <a:rPr lang="sk-SK" sz="4600" dirty="0" smtClean="0"/>
              <a:t>.</a:t>
            </a:r>
          </a:p>
          <a:p>
            <a:r>
              <a:rPr lang="sk-SK" sz="4600" dirty="0"/>
              <a:t>Pavol ostal v tomto meste </a:t>
            </a:r>
            <a:r>
              <a:rPr lang="sk-SK" sz="4600" b="1" dirty="0"/>
              <a:t>18 mesiacov</a:t>
            </a:r>
            <a:r>
              <a:rPr lang="sk-SK" sz="4600" dirty="0"/>
              <a:t>. </a:t>
            </a:r>
            <a:r>
              <a:rPr lang="sk-SK" sz="4600" dirty="0" smtClean="0"/>
              <a:t> Tu napísal v roku 51 po Kr. </a:t>
            </a:r>
            <a:r>
              <a:rPr lang="sk-SK" sz="4600" b="1" dirty="0" smtClean="0"/>
              <a:t>1 a 2 </a:t>
            </a:r>
            <a:r>
              <a:rPr lang="sk-SK" sz="4600" b="1" dirty="0" err="1" smtClean="0"/>
              <a:t>Sol</a:t>
            </a:r>
            <a:r>
              <a:rPr lang="sk-SK" sz="4600" b="1" dirty="0" smtClean="0"/>
              <a:t>. </a:t>
            </a:r>
            <a:r>
              <a:rPr lang="en-US" sz="4600" dirty="0" err="1" smtClean="0"/>
              <a:t>Od</a:t>
            </a:r>
            <a:r>
              <a:rPr lang="en-US" sz="4600" dirty="0" smtClean="0"/>
              <a:t> </a:t>
            </a:r>
            <a:r>
              <a:rPr lang="en-US" sz="4600" dirty="0" err="1" smtClean="0"/>
              <a:t>tohto</a:t>
            </a:r>
            <a:r>
              <a:rPr lang="en-US" sz="4600" dirty="0" smtClean="0"/>
              <a:t> </a:t>
            </a:r>
            <a:r>
              <a:rPr lang="en-US" sz="4600" dirty="0" err="1" smtClean="0"/>
              <a:t>okamihu</a:t>
            </a:r>
            <a:r>
              <a:rPr lang="en-US" sz="4600" dirty="0" smtClean="0"/>
              <a:t> </a:t>
            </a:r>
            <a:r>
              <a:rPr lang="en-US" sz="4600" dirty="0" err="1" smtClean="0"/>
              <a:t>Pavol</a:t>
            </a:r>
            <a:r>
              <a:rPr lang="en-US" sz="4600" dirty="0" smtClean="0"/>
              <a:t> </a:t>
            </a:r>
            <a:r>
              <a:rPr lang="en-US" sz="4600" dirty="0" err="1" smtClean="0"/>
              <a:t>vstupuje</a:t>
            </a:r>
            <a:r>
              <a:rPr lang="en-US" sz="4600" dirty="0" smtClean="0"/>
              <a:t> do </a:t>
            </a:r>
            <a:r>
              <a:rPr lang="en-US" sz="4600" dirty="0" err="1" smtClean="0"/>
              <a:t>dejín</a:t>
            </a:r>
            <a:r>
              <a:rPr lang="en-US" sz="4600" dirty="0" smtClean="0"/>
              <a:t> </a:t>
            </a:r>
            <a:r>
              <a:rPr lang="en-US" sz="4600" dirty="0" err="1" smtClean="0"/>
              <a:t>ako</a:t>
            </a:r>
            <a:r>
              <a:rPr lang="en-US" sz="4600" dirty="0" smtClean="0"/>
              <a:t> </a:t>
            </a:r>
            <a:r>
              <a:rPr lang="en-US" sz="4600" dirty="0" err="1" smtClean="0"/>
              <a:t>horlivý</a:t>
            </a:r>
            <a:r>
              <a:rPr lang="en-US" sz="4600" dirty="0" smtClean="0"/>
              <a:t> </a:t>
            </a:r>
            <a:r>
              <a:rPr lang="en-US" sz="4600" dirty="0" err="1" smtClean="0"/>
              <a:t>autor</a:t>
            </a:r>
            <a:r>
              <a:rPr lang="en-US" sz="4600" dirty="0" smtClean="0"/>
              <a:t> </a:t>
            </a:r>
            <a:r>
              <a:rPr lang="en-US" sz="4600" dirty="0" err="1" smtClean="0"/>
              <a:t>listov</a:t>
            </a:r>
            <a:endParaRPr lang="sk-SK" sz="4600" b="1" dirty="0" smtClean="0"/>
          </a:p>
          <a:p>
            <a:r>
              <a:rPr lang="sk-SK" sz="4600" dirty="0"/>
              <a:t>Popri </a:t>
            </a:r>
            <a:r>
              <a:rPr lang="sk-SK" sz="4600" dirty="0" err="1"/>
              <a:t>Efeze</a:t>
            </a:r>
            <a:r>
              <a:rPr lang="sk-SK" sz="4600" dirty="0"/>
              <a:t> bol Korint pre Pavla určite najdôležitejšou komunitou</a:t>
            </a:r>
            <a:r>
              <a:rPr lang="sk-SK" sz="4600" dirty="0" smtClean="0"/>
              <a:t>.</a:t>
            </a:r>
          </a:p>
          <a:p>
            <a:r>
              <a:rPr lang="sk-SK" sz="4600" dirty="0"/>
              <a:t>Pri odchode z Korintu Sk ešte dopĺňajú ohľadom Pavla: </a:t>
            </a:r>
            <a:r>
              <a:rPr lang="sk-SK" sz="4600" i="1" dirty="0"/>
              <a:t>„V </a:t>
            </a:r>
            <a:r>
              <a:rPr lang="sk-SK" sz="4600" i="1" dirty="0" err="1"/>
              <a:t>Kenchreách</a:t>
            </a:r>
            <a:r>
              <a:rPr lang="sk-SK" sz="4600" i="1" dirty="0"/>
              <a:t> si dal ostrihať hlavu, lebo mal sľub.“</a:t>
            </a:r>
            <a:r>
              <a:rPr lang="sk-SK" sz="4600" dirty="0"/>
              <a:t> (Sk 18,18</a:t>
            </a:r>
            <a:r>
              <a:rPr lang="sk-SK" sz="4600" dirty="0" smtClean="0"/>
              <a:t>) – </a:t>
            </a:r>
            <a:r>
              <a:rPr lang="sk-SK" sz="4600" dirty="0" err="1" smtClean="0"/>
              <a:t>nazireát</a:t>
            </a:r>
            <a:r>
              <a:rPr lang="sk-SK" sz="4600" dirty="0" smtClean="0"/>
              <a:t> </a:t>
            </a:r>
            <a:r>
              <a:rPr lang="sk-SK" sz="4600" dirty="0" err="1" smtClean="0"/>
              <a:t>porov</a:t>
            </a:r>
            <a:r>
              <a:rPr lang="sk-SK" sz="4600" dirty="0" smtClean="0"/>
              <a:t>. Nm 6,1-8.</a:t>
            </a:r>
          </a:p>
          <a:p>
            <a:r>
              <a:rPr lang="en-US" sz="4600" dirty="0" smtClean="0"/>
              <a:t>Na </a:t>
            </a:r>
            <a:r>
              <a:rPr lang="en-US" sz="4600" dirty="0" err="1" smtClean="0"/>
              <a:t>Pavlovo</a:t>
            </a:r>
            <a:r>
              <a:rPr lang="en-US" sz="4600" dirty="0" smtClean="0"/>
              <a:t> </a:t>
            </a:r>
            <a:r>
              <a:rPr lang="en-US" sz="4600" dirty="0" err="1" smtClean="0"/>
              <a:t>kázanie</a:t>
            </a:r>
            <a:r>
              <a:rPr lang="en-US" sz="4600" dirty="0" smtClean="0"/>
              <a:t> </a:t>
            </a:r>
            <a:r>
              <a:rPr lang="en-US" sz="4600" dirty="0" err="1" smtClean="0"/>
              <a:t>sa</a:t>
            </a:r>
            <a:r>
              <a:rPr lang="en-US" sz="4600" dirty="0" smtClean="0"/>
              <a:t> </a:t>
            </a:r>
            <a:r>
              <a:rPr lang="en-US" sz="4600" dirty="0" err="1" smtClean="0"/>
              <a:t>obrátil</a:t>
            </a:r>
            <a:r>
              <a:rPr lang="en-US" sz="4600" dirty="0" smtClean="0"/>
              <a:t> </a:t>
            </a:r>
            <a:r>
              <a:rPr lang="en-US" sz="4600" dirty="0" err="1" smtClean="0"/>
              <a:t>Krispus</a:t>
            </a:r>
            <a:r>
              <a:rPr lang="en-US" sz="4600" dirty="0" smtClean="0"/>
              <a:t>,</a:t>
            </a:r>
            <a:r>
              <a:rPr lang="sk-SK" sz="4600" dirty="0" smtClean="0"/>
              <a:t> </a:t>
            </a:r>
            <a:r>
              <a:rPr lang="en-US" sz="4600" dirty="0" err="1" smtClean="0"/>
              <a:t>predstavený</a:t>
            </a:r>
            <a:r>
              <a:rPr lang="en-US" sz="4600" dirty="0" smtClean="0"/>
              <a:t> </a:t>
            </a:r>
            <a:r>
              <a:rPr lang="en-US" sz="4600" dirty="0" err="1" smtClean="0"/>
              <a:t>synagógy</a:t>
            </a:r>
            <a:r>
              <a:rPr lang="en-US" sz="4600" dirty="0" smtClean="0"/>
              <a:t>. </a:t>
            </a:r>
            <a:r>
              <a:rPr lang="en-US" sz="4600" dirty="0" err="1" smtClean="0"/>
              <a:t>Znamená</a:t>
            </a:r>
            <a:r>
              <a:rPr lang="en-US" sz="4600" dirty="0" smtClean="0"/>
              <a:t> to, </a:t>
            </a:r>
            <a:r>
              <a:rPr lang="en-US" sz="4600" dirty="0" err="1" smtClean="0"/>
              <a:t>že</a:t>
            </a:r>
            <a:r>
              <a:rPr lang="en-US" sz="4600" dirty="0" smtClean="0"/>
              <a:t> </a:t>
            </a:r>
            <a:r>
              <a:rPr lang="en-US" sz="4600" dirty="0" err="1" smtClean="0"/>
              <a:t>Pavol</a:t>
            </a:r>
            <a:r>
              <a:rPr lang="en-US" sz="4600" dirty="0" smtClean="0"/>
              <a:t> </a:t>
            </a:r>
            <a:r>
              <a:rPr lang="en-US" sz="4600" dirty="0" err="1" smtClean="0"/>
              <a:t>úplne</a:t>
            </a:r>
            <a:r>
              <a:rPr lang="en-US" sz="4600" dirty="0" smtClean="0"/>
              <a:t> </a:t>
            </a:r>
            <a:r>
              <a:rPr lang="en-US" sz="4600" dirty="0" err="1" smtClean="0"/>
              <a:t>nepretrhol</a:t>
            </a:r>
            <a:r>
              <a:rPr lang="en-US" sz="4600" dirty="0" smtClean="0"/>
              <a:t> </a:t>
            </a:r>
            <a:r>
              <a:rPr lang="en-US" sz="4600" dirty="0" err="1" smtClean="0"/>
              <a:t>kontakty</a:t>
            </a:r>
            <a:r>
              <a:rPr lang="en-US" sz="4600" dirty="0" smtClean="0"/>
              <a:t> so</a:t>
            </a:r>
            <a:r>
              <a:rPr lang="sk-SK" sz="4600" dirty="0" smtClean="0"/>
              <a:t> </a:t>
            </a:r>
            <a:r>
              <a:rPr lang="en-US" sz="4600" dirty="0" err="1" smtClean="0"/>
              <a:t>Židmi</a:t>
            </a:r>
            <a:r>
              <a:rPr lang="en-US" sz="4600" dirty="0" smtClean="0"/>
              <a:t>, </a:t>
            </a:r>
            <a:r>
              <a:rPr lang="en-US" sz="4600" dirty="0" err="1" smtClean="0"/>
              <a:t>akoby</a:t>
            </a:r>
            <a:r>
              <a:rPr lang="en-US" sz="4600" dirty="0" smtClean="0"/>
              <a:t> </a:t>
            </a:r>
            <a:r>
              <a:rPr lang="en-US" sz="4600" dirty="0" err="1" smtClean="0"/>
              <a:t>sa</a:t>
            </a:r>
            <a:r>
              <a:rPr lang="en-US" sz="4600" dirty="0" smtClean="0"/>
              <a:t> </a:t>
            </a:r>
            <a:r>
              <a:rPr lang="en-US" sz="4600" dirty="0" err="1" smtClean="0"/>
              <a:t>podľa</a:t>
            </a:r>
            <a:r>
              <a:rPr lang="en-US" sz="4600" dirty="0" smtClean="0"/>
              <a:t> </a:t>
            </a:r>
            <a:r>
              <a:rPr lang="en-US" sz="4600" dirty="0" err="1" smtClean="0"/>
              <a:t>Sk</a:t>
            </a:r>
            <a:r>
              <a:rPr lang="en-US" sz="4600" dirty="0" smtClean="0"/>
              <a:t> 18,6 </a:t>
            </a:r>
            <a:r>
              <a:rPr lang="en-US" sz="4600" dirty="0" err="1" smtClean="0"/>
              <a:t>zdalo</a:t>
            </a:r>
            <a:r>
              <a:rPr lang="en-US" sz="4600" dirty="0" smtClean="0"/>
              <a:t>. </a:t>
            </a:r>
            <a:endParaRPr lang="sk-SK" sz="4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untitle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32656"/>
            <a:ext cx="5136966" cy="3525741"/>
          </a:xfrm>
          <a:prstGeom prst="rect">
            <a:avLst/>
          </a:prstGeom>
        </p:spPr>
      </p:pic>
      <p:pic>
        <p:nvPicPr>
          <p:cNvPr id="3" name="Obrázek 2" descr="untitled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4062" y="2492896"/>
            <a:ext cx="3218418" cy="393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84883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205" y="1052735"/>
            <a:ext cx="8093592" cy="4752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Návrat do </a:t>
            </a:r>
            <a:r>
              <a:rPr lang="sk-SK" b="1" dirty="0" err="1" smtClean="0"/>
              <a:t>Antiochie</a:t>
            </a:r>
            <a:r>
              <a:rPr lang="sk-SK" b="1" dirty="0" smtClean="0"/>
              <a:t> v Sýrii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28592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Niekedy začiatkom roku 53 po Kr. sa odplavil do Sýrie a s ním aj </a:t>
            </a:r>
            <a:r>
              <a:rPr lang="sk-SK" dirty="0" err="1"/>
              <a:t>Akvila</a:t>
            </a:r>
            <a:r>
              <a:rPr lang="sk-SK" dirty="0"/>
              <a:t> a </a:t>
            </a:r>
            <a:r>
              <a:rPr lang="sk-SK" dirty="0" err="1"/>
              <a:t>Priscilla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dirty="0" smtClean="0"/>
              <a:t>Zastavili </a:t>
            </a:r>
            <a:r>
              <a:rPr lang="sk-SK" dirty="0"/>
              <a:t>sa v </a:t>
            </a:r>
            <a:r>
              <a:rPr lang="sk-SK" dirty="0" err="1"/>
              <a:t>Efeze</a:t>
            </a:r>
            <a:r>
              <a:rPr lang="sk-SK" dirty="0"/>
              <a:t>, pravdepodobne kvôli doplneniu zásob na lodi. </a:t>
            </a:r>
            <a:r>
              <a:rPr lang="sk-SK" dirty="0" err="1"/>
              <a:t>Akvila</a:t>
            </a:r>
            <a:r>
              <a:rPr lang="sk-SK" dirty="0"/>
              <a:t> s </a:t>
            </a:r>
            <a:r>
              <a:rPr lang="sk-SK" dirty="0" err="1"/>
              <a:t>Priscillou</a:t>
            </a:r>
            <a:r>
              <a:rPr lang="sk-SK" dirty="0"/>
              <a:t> zostali tam</a:t>
            </a:r>
            <a:r>
              <a:rPr lang="sk-SK" dirty="0" smtClean="0"/>
              <a:t>.</a:t>
            </a:r>
          </a:p>
          <a:p>
            <a:r>
              <a:rPr lang="sk-SK" dirty="0"/>
              <a:t>Napriek naliehaniu nezostal pri nich dlho, </a:t>
            </a:r>
            <a:r>
              <a:rPr lang="sk-SK" dirty="0" smtClean="0"/>
              <a:t>ale </a:t>
            </a:r>
            <a:r>
              <a:rPr lang="sk-SK" dirty="0"/>
              <a:t>prisľúbil vrátiť sa tak rýchlo, ako to bude možné</a:t>
            </a:r>
            <a:r>
              <a:rPr lang="sk-SK" dirty="0" smtClean="0"/>
              <a:t>.</a:t>
            </a:r>
          </a:p>
          <a:p>
            <a:r>
              <a:rPr lang="sk-SK" dirty="0"/>
              <a:t>Pavol sa vylodil v </a:t>
            </a:r>
            <a:r>
              <a:rPr lang="sk-SK" dirty="0" err="1"/>
              <a:t>Cézarei</a:t>
            </a:r>
            <a:r>
              <a:rPr lang="sk-SK" dirty="0"/>
              <a:t> Prímorskej a „pozdravil cirkev“. Pod týmto termínom má autor Sk na mysli kresťanské spoločenstvo v Jeruzaleme. </a:t>
            </a:r>
            <a:r>
              <a:rPr lang="sk-SK" dirty="0" smtClean="0"/>
              <a:t>Pavol referoval </a:t>
            </a:r>
            <a:r>
              <a:rPr lang="sk-SK" dirty="0"/>
              <a:t>o výsledkoch svojho ohlasovania, priniesol zbierku pre chudobných a dokončil už spomínaný </a:t>
            </a:r>
            <a:r>
              <a:rPr lang="sk-SK" dirty="0" err="1"/>
              <a:t>nazireát</a:t>
            </a:r>
            <a:r>
              <a:rPr lang="sk-SK" dirty="0" smtClean="0"/>
              <a:t>.</a:t>
            </a:r>
          </a:p>
          <a:p>
            <a:r>
              <a:rPr lang="sk-SK" dirty="0"/>
              <a:t>Pavol odišiel (alebo ako hovorí grécky text „</a:t>
            </a:r>
            <a:r>
              <a:rPr lang="sk-SK" dirty="0" err="1"/>
              <a:t>katébe</a:t>
            </a:r>
            <a:r>
              <a:rPr lang="sk-SK" dirty="0"/>
              <a:t>“ = „zostúpil“) do </a:t>
            </a:r>
            <a:r>
              <a:rPr lang="sk-SK" dirty="0" err="1"/>
              <a:t>Antiochie</a:t>
            </a:r>
            <a:r>
              <a:rPr lang="sk-SK" dirty="0"/>
              <a:t> vzdialenej asi 650 </a:t>
            </a:r>
            <a:r>
              <a:rPr lang="sk-SK" dirty="0" smtClean="0"/>
              <a:t>km </a:t>
            </a:r>
            <a:r>
              <a:rPr lang="sk-SK" smtClean="0"/>
              <a:t>od Jeruzalema.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images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270" y="1268760"/>
            <a:ext cx="7577684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3.7 Svätá zem v 1. storočí po Kr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332656"/>
            <a:ext cx="3744416" cy="6067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6.1 Druhá misijná ces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650" y="764703"/>
            <a:ext cx="8185806" cy="534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Priebeh cesty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k-SK" dirty="0" smtClean="0"/>
              <a:t>Návšteva komunít, </a:t>
            </a:r>
            <a:r>
              <a:rPr lang="sk-SK" dirty="0"/>
              <a:t>ktoré </a:t>
            </a:r>
            <a:r>
              <a:rPr lang="sk-SK" dirty="0" smtClean="0"/>
              <a:t>založil </a:t>
            </a:r>
            <a:r>
              <a:rPr lang="sk-SK" dirty="0"/>
              <a:t>počas </a:t>
            </a:r>
            <a:r>
              <a:rPr lang="sk-SK" dirty="0" smtClean="0"/>
              <a:t>1. misijnej cesty: „</a:t>
            </a:r>
            <a:r>
              <a:rPr lang="it-IT" i="1" dirty="0" smtClean="0"/>
              <a:t>Vráťme sa a ponavštevujme bratov, ako sa majú, po</a:t>
            </a:r>
            <a:r>
              <a:rPr lang="sk-SK" i="1" dirty="0" smtClean="0"/>
              <a:t> </a:t>
            </a:r>
            <a:r>
              <a:rPr lang="en-US" i="1" dirty="0" err="1" smtClean="0"/>
              <a:t>všetkých</a:t>
            </a:r>
            <a:r>
              <a:rPr lang="en-US" i="1" dirty="0" smtClean="0"/>
              <a:t> </a:t>
            </a:r>
            <a:r>
              <a:rPr lang="en-US" i="1" dirty="0" err="1" smtClean="0"/>
              <a:t>mestách</a:t>
            </a:r>
            <a:r>
              <a:rPr lang="en-US" i="1" dirty="0" smtClean="0"/>
              <a:t>, </a:t>
            </a:r>
            <a:r>
              <a:rPr lang="en-US" i="1" dirty="0" err="1" smtClean="0"/>
              <a:t>kde</a:t>
            </a:r>
            <a:r>
              <a:rPr lang="en-US" i="1" dirty="0" smtClean="0"/>
              <a:t> </a:t>
            </a:r>
            <a:r>
              <a:rPr lang="en-US" i="1" dirty="0" err="1" smtClean="0"/>
              <a:t>sme</a:t>
            </a:r>
            <a:r>
              <a:rPr lang="en-US" i="1" dirty="0" smtClean="0"/>
              <a:t> </a:t>
            </a:r>
            <a:r>
              <a:rPr lang="en-US" i="1" dirty="0" err="1" smtClean="0"/>
              <a:t>hlásali</a:t>
            </a:r>
            <a:r>
              <a:rPr lang="en-US" i="1" dirty="0" smtClean="0"/>
              <a:t> </a:t>
            </a:r>
            <a:r>
              <a:rPr lang="en-US" i="1" dirty="0" err="1" smtClean="0"/>
              <a:t>Pánovo</a:t>
            </a:r>
            <a:r>
              <a:rPr lang="en-US" i="1" dirty="0" smtClean="0"/>
              <a:t> </a:t>
            </a:r>
            <a:r>
              <a:rPr lang="en-US" i="1" dirty="0" err="1" smtClean="0"/>
              <a:t>slovo</a:t>
            </a:r>
            <a:r>
              <a:rPr lang="en-US" i="1" dirty="0" smtClean="0"/>
              <a:t>.” (</a:t>
            </a:r>
            <a:r>
              <a:rPr lang="en-US" i="1" dirty="0" err="1" smtClean="0"/>
              <a:t>Sk</a:t>
            </a:r>
            <a:r>
              <a:rPr lang="en-US" i="1" dirty="0" smtClean="0"/>
              <a:t> 15,36)</a:t>
            </a:r>
          </a:p>
          <a:p>
            <a:pPr algn="just"/>
            <a:r>
              <a:rPr lang="en-US" dirty="0" err="1" smtClean="0"/>
              <a:t>Druhým</a:t>
            </a:r>
            <a:r>
              <a:rPr lang="en-US" dirty="0" smtClean="0"/>
              <a:t> a </a:t>
            </a:r>
            <a:r>
              <a:rPr lang="en-US" dirty="0" err="1" smtClean="0"/>
              <a:t>zároveň</a:t>
            </a:r>
            <a:r>
              <a:rPr lang="en-US" dirty="0" smtClean="0"/>
              <a:t> </a:t>
            </a:r>
            <a:r>
              <a:rPr lang="en-US" dirty="0" err="1" smtClean="0"/>
              <a:t>hlavným</a:t>
            </a:r>
            <a:r>
              <a:rPr lang="en-US" dirty="0" smtClean="0"/>
              <a:t> </a:t>
            </a:r>
            <a:r>
              <a:rPr lang="en-US" dirty="0" err="1" smtClean="0"/>
              <a:t>dôvodom</a:t>
            </a:r>
            <a:r>
              <a:rPr lang="en-US" dirty="0" smtClean="0"/>
              <a:t> bolo </a:t>
            </a:r>
            <a:r>
              <a:rPr lang="en-US" dirty="0" err="1" smtClean="0"/>
              <a:t>zaniesť</a:t>
            </a:r>
            <a:r>
              <a:rPr lang="sk-SK" dirty="0" smtClean="0"/>
              <a:t> evanjelium </a:t>
            </a:r>
            <a:r>
              <a:rPr lang="sk-SK" dirty="0"/>
              <a:t>do nových oblastí a naplniť tak poslanie apoštola pohanov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Za rozdelením Pavla a Barnabáša </a:t>
            </a:r>
            <a:r>
              <a:rPr lang="sk-SK" dirty="0"/>
              <a:t>je potrebné </a:t>
            </a:r>
            <a:r>
              <a:rPr lang="sk-SK" dirty="0" smtClean="0"/>
              <a:t>vidieť </a:t>
            </a:r>
            <a:r>
              <a:rPr lang="sk-SK" dirty="0"/>
              <a:t>predchádzajúci spor v </a:t>
            </a:r>
            <a:r>
              <a:rPr lang="sk-SK" dirty="0" err="1" smtClean="0"/>
              <a:t>Antiochii</a:t>
            </a:r>
            <a:r>
              <a:rPr lang="sk-SK" dirty="0" smtClean="0"/>
              <a:t>, keď </a:t>
            </a:r>
            <a:r>
              <a:rPr lang="sk-SK" dirty="0"/>
              <a:t>v Gal 2,13 sa spomína, že aj Barnabáš sa nechal strhnúť správaním </a:t>
            </a:r>
            <a:r>
              <a:rPr lang="sk-SK" dirty="0" smtClean="0"/>
              <a:t>Petra.</a:t>
            </a:r>
          </a:p>
          <a:p>
            <a:pPr algn="just"/>
            <a:r>
              <a:rPr lang="sk-SK" dirty="0" smtClean="0"/>
              <a:t>Noví spolupracovníci – </a:t>
            </a:r>
            <a:r>
              <a:rPr lang="sk-SK" dirty="0" err="1" smtClean="0"/>
              <a:t>Sílas</a:t>
            </a:r>
            <a:r>
              <a:rPr lang="sk-SK" dirty="0" smtClean="0"/>
              <a:t> a Timotej.</a:t>
            </a:r>
            <a:endParaRPr lang="sk-SK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Sk</a:t>
            </a:r>
            <a:r>
              <a:rPr lang="en-US" dirty="0" smtClean="0"/>
              <a:t> </a:t>
            </a:r>
            <a:r>
              <a:rPr lang="en-US" dirty="0" err="1" smtClean="0"/>
              <a:t>kladú</a:t>
            </a:r>
            <a:r>
              <a:rPr lang="sk-SK" dirty="0" smtClean="0"/>
              <a:t> </a:t>
            </a:r>
            <a:r>
              <a:rPr lang="en-US" dirty="0" err="1" smtClean="0"/>
              <a:t>jediný</a:t>
            </a:r>
            <a:r>
              <a:rPr lang="en-US" dirty="0" smtClean="0"/>
              <a:t> </a:t>
            </a:r>
            <a:r>
              <a:rPr lang="en-US" dirty="0" err="1" smtClean="0"/>
              <a:t>dôraz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návštevu</a:t>
            </a:r>
            <a:r>
              <a:rPr lang="en-US" dirty="0" smtClean="0"/>
              <a:t> v </a:t>
            </a:r>
            <a:r>
              <a:rPr lang="en-US" dirty="0" err="1" smtClean="0"/>
              <a:t>Lystre</a:t>
            </a:r>
            <a:r>
              <a:rPr lang="en-US" dirty="0" smtClean="0"/>
              <a:t>, </a:t>
            </a:r>
            <a:r>
              <a:rPr lang="en-US" dirty="0" err="1" smtClean="0"/>
              <a:t>kde</a:t>
            </a:r>
            <a:r>
              <a:rPr lang="en-US" dirty="0" smtClean="0"/>
              <a:t> </a:t>
            </a:r>
            <a:r>
              <a:rPr lang="en-US" dirty="0" err="1" smtClean="0"/>
              <a:t>Pavol</a:t>
            </a:r>
            <a:r>
              <a:rPr lang="en-US" dirty="0" smtClean="0"/>
              <a:t> </a:t>
            </a:r>
            <a:r>
              <a:rPr lang="en-US" dirty="0" err="1" smtClean="0"/>
              <a:t>stretol</a:t>
            </a:r>
            <a:r>
              <a:rPr lang="en-US" dirty="0" smtClean="0"/>
              <a:t> </a:t>
            </a:r>
            <a:r>
              <a:rPr lang="en-US" dirty="0" err="1" smtClean="0"/>
              <a:t>Timoteja</a:t>
            </a:r>
            <a:r>
              <a:rPr lang="en-US" dirty="0" smtClean="0"/>
              <a:t>, o </a:t>
            </a:r>
            <a:r>
              <a:rPr lang="en-US" dirty="0" err="1" smtClean="0"/>
              <a:t>ktorom</a:t>
            </a:r>
            <a:r>
              <a:rPr lang="sk-SK" dirty="0" smtClean="0"/>
              <a:t> </a:t>
            </a:r>
            <a:r>
              <a:rPr lang="en-US" dirty="0" err="1" smtClean="0"/>
              <a:t>dostal</a:t>
            </a:r>
            <a:r>
              <a:rPr lang="en-US" dirty="0" smtClean="0"/>
              <a:t> </a:t>
            </a:r>
            <a:r>
              <a:rPr lang="en-US" dirty="0" err="1" smtClean="0"/>
              <a:t>dobré</a:t>
            </a:r>
            <a:r>
              <a:rPr lang="en-US" dirty="0" smtClean="0"/>
              <a:t> </a:t>
            </a:r>
            <a:r>
              <a:rPr lang="en-US" dirty="0" err="1" smtClean="0"/>
              <a:t>referencie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veriacich</a:t>
            </a:r>
            <a:r>
              <a:rPr lang="en-US" dirty="0" smtClean="0"/>
              <a:t> z </a:t>
            </a:r>
            <a:r>
              <a:rPr lang="en-US" dirty="0" err="1" smtClean="0"/>
              <a:t>Lystry</a:t>
            </a:r>
            <a:r>
              <a:rPr lang="en-US" dirty="0" smtClean="0"/>
              <a:t> a </a:t>
            </a:r>
            <a:r>
              <a:rPr lang="en-US" dirty="0" err="1" smtClean="0"/>
              <a:t>Ikónia</a:t>
            </a:r>
            <a:r>
              <a:rPr lang="en-US" dirty="0" smtClean="0"/>
              <a:t>. </a:t>
            </a:r>
            <a:r>
              <a:rPr lang="en-US" dirty="0" err="1" smtClean="0"/>
              <a:t>Pavol</a:t>
            </a:r>
            <a:r>
              <a:rPr lang="en-US" dirty="0" smtClean="0"/>
              <a:t> ho </a:t>
            </a:r>
            <a:r>
              <a:rPr lang="en-US" dirty="0" err="1" smtClean="0"/>
              <a:t>pripojil</a:t>
            </a:r>
            <a:r>
              <a:rPr lang="en-US" dirty="0" smtClean="0"/>
              <a:t> k</a:t>
            </a:r>
            <a:r>
              <a:rPr lang="sk-SK" dirty="0"/>
              <a:t> </a:t>
            </a:r>
            <a:r>
              <a:rPr lang="en-US" dirty="0" err="1" smtClean="0"/>
              <a:t>svojmu</a:t>
            </a:r>
            <a:r>
              <a:rPr lang="en-US" dirty="0" smtClean="0"/>
              <a:t> </a:t>
            </a:r>
            <a:r>
              <a:rPr lang="en-US" dirty="0" err="1" smtClean="0"/>
              <a:t>spoločníkovi</a:t>
            </a:r>
            <a:r>
              <a:rPr lang="en-US" dirty="0" smtClean="0"/>
              <a:t> </a:t>
            </a:r>
            <a:r>
              <a:rPr lang="en-US" dirty="0" err="1" smtClean="0"/>
              <a:t>Sílasovi</a:t>
            </a:r>
            <a:r>
              <a:rPr lang="en-US" dirty="0" smtClean="0"/>
              <a:t>.</a:t>
            </a:r>
            <a:endParaRPr lang="sk-SK" dirty="0" smtClean="0"/>
          </a:p>
          <a:p>
            <a:pPr algn="just"/>
            <a:r>
              <a:rPr lang="en-US" dirty="0" err="1" smtClean="0"/>
              <a:t>Timotej</a:t>
            </a:r>
            <a:r>
              <a:rPr lang="en-US" dirty="0" smtClean="0"/>
              <a:t> mal </a:t>
            </a:r>
            <a:r>
              <a:rPr lang="en-US" dirty="0" err="1" smtClean="0"/>
              <a:t>otca</a:t>
            </a:r>
            <a:r>
              <a:rPr lang="en-US" dirty="0" smtClean="0"/>
              <a:t> </a:t>
            </a:r>
            <a:r>
              <a:rPr lang="en-US" dirty="0" err="1" smtClean="0"/>
              <a:t>Gréka</a:t>
            </a:r>
            <a:r>
              <a:rPr lang="en-US" dirty="0" smtClean="0"/>
              <a:t> a </a:t>
            </a:r>
            <a:r>
              <a:rPr lang="en-US" dirty="0" err="1" smtClean="0"/>
              <a:t>matku</a:t>
            </a:r>
            <a:r>
              <a:rPr lang="en-US" dirty="0" smtClean="0"/>
              <a:t> </a:t>
            </a:r>
            <a:r>
              <a:rPr lang="en-US" dirty="0" err="1" smtClean="0"/>
              <a:t>Židovku</a:t>
            </a:r>
            <a:r>
              <a:rPr lang="en-US" dirty="0" smtClean="0"/>
              <a:t>,</a:t>
            </a:r>
            <a:r>
              <a:rPr lang="sk-SK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teda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židovských</a:t>
            </a:r>
            <a:r>
              <a:rPr lang="en-US" dirty="0" smtClean="0"/>
              <a:t> </a:t>
            </a:r>
            <a:r>
              <a:rPr lang="en-US" dirty="0" err="1" smtClean="0"/>
              <a:t>zákonov</a:t>
            </a:r>
            <a:r>
              <a:rPr lang="en-US" dirty="0" smtClean="0"/>
              <a:t> </a:t>
            </a:r>
            <a:r>
              <a:rPr lang="en-US" dirty="0" err="1" smtClean="0"/>
              <a:t>bol</a:t>
            </a:r>
            <a:r>
              <a:rPr lang="en-US" dirty="0" smtClean="0"/>
              <a:t> </a:t>
            </a:r>
            <a:r>
              <a:rPr lang="en-US" dirty="0" err="1" smtClean="0"/>
              <a:t>Timotej</a:t>
            </a:r>
            <a:r>
              <a:rPr lang="en-US" dirty="0" smtClean="0"/>
              <a:t> </a:t>
            </a:r>
            <a:r>
              <a:rPr lang="en-US" dirty="0" err="1" smtClean="0"/>
              <a:t>považovaný</a:t>
            </a:r>
            <a:r>
              <a:rPr lang="en-US" dirty="0" smtClean="0"/>
              <a:t> </a:t>
            </a:r>
            <a:r>
              <a:rPr lang="en-US" dirty="0" err="1" smtClean="0"/>
              <a:t>taktiež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Žida</a:t>
            </a:r>
            <a:r>
              <a:rPr lang="en-US" dirty="0" smtClean="0"/>
              <a:t>.</a:t>
            </a:r>
            <a:r>
              <a:rPr lang="sk-SK" dirty="0" smtClean="0"/>
              <a:t> </a:t>
            </a:r>
            <a:r>
              <a:rPr lang="en-US" dirty="0" smtClean="0"/>
              <a:t>Na </a:t>
            </a:r>
            <a:r>
              <a:rPr lang="en-US" dirty="0" err="1" smtClean="0"/>
              <a:t>základe</a:t>
            </a:r>
            <a:r>
              <a:rPr lang="en-US" dirty="0" smtClean="0"/>
              <a:t> 2 Tim 1,5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dozvedáme</a:t>
            </a:r>
            <a:r>
              <a:rPr lang="en-US" dirty="0" smtClean="0"/>
              <a:t>, </a:t>
            </a:r>
            <a:r>
              <a:rPr lang="en-US" dirty="0" err="1" smtClean="0"/>
              <a:t>že</a:t>
            </a:r>
            <a:r>
              <a:rPr lang="en-US" dirty="0" smtClean="0"/>
              <a:t> </a:t>
            </a:r>
            <a:r>
              <a:rPr lang="en-US" dirty="0" err="1" smtClean="0"/>
              <a:t>jeho</a:t>
            </a:r>
            <a:r>
              <a:rPr lang="en-US" dirty="0" smtClean="0"/>
              <a:t> </a:t>
            </a:r>
            <a:r>
              <a:rPr lang="en-US" dirty="0" err="1" smtClean="0"/>
              <a:t>matka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volala</a:t>
            </a:r>
            <a:r>
              <a:rPr lang="en-US" dirty="0" smtClean="0"/>
              <a:t> </a:t>
            </a:r>
            <a:r>
              <a:rPr lang="en-US" dirty="0" err="1" smtClean="0"/>
              <a:t>Eunik</a:t>
            </a:r>
            <a:r>
              <a:rPr lang="sk-SK" dirty="0" smtClean="0"/>
              <a:t>a </a:t>
            </a:r>
            <a:r>
              <a:rPr lang="pt-BR" dirty="0" smtClean="0"/>
              <a:t>a stará mama Loida, o ktorých Pavol dosvedčuje, že mali </a:t>
            </a:r>
            <a:r>
              <a:rPr lang="pt-BR" i="1" dirty="0" smtClean="0"/>
              <a:t>„úprimnú vieru“.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Duch Svätý, ktorý bráni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sk-SK" dirty="0" smtClean="0"/>
              <a:t>Prešli </a:t>
            </a:r>
            <a:r>
              <a:rPr lang="sk-SK" dirty="0"/>
              <a:t>cez </a:t>
            </a:r>
            <a:r>
              <a:rPr lang="sk-SK" dirty="0" err="1"/>
              <a:t>Frýgiu</a:t>
            </a:r>
            <a:r>
              <a:rPr lang="sk-SK" dirty="0"/>
              <a:t> a </a:t>
            </a:r>
            <a:r>
              <a:rPr lang="sk-SK" dirty="0" err="1"/>
              <a:t>Galáciu</a:t>
            </a:r>
            <a:r>
              <a:rPr lang="sk-SK" dirty="0"/>
              <a:t>, lebo im Duch Svätý nedovolil hlásať evanjelium v </a:t>
            </a:r>
            <a:r>
              <a:rPr lang="sk-SK" dirty="0" smtClean="0"/>
              <a:t>Ázii.</a:t>
            </a:r>
          </a:p>
          <a:p>
            <a:r>
              <a:rPr lang="sk-SK" dirty="0" smtClean="0"/>
              <a:t>Zmienka o D.S. má </a:t>
            </a:r>
            <a:r>
              <a:rPr lang="sk-SK" dirty="0"/>
              <a:t>za úlohu ukázať, že Pavlova činnosť je pod Božím </a:t>
            </a:r>
            <a:r>
              <a:rPr lang="sk-SK" dirty="0" smtClean="0"/>
              <a:t>vedením, nie svojvoľným.</a:t>
            </a:r>
          </a:p>
          <a:p>
            <a:r>
              <a:rPr lang="sk-SK" dirty="0" smtClean="0"/>
              <a:t>Prešli celú Malú Áziu a cez </a:t>
            </a:r>
            <a:r>
              <a:rPr lang="sk-SK" dirty="0" err="1" smtClean="0"/>
              <a:t>Troadu</a:t>
            </a:r>
            <a:r>
              <a:rPr lang="sk-SK" dirty="0" smtClean="0"/>
              <a:t> sa preplavili do Európy.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6.2 Zvyšky prístavu v Troa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60648"/>
            <a:ext cx="5231904" cy="3878149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2339752" y="414908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Zvyšky prístavu v </a:t>
            </a:r>
            <a:r>
              <a:rPr lang="sk-SK" sz="2800" dirty="0" err="1" smtClean="0"/>
              <a:t>Troade</a:t>
            </a:r>
            <a:endParaRPr lang="en-US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395536" y="491900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</a:t>
            </a:r>
            <a:r>
              <a:rPr lang="pt-BR" sz="2400" dirty="0" smtClean="0"/>
              <a:t> Sk 16,9-10: </a:t>
            </a:r>
            <a:r>
              <a:rPr lang="pt-BR" sz="2400" i="1" dirty="0" smtClean="0"/>
              <a:t>„Tam mal Pavol v</a:t>
            </a:r>
            <a:r>
              <a:rPr lang="sk-SK" sz="2400" i="1" dirty="0" smtClean="0"/>
              <a:t> </a:t>
            </a:r>
            <a:r>
              <a:rPr lang="en-US" sz="2400" i="1" dirty="0" err="1" smtClean="0"/>
              <a:t>noci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videnie</a:t>
            </a:r>
            <a:r>
              <a:rPr lang="en-US" sz="2400" i="1" dirty="0" smtClean="0"/>
              <a:t>. </a:t>
            </a:r>
            <a:r>
              <a:rPr lang="en-US" sz="2400" i="1" dirty="0" err="1" smtClean="0"/>
              <a:t>Stál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pred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ním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akýsi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Macedónčan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prosil</a:t>
            </a:r>
            <a:r>
              <a:rPr lang="en-US" sz="2400" i="1" dirty="0" smtClean="0"/>
              <a:t> ho: «</a:t>
            </a:r>
            <a:r>
              <a:rPr lang="en-US" sz="2400" i="1" dirty="0" err="1" smtClean="0"/>
              <a:t>Prejdi</a:t>
            </a:r>
            <a:r>
              <a:rPr lang="en-US" sz="2400" i="1" dirty="0" smtClean="0"/>
              <a:t> do </a:t>
            </a:r>
            <a:r>
              <a:rPr lang="en-US" sz="2400" i="1" dirty="0" err="1" smtClean="0"/>
              <a:t>Macedónska</a:t>
            </a:r>
            <a:r>
              <a:rPr lang="sk-SK" sz="2400" i="1" dirty="0" smtClean="0"/>
              <a:t> </a:t>
            </a:r>
            <a:r>
              <a:rPr lang="en-US" sz="2400" i="1" dirty="0" smtClean="0"/>
              <a:t>a </a:t>
            </a:r>
            <a:r>
              <a:rPr lang="en-US" sz="2400" i="1" dirty="0" err="1" smtClean="0"/>
              <a:t>pomôž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nám</a:t>
            </a:r>
            <a:r>
              <a:rPr lang="en-US" sz="2400" i="1" dirty="0" smtClean="0"/>
              <a:t>!» </a:t>
            </a:r>
            <a:r>
              <a:rPr lang="en-US" sz="2400" i="1" dirty="0" err="1" smtClean="0"/>
              <a:t>Hneď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ako</a:t>
            </a:r>
            <a:r>
              <a:rPr lang="en-US" sz="2400" i="1" dirty="0" smtClean="0"/>
              <a:t> mal </a:t>
            </a:r>
            <a:r>
              <a:rPr lang="en-US" sz="2400" i="1" dirty="0" err="1" smtClean="0"/>
              <a:t>toto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videnie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usilovali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sme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odísť</a:t>
            </a:r>
            <a:r>
              <a:rPr lang="en-US" sz="2400" i="1" dirty="0" smtClean="0"/>
              <a:t> do </a:t>
            </a:r>
            <a:r>
              <a:rPr lang="en-US" sz="2400" i="1" dirty="0" err="1" smtClean="0"/>
              <a:t>Macedónska</a:t>
            </a:r>
            <a:r>
              <a:rPr lang="sk-SK" sz="2400" i="1" dirty="0" smtClean="0"/>
              <a:t> </a:t>
            </a:r>
            <a:r>
              <a:rPr lang="en-US" sz="2400" i="1" dirty="0" err="1" smtClean="0"/>
              <a:t>presvedčení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že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nás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Boh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volá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hlásať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evanjelium</a:t>
            </a:r>
            <a:r>
              <a:rPr lang="en-US" sz="2400" i="1" dirty="0" smtClean="0"/>
              <a:t>.“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6.3 Usporiadanie  provincií Grécka a Malej Áz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908720"/>
            <a:ext cx="7056784" cy="4038049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1115616" y="544522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Usporiadanie rímskych provincií v Malej Ázii a Grécku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 smtClean="0"/>
              <a:t>Filipy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Pavol vo </a:t>
            </a:r>
            <a:r>
              <a:rPr lang="sk-SK" dirty="0" err="1"/>
              <a:t>Filipách</a:t>
            </a:r>
            <a:r>
              <a:rPr lang="sk-SK" dirty="0"/>
              <a:t> nenašiel synagógu pravdepodobne preto, lebo chýbal dostatočný počet mužov na spoločnú </a:t>
            </a:r>
            <a:r>
              <a:rPr lang="sk-SK" dirty="0" smtClean="0"/>
              <a:t>modlitbu.</a:t>
            </a:r>
          </a:p>
          <a:p>
            <a:pPr algn="just"/>
            <a:r>
              <a:rPr lang="sk-SK" dirty="0" smtClean="0"/>
              <a:t>Status mesta = malý Rím, tzn. riadilo sa rímskym právom.</a:t>
            </a:r>
          </a:p>
          <a:p>
            <a:pPr algn="just"/>
            <a:r>
              <a:rPr lang="sk-SK" dirty="0"/>
              <a:t>Lýdia </a:t>
            </a:r>
            <a:r>
              <a:rPr lang="sk-SK" dirty="0" smtClean="0"/>
              <a:t>pozvala </a:t>
            </a:r>
            <a:r>
              <a:rPr lang="sk-SK" dirty="0"/>
              <a:t>Pavla do svojho domu, takže asi bola hlavou domu. </a:t>
            </a:r>
            <a:endParaRPr lang="sk-SK" dirty="0" smtClean="0"/>
          </a:p>
          <a:p>
            <a:pPr algn="just"/>
            <a:r>
              <a:rPr lang="sk-SK" dirty="0" smtClean="0"/>
              <a:t>Dievča s vešteckým duchom. </a:t>
            </a:r>
            <a:r>
              <a:rPr lang="sk-SK" dirty="0"/>
              <a:t>Sk používajú grécke spojenie „</a:t>
            </a:r>
            <a:r>
              <a:rPr lang="sk-SK" dirty="0" err="1"/>
              <a:t>pneúma</a:t>
            </a:r>
            <a:r>
              <a:rPr lang="sk-SK" dirty="0"/>
              <a:t> </a:t>
            </a:r>
            <a:r>
              <a:rPr lang="sk-SK" dirty="0" err="1" smtClean="0"/>
              <a:t>pýtona</a:t>
            </a:r>
            <a:r>
              <a:rPr lang="sk-SK" dirty="0" smtClean="0"/>
              <a:t>“. V</a:t>
            </a:r>
            <a:r>
              <a:rPr lang="sk-SK" dirty="0"/>
              <a:t> gréckej mytológii sa predpovedanie budúcnosti spájalo s bohom </a:t>
            </a:r>
            <a:r>
              <a:rPr lang="sk-SK" dirty="0" err="1"/>
              <a:t>Apollom</a:t>
            </a:r>
            <a:r>
              <a:rPr lang="sk-SK" dirty="0"/>
              <a:t>, ktorý dal v Delfách zabiť hada s dračou hlavou, ktorý sa volal </a:t>
            </a:r>
            <a:r>
              <a:rPr lang="sk-SK" dirty="0" err="1"/>
              <a:t>Pytón</a:t>
            </a:r>
            <a:r>
              <a:rPr lang="sk-SK" dirty="0"/>
              <a:t>. 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984</Words>
  <Application>Microsoft Macintosh PowerPoint</Application>
  <PresentationFormat>On-screen Show (4:3)</PresentationFormat>
  <Paragraphs>78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Motiv sady Office</vt:lpstr>
      <vt:lpstr>Druhá misijná cesta  (50-53 po Kr.) </vt:lpstr>
      <vt:lpstr>Datácia</vt:lpstr>
      <vt:lpstr>PowerPoint Presentation</vt:lpstr>
      <vt:lpstr>Priebeh cesty</vt:lpstr>
      <vt:lpstr>PowerPoint Presentation</vt:lpstr>
      <vt:lpstr>Duch Svätý, ktorý bráni</vt:lpstr>
      <vt:lpstr>PowerPoint Presentation</vt:lpstr>
      <vt:lpstr>PowerPoint Presentation</vt:lpstr>
      <vt:lpstr>Filipy</vt:lpstr>
      <vt:lpstr>Väzenie vo Filipách</vt:lpstr>
      <vt:lpstr>Židovské synagógy</vt:lpstr>
      <vt:lpstr>PowerPoint Presentation</vt:lpstr>
      <vt:lpstr>PowerPoint Presentation</vt:lpstr>
      <vt:lpstr>Solún = Thessalonike</vt:lpstr>
      <vt:lpstr>PowerPoint Presentation</vt:lpstr>
      <vt:lpstr>Berea</vt:lpstr>
      <vt:lpstr>PowerPoint Presentation</vt:lpstr>
      <vt:lpstr>Atény</vt:lpstr>
      <vt:lpstr>PowerPoint Presentation</vt:lpstr>
      <vt:lpstr>PowerPoint Presentation</vt:lpstr>
      <vt:lpstr>PowerPoint Presentation</vt:lpstr>
      <vt:lpstr>Význam Atén</vt:lpstr>
      <vt:lpstr>Reč v Aténach (Sk 17,22-31)</vt:lpstr>
      <vt:lpstr>Korint</vt:lpstr>
      <vt:lpstr>PowerPoint Presentation</vt:lpstr>
      <vt:lpstr>PowerPoint Presentation</vt:lpstr>
      <vt:lpstr>Návrat do Antiochie v Sýrii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Druhá misijná cesta  (50-53 po Kr.)</dc:title>
  <dc:creator>admin</dc:creator>
  <cp:lastModifiedBy>Frantisek Trstensky</cp:lastModifiedBy>
  <cp:revision>22</cp:revision>
  <dcterms:created xsi:type="dcterms:W3CDTF">2012-09-11T15:37:18Z</dcterms:created>
  <dcterms:modified xsi:type="dcterms:W3CDTF">2020-10-28T08:56:06Z</dcterms:modified>
</cp:coreProperties>
</file>