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231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Klepnutím lze upravit styl předlohy nadpisů.</a:t>
            </a:r>
            <a:endParaRPr lang="en-US"/>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Klepnutím lze upravit styl předlohy podnadpisů.</a:t>
            </a:r>
            <a:endParaRPr lang="en-US"/>
          </a:p>
        </p:txBody>
      </p:sp>
      <p:sp>
        <p:nvSpPr>
          <p:cNvPr id="4" name="Zástupný symbol pro datum 3"/>
          <p:cNvSpPr>
            <a:spLocks noGrp="1"/>
          </p:cNvSpPr>
          <p:nvPr>
            <p:ph type="dt" sz="half" idx="10"/>
          </p:nvPr>
        </p:nvSpPr>
        <p:spPr/>
        <p:txBody>
          <a:bodyPr/>
          <a:lstStyle/>
          <a:p>
            <a:fld id="{632081B7-16D8-4E36-943B-B6BCBA5C06D2}" type="datetimeFigureOut">
              <a:rPr lang="en-US" smtClean="0"/>
              <a:pPr/>
              <a:t>4.11.20</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82CB5672-176F-4A3A-9303-77DF14603D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p>
            <a:fld id="{632081B7-16D8-4E36-943B-B6BCBA5C06D2}" type="datetimeFigureOut">
              <a:rPr lang="en-US" smtClean="0"/>
              <a:pPr/>
              <a:t>4.11.20</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82CB5672-176F-4A3A-9303-77DF14603D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smtClean="0"/>
              <a:t>Klepnutím lze upravit styl předlohy nadpisů.</a:t>
            </a:r>
            <a:endParaRPr lang="en-US"/>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p>
            <a:fld id="{632081B7-16D8-4E36-943B-B6BCBA5C06D2}" type="datetimeFigureOut">
              <a:rPr lang="en-US" smtClean="0"/>
              <a:pPr/>
              <a:t>4.11.20</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82CB5672-176F-4A3A-9303-77DF14603D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p>
            <a:fld id="{632081B7-16D8-4E36-943B-B6BCBA5C06D2}" type="datetimeFigureOut">
              <a:rPr lang="en-US" smtClean="0"/>
              <a:pPr/>
              <a:t>4.11.20</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82CB5672-176F-4A3A-9303-77DF14603D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Klepnutím lze upravit styl předlohy nadpisů.</a:t>
            </a:r>
            <a:endParaRPr lang="en-US"/>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Klepnutím lze upravit styly předlohy textu.</a:t>
            </a:r>
          </a:p>
        </p:txBody>
      </p:sp>
      <p:sp>
        <p:nvSpPr>
          <p:cNvPr id="4" name="Zástupný symbol pro datum 3"/>
          <p:cNvSpPr>
            <a:spLocks noGrp="1"/>
          </p:cNvSpPr>
          <p:nvPr>
            <p:ph type="dt" sz="half" idx="10"/>
          </p:nvPr>
        </p:nvSpPr>
        <p:spPr/>
        <p:txBody>
          <a:bodyPr/>
          <a:lstStyle/>
          <a:p>
            <a:fld id="{632081B7-16D8-4E36-943B-B6BCBA5C06D2}" type="datetimeFigureOut">
              <a:rPr lang="en-US" smtClean="0"/>
              <a:pPr/>
              <a:t>4.11.20</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82CB5672-176F-4A3A-9303-77DF14603D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5" name="Zástupný symbol pro datum 4"/>
          <p:cNvSpPr>
            <a:spLocks noGrp="1"/>
          </p:cNvSpPr>
          <p:nvPr>
            <p:ph type="dt" sz="half" idx="10"/>
          </p:nvPr>
        </p:nvSpPr>
        <p:spPr/>
        <p:txBody>
          <a:bodyPr/>
          <a:lstStyle/>
          <a:p>
            <a:fld id="{632081B7-16D8-4E36-943B-B6BCBA5C06D2}" type="datetimeFigureOut">
              <a:rPr lang="en-US" smtClean="0"/>
              <a:pPr/>
              <a:t>4.11.20</a:t>
            </a:fld>
            <a:endParaRPr lang="en-US"/>
          </a:p>
        </p:txBody>
      </p:sp>
      <p:sp>
        <p:nvSpPr>
          <p:cNvPr id="6" name="Zástupný symbol pro zápatí 5"/>
          <p:cNvSpPr>
            <a:spLocks noGrp="1"/>
          </p:cNvSpPr>
          <p:nvPr>
            <p:ph type="ftr" sz="quarter" idx="11"/>
          </p:nvPr>
        </p:nvSpPr>
        <p:spPr/>
        <p:txBody>
          <a:bodyPr/>
          <a:lstStyle/>
          <a:p>
            <a:endParaRPr lang="en-US"/>
          </a:p>
        </p:txBody>
      </p:sp>
      <p:sp>
        <p:nvSpPr>
          <p:cNvPr id="7" name="Zástupný symbol pro číslo snímku 6"/>
          <p:cNvSpPr>
            <a:spLocks noGrp="1"/>
          </p:cNvSpPr>
          <p:nvPr>
            <p:ph type="sldNum" sz="quarter" idx="12"/>
          </p:nvPr>
        </p:nvSpPr>
        <p:spPr/>
        <p:txBody>
          <a:bodyPr/>
          <a:lstStyle/>
          <a:p>
            <a:fld id="{82CB5672-176F-4A3A-9303-77DF14603D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Klepnutím lze upravit styl předlohy nadpisů.</a:t>
            </a:r>
            <a:endParaRPr lang="en-US"/>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7" name="Zástupný symbol pro datum 6"/>
          <p:cNvSpPr>
            <a:spLocks noGrp="1"/>
          </p:cNvSpPr>
          <p:nvPr>
            <p:ph type="dt" sz="half" idx="10"/>
          </p:nvPr>
        </p:nvSpPr>
        <p:spPr/>
        <p:txBody>
          <a:bodyPr/>
          <a:lstStyle/>
          <a:p>
            <a:fld id="{632081B7-16D8-4E36-943B-B6BCBA5C06D2}" type="datetimeFigureOut">
              <a:rPr lang="en-US" smtClean="0"/>
              <a:pPr/>
              <a:t>4.11.20</a:t>
            </a:fld>
            <a:endParaRPr lang="en-US"/>
          </a:p>
        </p:txBody>
      </p:sp>
      <p:sp>
        <p:nvSpPr>
          <p:cNvPr id="8" name="Zástupný symbol pro zápatí 7"/>
          <p:cNvSpPr>
            <a:spLocks noGrp="1"/>
          </p:cNvSpPr>
          <p:nvPr>
            <p:ph type="ftr" sz="quarter" idx="11"/>
          </p:nvPr>
        </p:nvSpPr>
        <p:spPr/>
        <p:txBody>
          <a:bodyPr/>
          <a:lstStyle/>
          <a:p>
            <a:endParaRPr lang="en-US"/>
          </a:p>
        </p:txBody>
      </p:sp>
      <p:sp>
        <p:nvSpPr>
          <p:cNvPr id="9" name="Zástupný symbol pro číslo snímku 8"/>
          <p:cNvSpPr>
            <a:spLocks noGrp="1"/>
          </p:cNvSpPr>
          <p:nvPr>
            <p:ph type="sldNum" sz="quarter" idx="12"/>
          </p:nvPr>
        </p:nvSpPr>
        <p:spPr/>
        <p:txBody>
          <a:bodyPr/>
          <a:lstStyle/>
          <a:p>
            <a:fld id="{82CB5672-176F-4A3A-9303-77DF14603D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datum 2"/>
          <p:cNvSpPr>
            <a:spLocks noGrp="1"/>
          </p:cNvSpPr>
          <p:nvPr>
            <p:ph type="dt" sz="half" idx="10"/>
          </p:nvPr>
        </p:nvSpPr>
        <p:spPr/>
        <p:txBody>
          <a:bodyPr/>
          <a:lstStyle/>
          <a:p>
            <a:fld id="{632081B7-16D8-4E36-943B-B6BCBA5C06D2}" type="datetimeFigureOut">
              <a:rPr lang="en-US" smtClean="0"/>
              <a:pPr/>
              <a:t>4.11.20</a:t>
            </a:fld>
            <a:endParaRPr lang="en-US"/>
          </a:p>
        </p:txBody>
      </p:sp>
      <p:sp>
        <p:nvSpPr>
          <p:cNvPr id="4" name="Zástupný symbol pro zápatí 3"/>
          <p:cNvSpPr>
            <a:spLocks noGrp="1"/>
          </p:cNvSpPr>
          <p:nvPr>
            <p:ph type="ftr" sz="quarter" idx="11"/>
          </p:nvPr>
        </p:nvSpPr>
        <p:spPr/>
        <p:txBody>
          <a:bodyPr/>
          <a:lstStyle/>
          <a:p>
            <a:endParaRPr lang="en-US"/>
          </a:p>
        </p:txBody>
      </p:sp>
      <p:sp>
        <p:nvSpPr>
          <p:cNvPr id="5" name="Zástupný symbol pro číslo snímku 4"/>
          <p:cNvSpPr>
            <a:spLocks noGrp="1"/>
          </p:cNvSpPr>
          <p:nvPr>
            <p:ph type="sldNum" sz="quarter" idx="12"/>
          </p:nvPr>
        </p:nvSpPr>
        <p:spPr/>
        <p:txBody>
          <a:bodyPr/>
          <a:lstStyle/>
          <a:p>
            <a:fld id="{82CB5672-176F-4A3A-9303-77DF14603D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632081B7-16D8-4E36-943B-B6BCBA5C06D2}" type="datetimeFigureOut">
              <a:rPr lang="en-US" smtClean="0"/>
              <a:pPr/>
              <a:t>4.11.20</a:t>
            </a:fld>
            <a:endParaRPr lang="en-US"/>
          </a:p>
        </p:txBody>
      </p:sp>
      <p:sp>
        <p:nvSpPr>
          <p:cNvPr id="3" name="Zástupný symbol pro zápatí 2"/>
          <p:cNvSpPr>
            <a:spLocks noGrp="1"/>
          </p:cNvSpPr>
          <p:nvPr>
            <p:ph type="ftr" sz="quarter" idx="11"/>
          </p:nvPr>
        </p:nvSpPr>
        <p:spPr/>
        <p:txBody>
          <a:bodyPr/>
          <a:lstStyle/>
          <a:p>
            <a:endParaRPr lang="en-US"/>
          </a:p>
        </p:txBody>
      </p:sp>
      <p:sp>
        <p:nvSpPr>
          <p:cNvPr id="4" name="Zástupný symbol pro číslo snímku 3"/>
          <p:cNvSpPr>
            <a:spLocks noGrp="1"/>
          </p:cNvSpPr>
          <p:nvPr>
            <p:ph type="sldNum" sz="quarter" idx="12"/>
          </p:nvPr>
        </p:nvSpPr>
        <p:spPr/>
        <p:txBody>
          <a:bodyPr/>
          <a:lstStyle/>
          <a:p>
            <a:fld id="{82CB5672-176F-4A3A-9303-77DF14603D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smtClean="0"/>
              <a:t>Klepnutím lze upravit styl předlohy nadpisů.</a:t>
            </a:r>
            <a:endParaRPr lang="en-US"/>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632081B7-16D8-4E36-943B-B6BCBA5C06D2}" type="datetimeFigureOut">
              <a:rPr lang="en-US" smtClean="0"/>
              <a:pPr/>
              <a:t>4.11.20</a:t>
            </a:fld>
            <a:endParaRPr lang="en-US"/>
          </a:p>
        </p:txBody>
      </p:sp>
      <p:sp>
        <p:nvSpPr>
          <p:cNvPr id="6" name="Zástupný symbol pro zápatí 5"/>
          <p:cNvSpPr>
            <a:spLocks noGrp="1"/>
          </p:cNvSpPr>
          <p:nvPr>
            <p:ph type="ftr" sz="quarter" idx="11"/>
          </p:nvPr>
        </p:nvSpPr>
        <p:spPr/>
        <p:txBody>
          <a:bodyPr/>
          <a:lstStyle/>
          <a:p>
            <a:endParaRPr lang="en-US"/>
          </a:p>
        </p:txBody>
      </p:sp>
      <p:sp>
        <p:nvSpPr>
          <p:cNvPr id="7" name="Zástupný symbol pro číslo snímku 6"/>
          <p:cNvSpPr>
            <a:spLocks noGrp="1"/>
          </p:cNvSpPr>
          <p:nvPr>
            <p:ph type="sldNum" sz="quarter" idx="12"/>
          </p:nvPr>
        </p:nvSpPr>
        <p:spPr/>
        <p:txBody>
          <a:bodyPr/>
          <a:lstStyle/>
          <a:p>
            <a:fld id="{82CB5672-176F-4A3A-9303-77DF14603D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smtClean="0"/>
              <a:t>Klepnutím lze upravit styl předlohy nadpisů.</a:t>
            </a:r>
            <a:endParaRPr lang="en-US"/>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632081B7-16D8-4E36-943B-B6BCBA5C06D2}" type="datetimeFigureOut">
              <a:rPr lang="en-US" smtClean="0"/>
              <a:pPr/>
              <a:t>4.11.20</a:t>
            </a:fld>
            <a:endParaRPr lang="en-US"/>
          </a:p>
        </p:txBody>
      </p:sp>
      <p:sp>
        <p:nvSpPr>
          <p:cNvPr id="6" name="Zástupný symbol pro zápatí 5"/>
          <p:cNvSpPr>
            <a:spLocks noGrp="1"/>
          </p:cNvSpPr>
          <p:nvPr>
            <p:ph type="ftr" sz="quarter" idx="11"/>
          </p:nvPr>
        </p:nvSpPr>
        <p:spPr/>
        <p:txBody>
          <a:bodyPr/>
          <a:lstStyle/>
          <a:p>
            <a:endParaRPr lang="en-US"/>
          </a:p>
        </p:txBody>
      </p:sp>
      <p:sp>
        <p:nvSpPr>
          <p:cNvPr id="7" name="Zástupný symbol pro číslo snímku 6"/>
          <p:cNvSpPr>
            <a:spLocks noGrp="1"/>
          </p:cNvSpPr>
          <p:nvPr>
            <p:ph type="sldNum" sz="quarter" idx="12"/>
          </p:nvPr>
        </p:nvSpPr>
        <p:spPr/>
        <p:txBody>
          <a:bodyPr/>
          <a:lstStyle/>
          <a:p>
            <a:fld id="{82CB5672-176F-4A3A-9303-77DF14603D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smtClean="0"/>
              <a:t>Klepnutím lze upravit styl předlohy nadpisů.</a:t>
            </a:r>
            <a:endParaRPr lang="en-US"/>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081B7-16D8-4E36-943B-B6BCBA5C06D2}" type="datetimeFigureOut">
              <a:rPr lang="en-US" smtClean="0"/>
              <a:pPr/>
              <a:t>4.11.20</a:t>
            </a:fld>
            <a:endParaRPr lang="en-US"/>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B5672-176F-4A3A-9303-77DF14603D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normAutofit/>
          </a:bodyPr>
          <a:lstStyle/>
          <a:p>
            <a:r>
              <a:rPr lang="sk-SK" sz="3800" b="1" cap="all" dirty="0"/>
              <a:t>Tretia misijná cesta (54-58 po Kr</a:t>
            </a:r>
            <a:r>
              <a:rPr lang="sk-SK" sz="3800" b="1" cap="all" dirty="0" smtClean="0"/>
              <a:t>.)</a:t>
            </a:r>
            <a:endParaRPr lang="en-US" sz="3800" dirty="0"/>
          </a:p>
        </p:txBody>
      </p:sp>
      <p:sp>
        <p:nvSpPr>
          <p:cNvPr id="3" name="Podnadpis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b="1" dirty="0" err="1" smtClean="0"/>
              <a:t>Apollo</a:t>
            </a:r>
            <a:endParaRPr lang="en-US" dirty="0"/>
          </a:p>
        </p:txBody>
      </p:sp>
      <p:sp>
        <p:nvSpPr>
          <p:cNvPr id="3" name="Zástupný symbol pro obsah 2"/>
          <p:cNvSpPr>
            <a:spLocks noGrp="1"/>
          </p:cNvSpPr>
          <p:nvPr>
            <p:ph idx="1"/>
          </p:nvPr>
        </p:nvSpPr>
        <p:spPr>
          <a:xfrm>
            <a:off x="457200" y="1600200"/>
            <a:ext cx="8229600" cy="4925144"/>
          </a:xfrm>
        </p:spPr>
        <p:txBody>
          <a:bodyPr>
            <a:normAutofit fontScale="77500" lnSpcReduction="20000"/>
          </a:bodyPr>
          <a:lstStyle/>
          <a:p>
            <a:pPr algn="just"/>
            <a:r>
              <a:rPr lang="sk-SK" dirty="0"/>
              <a:t>Sk 18,24 ho </a:t>
            </a:r>
            <a:r>
              <a:rPr lang="sk-SK" dirty="0" err="1" smtClean="0"/>
              <a:t>predstavujú:</a:t>
            </a:r>
            <a:r>
              <a:rPr lang="sk-SK" i="1" dirty="0" err="1" smtClean="0"/>
              <a:t>„Do</a:t>
            </a:r>
            <a:r>
              <a:rPr lang="sk-SK" i="1" dirty="0" smtClean="0"/>
              <a:t> </a:t>
            </a:r>
            <a:r>
              <a:rPr lang="sk-SK" i="1" dirty="0" err="1"/>
              <a:t>Efezu</a:t>
            </a:r>
            <a:r>
              <a:rPr lang="sk-SK" i="1" dirty="0"/>
              <a:t> prišiel istý Žid menom </a:t>
            </a:r>
            <a:r>
              <a:rPr lang="sk-SK" i="1" dirty="0" err="1"/>
              <a:t>Apollo</a:t>
            </a:r>
            <a:r>
              <a:rPr lang="sk-SK" i="1" dirty="0"/>
              <a:t>, rodom Alexandrijčan, muž výrečný a zbehlý v Písmach.“</a:t>
            </a:r>
            <a:r>
              <a:rPr lang="sk-SK" dirty="0"/>
              <a:t> </a:t>
            </a:r>
            <a:endParaRPr lang="sk-SK" dirty="0" smtClean="0"/>
          </a:p>
          <a:p>
            <a:pPr algn="just"/>
            <a:r>
              <a:rPr lang="sk-SK" dirty="0" err="1"/>
              <a:t>Apollo</a:t>
            </a:r>
            <a:r>
              <a:rPr lang="sk-SK" dirty="0"/>
              <a:t> poznal iba Jánov krst a je možné, že patril do okruhu učeníkov Jána Krstiteľa, o ktorých sme </a:t>
            </a:r>
            <a:r>
              <a:rPr lang="sk-SK" dirty="0" smtClean="0"/>
              <a:t>už hovorili.</a:t>
            </a:r>
          </a:p>
          <a:p>
            <a:pPr algn="just"/>
            <a:r>
              <a:rPr lang="sk-SK" dirty="0" err="1"/>
              <a:t>Akvila</a:t>
            </a:r>
            <a:r>
              <a:rPr lang="sk-SK" dirty="0"/>
              <a:t> a </a:t>
            </a:r>
            <a:r>
              <a:rPr lang="sk-SK" dirty="0" err="1"/>
              <a:t>Priscilla</a:t>
            </a:r>
            <a:r>
              <a:rPr lang="sk-SK" dirty="0"/>
              <a:t> mu vysvetlili Božiu cestu: </a:t>
            </a:r>
            <a:r>
              <a:rPr lang="sk-SK" dirty="0" smtClean="0"/>
              <a:t>„...</a:t>
            </a:r>
            <a:r>
              <a:rPr lang="sk-SK" i="1" dirty="0" smtClean="0"/>
              <a:t>dôkladnejšie </a:t>
            </a:r>
            <a:r>
              <a:rPr lang="sk-SK" i="1" dirty="0"/>
              <a:t>mu vysvetlili Božiu cestu</a:t>
            </a:r>
            <a:r>
              <a:rPr lang="sk-SK" i="1" dirty="0" smtClean="0"/>
              <a:t>.“</a:t>
            </a:r>
          </a:p>
          <a:p>
            <a:pPr algn="just"/>
            <a:r>
              <a:rPr lang="sk-SK" i="1" dirty="0" smtClean="0"/>
              <a:t>Pôsobil v Korinte.  </a:t>
            </a:r>
            <a:r>
              <a:rPr lang="sk-SK" dirty="0" smtClean="0"/>
              <a:t>Zdá sa, že nepochopenie </a:t>
            </a:r>
            <a:r>
              <a:rPr lang="sk-SK" dirty="0"/>
              <a:t>jeho pôsobenia mohlo viesť k ďalšiemu triešteniu jednoty, na čo Pavol Korinťanov upozorňuje: </a:t>
            </a:r>
            <a:r>
              <a:rPr lang="sk-SK" i="1" dirty="0"/>
              <a:t>„</a:t>
            </a:r>
            <a:r>
              <a:rPr lang="x-none" i="1" dirty="0"/>
              <a:t>Lebo z domu Chloe mi o vás, bratia moji, oznámili, že sú medzi vami sváry. Myslím na to, že každý z vás hovorí: «Ja som Pavlov», «Ja Apollov», «Ja zasa Kéfasov», «A ja Kristov». Je Kristus rozdelený? </a:t>
            </a:r>
            <a:r>
              <a:rPr lang="sk-SK" dirty="0" smtClean="0"/>
              <a:t>(</a:t>
            </a:r>
            <a:r>
              <a:rPr lang="sk-SK" dirty="0"/>
              <a:t>1 Kor 1,11-13</a:t>
            </a:r>
            <a:r>
              <a:rPr lang="sk-SK"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Autofit/>
          </a:bodyPr>
          <a:lstStyle/>
          <a:p>
            <a:r>
              <a:rPr lang="sk-SK" sz="3600" b="1" dirty="0"/>
              <a:t>Pavlove zázraky a synovia veľkňaza </a:t>
            </a:r>
            <a:r>
              <a:rPr lang="sk-SK" sz="3600" b="1" dirty="0" err="1" smtClean="0"/>
              <a:t>Skévu</a:t>
            </a:r>
            <a:endParaRPr lang="en-US" sz="3600" dirty="0"/>
          </a:p>
        </p:txBody>
      </p:sp>
      <p:sp>
        <p:nvSpPr>
          <p:cNvPr id="3" name="Zástupný symbol pro obsah 2"/>
          <p:cNvSpPr>
            <a:spLocks noGrp="1"/>
          </p:cNvSpPr>
          <p:nvPr>
            <p:ph idx="1"/>
          </p:nvPr>
        </p:nvSpPr>
        <p:spPr>
          <a:xfrm>
            <a:off x="457200" y="1600200"/>
            <a:ext cx="8229600" cy="4781128"/>
          </a:xfrm>
        </p:spPr>
        <p:txBody>
          <a:bodyPr>
            <a:normAutofit fontScale="92500" lnSpcReduction="20000"/>
          </a:bodyPr>
          <a:lstStyle/>
          <a:p>
            <a:pPr algn="just"/>
            <a:r>
              <a:rPr lang="sk-SK" dirty="0" smtClean="0"/>
              <a:t>Pokus </a:t>
            </a:r>
            <a:r>
              <a:rPr lang="sk-SK" dirty="0"/>
              <a:t>židovských zaklínačov, ktorí keď videli Pavlove zázraky a spôsob, ako k nim dochádzalo, verili, že stačí iba vyslovovať meno Ježiš a zázrak sa dostaví automaticky</a:t>
            </a:r>
            <a:r>
              <a:rPr lang="sk-SK" dirty="0" smtClean="0"/>
              <a:t>.</a:t>
            </a:r>
          </a:p>
          <a:p>
            <a:pPr algn="just"/>
            <a:r>
              <a:rPr lang="sk-SK" dirty="0" smtClean="0"/>
              <a:t>Výraz </a:t>
            </a:r>
            <a:r>
              <a:rPr lang="sk-SK" i="1" dirty="0" smtClean="0"/>
              <a:t>„</a:t>
            </a:r>
            <a:r>
              <a:rPr lang="sk-SK" i="1" dirty="0"/>
              <a:t>istého </a:t>
            </a:r>
            <a:r>
              <a:rPr lang="sk-SK" i="1" dirty="0" err="1"/>
              <a:t>Skévu</a:t>
            </a:r>
            <a:r>
              <a:rPr lang="sk-SK" i="1" dirty="0" smtClean="0"/>
              <a:t>“</a:t>
            </a:r>
            <a:r>
              <a:rPr lang="sk-SK" dirty="0" smtClean="0"/>
              <a:t>, </a:t>
            </a:r>
            <a:r>
              <a:rPr lang="sk-SK" dirty="0"/>
              <a:t>naznačuje, že aj </a:t>
            </a:r>
            <a:r>
              <a:rPr lang="sk-SK" dirty="0" smtClean="0"/>
              <a:t>pre autora Sk </a:t>
            </a:r>
            <a:r>
              <a:rPr lang="sk-SK" dirty="0"/>
              <a:t>bola </a:t>
            </a:r>
            <a:r>
              <a:rPr lang="sk-SK" dirty="0" smtClean="0"/>
              <a:t>jeho osoba </a:t>
            </a:r>
            <a:r>
              <a:rPr lang="sk-SK" dirty="0"/>
              <a:t>neznáma. </a:t>
            </a:r>
            <a:endParaRPr lang="sk-SK" dirty="0" smtClean="0"/>
          </a:p>
          <a:p>
            <a:pPr algn="just"/>
            <a:r>
              <a:rPr lang="sk-SK" dirty="0"/>
              <a:t>Archeologické vykopávky objavili tzv. „</a:t>
            </a:r>
            <a:r>
              <a:rPr lang="sk-SK" dirty="0" err="1"/>
              <a:t>Ephesia</a:t>
            </a:r>
            <a:r>
              <a:rPr lang="sk-SK" dirty="0"/>
              <a:t> </a:t>
            </a:r>
            <a:r>
              <a:rPr lang="sk-SK" dirty="0" err="1"/>
              <a:t>grammata</a:t>
            </a:r>
            <a:r>
              <a:rPr lang="sk-SK" dirty="0"/>
              <a:t>“ = „</a:t>
            </a:r>
            <a:r>
              <a:rPr lang="sk-SK" dirty="0" err="1"/>
              <a:t>efezské</a:t>
            </a:r>
            <a:r>
              <a:rPr lang="sk-SK" dirty="0"/>
              <a:t> slová“. </a:t>
            </a:r>
            <a:r>
              <a:rPr lang="sk-SK" dirty="0" smtClean="0"/>
              <a:t> Boli to zaklínacie texty - najčastejšie </a:t>
            </a:r>
            <a:r>
              <a:rPr lang="sk-SK" dirty="0"/>
              <a:t>mená a vzývania božstiev, ktoré sa vložili do valčeka alebo malej schránky a nosili sa na krku dotyčnej osoby.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b="1" dirty="0"/>
              <a:t>Pobúrenie </a:t>
            </a:r>
            <a:r>
              <a:rPr lang="sk-SK" b="1" dirty="0" smtClean="0"/>
              <a:t>zlatníkov</a:t>
            </a:r>
            <a:endParaRPr lang="en-US" dirty="0"/>
          </a:p>
        </p:txBody>
      </p:sp>
      <p:sp>
        <p:nvSpPr>
          <p:cNvPr id="3" name="Zástupný symbol pro obsah 2"/>
          <p:cNvSpPr>
            <a:spLocks noGrp="1"/>
          </p:cNvSpPr>
          <p:nvPr>
            <p:ph idx="1"/>
          </p:nvPr>
        </p:nvSpPr>
        <p:spPr>
          <a:xfrm>
            <a:off x="179512" y="1268760"/>
            <a:ext cx="6624736" cy="5184576"/>
          </a:xfrm>
        </p:spPr>
        <p:txBody>
          <a:bodyPr>
            <a:normAutofit fontScale="85000" lnSpcReduction="10000"/>
          </a:bodyPr>
          <a:lstStyle/>
          <a:p>
            <a:pPr algn="just"/>
            <a:r>
              <a:rPr lang="sk-SK" dirty="0"/>
              <a:t>Demeter, ktorý vyrábal strieborné reprodukcie chrámu bohyne Artemis, zhromaždil svojich </a:t>
            </a:r>
            <a:r>
              <a:rPr lang="sk-SK" dirty="0" smtClean="0"/>
              <a:t>kolegov </a:t>
            </a:r>
            <a:r>
              <a:rPr lang="sk-SK" dirty="0"/>
              <a:t>(Sk 19,25-27) </a:t>
            </a:r>
            <a:endParaRPr lang="sk-SK" dirty="0" smtClean="0"/>
          </a:p>
          <a:p>
            <a:pPr algn="just"/>
            <a:r>
              <a:rPr lang="sk-SK" dirty="0" smtClean="0"/>
              <a:t>Pavlovo účinkovanie spôsobovalo škody </a:t>
            </a:r>
            <a:r>
              <a:rPr lang="sk-SK" dirty="0" err="1" smtClean="0"/>
              <a:t>efezským</a:t>
            </a:r>
            <a:r>
              <a:rPr lang="sk-SK" dirty="0" smtClean="0"/>
              <a:t> zlatníkom a títo vyvolali rozruch proti Pavlovi a jeho spolupracovníkom</a:t>
            </a:r>
          </a:p>
          <a:p>
            <a:pPr algn="just"/>
            <a:r>
              <a:rPr lang="sk-SK" dirty="0"/>
              <a:t>Pavol sa nedopustil ani svätokrádeže, ani rúhania proti bohyni</a:t>
            </a:r>
            <a:r>
              <a:rPr lang="sk-SK" dirty="0" smtClean="0"/>
              <a:t>.</a:t>
            </a:r>
          </a:p>
          <a:p>
            <a:pPr algn="just"/>
            <a:r>
              <a:rPr lang="sk-SK" dirty="0"/>
              <a:t>Tí, ktorí uctievali kult bohyne, videli, že Božie slovo začínalo nadobúdať prevahu. Autor Sk ukazuje, že pohanský kult je spojený so ziskom, kým Pavol je vykreslený ako ten, kto nehľadá vlastný prospech.</a:t>
            </a:r>
            <a:endParaRPr lang="sk-SK" dirty="0" smtClean="0"/>
          </a:p>
          <a:p>
            <a:endParaRPr lang="en-US" dirty="0"/>
          </a:p>
        </p:txBody>
      </p:sp>
      <p:pic>
        <p:nvPicPr>
          <p:cNvPr id="4" name="Obrázek 3" descr="artemis_ephesus.jpg"/>
          <p:cNvPicPr>
            <a:picLocks noChangeAspect="1"/>
          </p:cNvPicPr>
          <p:nvPr/>
        </p:nvPicPr>
        <p:blipFill>
          <a:blip r:embed="rId2" cstate="print"/>
          <a:stretch>
            <a:fillRect/>
          </a:stretch>
        </p:blipFill>
        <p:spPr>
          <a:xfrm>
            <a:off x="6732240" y="1916832"/>
            <a:ext cx="2160240" cy="383798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b="1" dirty="0"/>
              <a:t>Väzenie v </a:t>
            </a:r>
            <a:r>
              <a:rPr lang="sk-SK" b="1" dirty="0" smtClean="0"/>
              <a:t>Efeze - teória</a:t>
            </a:r>
            <a:endParaRPr lang="en-US" dirty="0"/>
          </a:p>
        </p:txBody>
      </p:sp>
      <p:sp>
        <p:nvSpPr>
          <p:cNvPr id="3" name="Zástupný symbol pro obsah 2"/>
          <p:cNvSpPr>
            <a:spLocks noGrp="1"/>
          </p:cNvSpPr>
          <p:nvPr>
            <p:ph idx="1"/>
          </p:nvPr>
        </p:nvSpPr>
        <p:spPr>
          <a:xfrm>
            <a:off x="457200" y="1412776"/>
            <a:ext cx="8229600" cy="5112568"/>
          </a:xfrm>
        </p:spPr>
        <p:txBody>
          <a:bodyPr>
            <a:normAutofit fontScale="92500" lnSpcReduction="10000"/>
          </a:bodyPr>
          <a:lstStyle/>
          <a:p>
            <a:pPr algn="just"/>
            <a:r>
              <a:rPr lang="sk-SK" dirty="0"/>
              <a:t>Pavlov odchod z </a:t>
            </a:r>
            <a:r>
              <a:rPr lang="sk-SK" dirty="0" err="1"/>
              <a:t>Efezu</a:t>
            </a:r>
            <a:r>
              <a:rPr lang="sk-SK" dirty="0"/>
              <a:t> </a:t>
            </a:r>
            <a:r>
              <a:rPr lang="sk-SK" dirty="0" smtClean="0"/>
              <a:t>oddialil</a:t>
            </a:r>
            <a:r>
              <a:rPr lang="sk-SK" dirty="0"/>
              <a:t> (</a:t>
            </a:r>
            <a:r>
              <a:rPr lang="sk-SK" dirty="0" smtClean="0"/>
              <a:t>Sk 19,21)</a:t>
            </a:r>
          </a:p>
          <a:p>
            <a:pPr algn="just"/>
            <a:r>
              <a:rPr lang="sk-SK" dirty="0"/>
              <a:t>V </a:t>
            </a:r>
            <a:r>
              <a:rPr lang="sk-SK" dirty="0" err="1"/>
              <a:t>Rim</a:t>
            </a:r>
            <a:r>
              <a:rPr lang="sk-SK" dirty="0"/>
              <a:t> 16,7 Pavol spomína</a:t>
            </a:r>
            <a:r>
              <a:rPr lang="sk-SK" i="1" dirty="0"/>
              <a:t>: „Pozdravte </a:t>
            </a:r>
            <a:r>
              <a:rPr lang="sk-SK" i="1" dirty="0" err="1"/>
              <a:t>Andronika</a:t>
            </a:r>
            <a:r>
              <a:rPr lang="sk-SK" i="1" dirty="0"/>
              <a:t> a </a:t>
            </a:r>
            <a:r>
              <a:rPr lang="sk-SK" i="1" dirty="0" err="1"/>
              <a:t>Juniáša</a:t>
            </a:r>
            <a:r>
              <a:rPr lang="sk-SK" i="1" dirty="0"/>
              <a:t>, mojich pokrvných a spoluväzňov…“</a:t>
            </a:r>
            <a:r>
              <a:rPr lang="sk-SK" dirty="0"/>
              <a:t> Tým  väzením nemohlo byť mesto </a:t>
            </a:r>
            <a:r>
              <a:rPr lang="sk-SK" dirty="0" err="1"/>
              <a:t>Filipy</a:t>
            </a:r>
            <a:r>
              <a:rPr lang="sk-SK" dirty="0"/>
              <a:t>, lebo v Sk 16,25 sa výslovne hovorí, že vo väzení vo </a:t>
            </a:r>
            <a:r>
              <a:rPr lang="sk-SK" dirty="0" err="1"/>
              <a:t>Filipách</a:t>
            </a:r>
            <a:r>
              <a:rPr lang="sk-SK" dirty="0"/>
              <a:t> bol jediným Pavlovým spoločníkom </a:t>
            </a:r>
            <a:r>
              <a:rPr lang="sk-SK" dirty="0" err="1" smtClean="0"/>
              <a:t>Sílas</a:t>
            </a:r>
            <a:r>
              <a:rPr lang="sk-SK" dirty="0" smtClean="0"/>
              <a:t>.</a:t>
            </a:r>
          </a:p>
          <a:p>
            <a:pPr algn="just"/>
            <a:r>
              <a:rPr lang="sk-SK" dirty="0"/>
              <a:t>Dôvodom väzenia v </a:t>
            </a:r>
            <a:r>
              <a:rPr lang="sk-SK" dirty="0" err="1"/>
              <a:t>Efeze</a:t>
            </a:r>
            <a:r>
              <a:rPr lang="sk-SK" dirty="0"/>
              <a:t> mohla byť vzbura, ktorú vyvolal </a:t>
            </a:r>
            <a:r>
              <a:rPr lang="sk-SK" dirty="0" smtClean="0"/>
              <a:t>Demeter.</a:t>
            </a:r>
          </a:p>
          <a:p>
            <a:pPr algn="just"/>
            <a:r>
              <a:rPr lang="sk-SK" dirty="0"/>
              <a:t>Teória o krátkom uväznení Pavla v </a:t>
            </a:r>
            <a:r>
              <a:rPr lang="sk-SK" dirty="0" err="1"/>
              <a:t>Efeze</a:t>
            </a:r>
            <a:r>
              <a:rPr lang="sk-SK" dirty="0"/>
              <a:t> je úzko spojená s ďalšou teóriou, že počas neho Pavol napísal </a:t>
            </a:r>
            <a:r>
              <a:rPr lang="sk-SK" b="1" dirty="0" err="1"/>
              <a:t>Flp</a:t>
            </a:r>
            <a:r>
              <a:rPr lang="sk-SK" b="1" dirty="0"/>
              <a:t> a </a:t>
            </a:r>
            <a:r>
              <a:rPr lang="sk-SK" b="1" dirty="0" err="1"/>
              <a:t>Flm</a:t>
            </a:r>
            <a:r>
              <a:rPr lang="sk-SK" b="1" dirty="0"/>
              <a:t>.</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b="1" dirty="0"/>
              <a:t>Spochybnenie apoštolátu v </a:t>
            </a:r>
            <a:r>
              <a:rPr lang="sk-SK" b="1" dirty="0" err="1" smtClean="0"/>
              <a:t>Galácii</a:t>
            </a:r>
            <a:endParaRPr lang="en-US" dirty="0"/>
          </a:p>
        </p:txBody>
      </p:sp>
      <p:sp>
        <p:nvSpPr>
          <p:cNvPr id="3" name="Zástupný symbol pro obsah 2"/>
          <p:cNvSpPr>
            <a:spLocks noGrp="1"/>
          </p:cNvSpPr>
          <p:nvPr>
            <p:ph idx="1"/>
          </p:nvPr>
        </p:nvSpPr>
        <p:spPr/>
        <p:txBody>
          <a:bodyPr>
            <a:normAutofit fontScale="92500" lnSpcReduction="10000"/>
          </a:bodyPr>
          <a:lstStyle/>
          <a:p>
            <a:pPr algn="just"/>
            <a:r>
              <a:rPr lang="sk-SK" dirty="0"/>
              <a:t>V </a:t>
            </a:r>
            <a:r>
              <a:rPr lang="sk-SK" dirty="0" err="1"/>
              <a:t>Efeze</a:t>
            </a:r>
            <a:r>
              <a:rPr lang="sk-SK" dirty="0"/>
              <a:t> Pavol dostal znepokojujúce správy z </a:t>
            </a:r>
            <a:r>
              <a:rPr lang="sk-SK" dirty="0" err="1"/>
              <a:t>Galácie</a:t>
            </a:r>
            <a:r>
              <a:rPr lang="sk-SK" dirty="0" smtClean="0"/>
              <a:t>.</a:t>
            </a:r>
          </a:p>
          <a:p>
            <a:pPr algn="just"/>
            <a:r>
              <a:rPr lang="sk-SK" dirty="0" smtClean="0"/>
              <a:t>Do </a:t>
            </a:r>
            <a:r>
              <a:rPr lang="sk-SK" dirty="0"/>
              <a:t>komunít, ktoré založil, sa </a:t>
            </a:r>
            <a:r>
              <a:rPr lang="sk-SK" dirty="0" err="1"/>
              <a:t>vlúdili</a:t>
            </a:r>
            <a:r>
              <a:rPr lang="sk-SK" dirty="0"/>
              <a:t> „falošní bratia“. Išlo o skupinu učiteľov alebo misionárov, ktorí videli v kresťanstve náboženstvo postavené na židovstve a nedokázali sa stať kresťanmi bez toho, aby súčasne nezachovávali všetky predpisy Mojžišovho zákona, počnúc </a:t>
            </a:r>
            <a:r>
              <a:rPr lang="sk-SK" dirty="0" smtClean="0"/>
              <a:t>obriezkou</a:t>
            </a:r>
          </a:p>
          <a:p>
            <a:pPr algn="just"/>
            <a:r>
              <a:rPr lang="sk-SK" dirty="0"/>
              <a:t>Pavol reaguje na dané obvinenia listom kresťanských komunít </a:t>
            </a:r>
            <a:r>
              <a:rPr lang="sk-SK" dirty="0" err="1"/>
              <a:t>Galácie</a:t>
            </a:r>
            <a:r>
              <a:rPr lang="sk-SK" dirty="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smtClean="0"/>
              <a:t>Falošní bratia</a:t>
            </a:r>
            <a:endParaRPr lang="en-US" b="1" dirty="0"/>
          </a:p>
        </p:txBody>
      </p:sp>
      <p:sp>
        <p:nvSpPr>
          <p:cNvPr id="3" name="Zástupný symbol pro obsah 2"/>
          <p:cNvSpPr>
            <a:spLocks noGrp="1"/>
          </p:cNvSpPr>
          <p:nvPr>
            <p:ph idx="1"/>
          </p:nvPr>
        </p:nvSpPr>
        <p:spPr>
          <a:xfrm>
            <a:off x="251520" y="1412776"/>
            <a:ext cx="8496944" cy="5040560"/>
          </a:xfrm>
        </p:spPr>
        <p:txBody>
          <a:bodyPr>
            <a:normAutofit fontScale="47500" lnSpcReduction="20000"/>
          </a:bodyPr>
          <a:lstStyle/>
          <a:p>
            <a:pPr lvl="0" algn="just"/>
            <a:r>
              <a:rPr lang="sk-SK" sz="4600" dirty="0"/>
              <a:t>Ide o židovských kresťanov, ktorí pochádzali z pohanstva. Pôvodne prijali evanjelium od Pavla, ale po istom čase sa vybrali do </a:t>
            </a:r>
            <a:r>
              <a:rPr lang="sk-SK" sz="4600" dirty="0" err="1"/>
              <a:t>Jeruzalema</a:t>
            </a:r>
            <a:r>
              <a:rPr lang="sk-SK" sz="4600" dirty="0"/>
              <a:t>, kde pod vplyvom tamojšieho prostredia prišli k rozhodnutiu, že </a:t>
            </a:r>
            <a:r>
              <a:rPr lang="sk-SK" sz="4600" dirty="0" smtClean="0"/>
              <a:t>nestačí </a:t>
            </a:r>
            <a:r>
              <a:rPr lang="sk-SK" sz="4600" dirty="0"/>
              <a:t>byť kresťanom, je potrebné stať sa </a:t>
            </a:r>
            <a:r>
              <a:rPr lang="sk-SK" sz="4600" dirty="0" err="1"/>
              <a:t>židokresťanom</a:t>
            </a:r>
            <a:r>
              <a:rPr lang="sk-SK" sz="4600" dirty="0"/>
              <a:t>. </a:t>
            </a:r>
          </a:p>
          <a:p>
            <a:pPr lvl="0" algn="just"/>
            <a:r>
              <a:rPr lang="sk-SK" sz="4600" dirty="0"/>
              <a:t>Ide o niektorých zo samotných komunít </a:t>
            </a:r>
            <a:r>
              <a:rPr lang="sk-SK" sz="4600" dirty="0" err="1"/>
              <a:t>Galácie</a:t>
            </a:r>
            <a:r>
              <a:rPr lang="sk-SK" sz="4600" dirty="0"/>
              <a:t>, ktorí sa na základe starozákonných textov domnievali, že Boh požaduje obriezku a zachovávanie všetkého, čo židovstvo učí. </a:t>
            </a:r>
          </a:p>
          <a:p>
            <a:pPr lvl="0" algn="just"/>
            <a:r>
              <a:rPr lang="sk-SK" sz="4600" dirty="0"/>
              <a:t>Pavlovými protivníkmi nie sú ani Židia, ani </a:t>
            </a:r>
            <a:r>
              <a:rPr lang="sk-SK" sz="4600" dirty="0" err="1"/>
              <a:t>židokresťania</a:t>
            </a:r>
            <a:r>
              <a:rPr lang="sk-SK" sz="4600" dirty="0"/>
              <a:t>, ale </a:t>
            </a:r>
            <a:r>
              <a:rPr lang="sk-SK" sz="4600" dirty="0" err="1"/>
              <a:t>helenisti</a:t>
            </a:r>
            <a:r>
              <a:rPr lang="sk-SK" sz="4600" dirty="0"/>
              <a:t> ovplyvnení </a:t>
            </a:r>
            <a:r>
              <a:rPr lang="sk-SK" sz="4600" dirty="0" err="1"/>
              <a:t>gnosticizmom</a:t>
            </a:r>
            <a:r>
              <a:rPr lang="sk-SK" sz="4600" dirty="0"/>
              <a:t>, ktorí odmietali božský pôvod Pavlovho apoštolátu.</a:t>
            </a:r>
          </a:p>
          <a:p>
            <a:pPr lvl="0" algn="just"/>
            <a:r>
              <a:rPr lang="sk-SK" sz="4600" dirty="0"/>
              <a:t>Ide o </a:t>
            </a:r>
            <a:r>
              <a:rPr lang="sk-SK" sz="4600" dirty="0" err="1"/>
              <a:t>židokresťanov</a:t>
            </a:r>
            <a:r>
              <a:rPr lang="sk-SK" sz="4600" dirty="0"/>
              <a:t>, ktorí už skôr (okolo roku 48-52 po Kr.) z obavy pred Židmi prišli do </a:t>
            </a:r>
            <a:r>
              <a:rPr lang="sk-SK" sz="4600" dirty="0" err="1"/>
              <a:t>Galácie</a:t>
            </a:r>
            <a:r>
              <a:rPr lang="sk-SK" sz="4600" dirty="0"/>
              <a:t> a vyčítali kresťanom, že sa vzdialili od židovstva.</a:t>
            </a:r>
          </a:p>
          <a:p>
            <a:pPr lvl="0" algn="just"/>
            <a:r>
              <a:rPr lang="sk-SK" sz="4600" b="1" dirty="0"/>
              <a:t>Ide o </a:t>
            </a:r>
            <a:r>
              <a:rPr lang="sk-SK" sz="4600" b="1" dirty="0" err="1"/>
              <a:t>židokresťanov</a:t>
            </a:r>
            <a:r>
              <a:rPr lang="sk-SK" sz="4600" b="1" dirty="0"/>
              <a:t> z </a:t>
            </a:r>
            <a:r>
              <a:rPr lang="sk-SK" sz="4600" b="1" dirty="0" err="1"/>
              <a:t>Jeruzalema</a:t>
            </a:r>
            <a:r>
              <a:rPr lang="sk-SK" sz="4600" b="1" dirty="0"/>
              <a:t> alebo </a:t>
            </a:r>
            <a:r>
              <a:rPr lang="sk-SK" sz="4600" b="1" dirty="0" err="1"/>
              <a:t>Antiochie</a:t>
            </a:r>
            <a:r>
              <a:rPr lang="sk-SK" sz="4600" b="1" dirty="0"/>
              <a:t>. Keď Pavol založil kresťanské komunity v </a:t>
            </a:r>
            <a:r>
              <a:rPr lang="sk-SK" sz="4600" b="1" dirty="0" err="1"/>
              <a:t>Galácii</a:t>
            </a:r>
            <a:r>
              <a:rPr lang="sk-SK" sz="4600" b="1" dirty="0"/>
              <a:t>, bolo to ešte na jeho druhej misijnej ceste, na ktorú vychádzal z </a:t>
            </a:r>
            <a:r>
              <a:rPr lang="sk-SK" sz="4600" b="1" dirty="0" err="1"/>
              <a:t>Antiochie</a:t>
            </a:r>
            <a:r>
              <a:rPr lang="sk-SK" sz="4600" b="1" dirty="0"/>
              <a:t> aj ako vyslanec tamojšej komunity. Na tretej misijnej ceste to však už tak nebolo.</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b="1" dirty="0"/>
              <a:t>Napäté vzťahy s veriacimi v </a:t>
            </a:r>
            <a:r>
              <a:rPr lang="sk-SK" b="1" dirty="0" smtClean="0"/>
              <a:t>Korinte</a:t>
            </a:r>
            <a:endParaRPr lang="en-US" dirty="0"/>
          </a:p>
        </p:txBody>
      </p:sp>
      <p:sp>
        <p:nvSpPr>
          <p:cNvPr id="3" name="Zástupný symbol pro obsah 2"/>
          <p:cNvSpPr>
            <a:spLocks noGrp="1"/>
          </p:cNvSpPr>
          <p:nvPr>
            <p:ph idx="1"/>
          </p:nvPr>
        </p:nvSpPr>
        <p:spPr/>
        <p:txBody>
          <a:bodyPr>
            <a:normAutofit fontScale="85000" lnSpcReduction="20000"/>
          </a:bodyPr>
          <a:lstStyle/>
          <a:p>
            <a:pPr algn="just"/>
            <a:r>
              <a:rPr lang="sk-SK" dirty="0"/>
              <a:t>Počas svojho pobytu v </a:t>
            </a:r>
            <a:r>
              <a:rPr lang="sk-SK" dirty="0" err="1"/>
              <a:t>Efeze</a:t>
            </a:r>
            <a:r>
              <a:rPr lang="sk-SK" dirty="0"/>
              <a:t> Pavol ostal neustále v spojení s veriacimi v Korinte, ako to dosvedčujú jeho dva listy tejto cirkevnej obci</a:t>
            </a:r>
            <a:r>
              <a:rPr lang="sk-SK" dirty="0" smtClean="0"/>
              <a:t>.</a:t>
            </a:r>
          </a:p>
          <a:p>
            <a:pPr algn="just"/>
            <a:r>
              <a:rPr lang="sk-SK" dirty="0" smtClean="0"/>
              <a:t>Pavol najskôr poslal do Korintu Timoteja (1 Kor 4,17), následne napísal 1 Kor. Je charakteristický viacerými témami, ktorým sa venuje. </a:t>
            </a:r>
          </a:p>
          <a:p>
            <a:pPr algn="just"/>
            <a:r>
              <a:rPr lang="sk-SK" dirty="0" smtClean="0"/>
              <a:t>V 1 Kor 7,1 sa spomína list pre Pavla z Korintu.</a:t>
            </a:r>
          </a:p>
          <a:p>
            <a:pPr algn="just"/>
            <a:r>
              <a:rPr lang="sk-SK" dirty="0" smtClean="0"/>
              <a:t>2 Kor 2,5-7: urážka Pavla pri jeho návšteve medzi po napísaní 1 Kor ale pred 2 Kor. Reakciou je tzv. list sĺz (2 Kor 2,4) a zaniesol ho </a:t>
            </a:r>
            <a:r>
              <a:rPr lang="sk-SK" dirty="0" err="1" smtClean="0"/>
              <a:t>Títus</a:t>
            </a:r>
            <a:r>
              <a:rPr lang="sk-SK" dirty="0" smtClean="0"/>
              <a:t> (2 Kor 12, 12-13)</a:t>
            </a:r>
          </a:p>
          <a:p>
            <a:pPr algn="just"/>
            <a:r>
              <a:rPr lang="sk-SK" dirty="0" smtClean="0"/>
              <a:t>2 Kor 12,14 a 13,1 hovorí o pripravovanej tretej návšteve.</a:t>
            </a:r>
          </a:p>
          <a:p>
            <a:endParaRPr lang="sk-SK" dirty="0" smtClean="0"/>
          </a:p>
          <a:p>
            <a:endParaRPr lang="sk-SK"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b="1" dirty="0"/>
              <a:t>Z </a:t>
            </a:r>
            <a:r>
              <a:rPr lang="sk-SK" b="1" dirty="0" err="1"/>
              <a:t>Efezu</a:t>
            </a:r>
            <a:r>
              <a:rPr lang="sk-SK" b="1" dirty="0"/>
              <a:t> do Macedónska a </a:t>
            </a:r>
            <a:r>
              <a:rPr lang="sk-SK" b="1" dirty="0" err="1" smtClean="0"/>
              <a:t>Achájska</a:t>
            </a:r>
            <a:endParaRPr lang="en-US" dirty="0"/>
          </a:p>
        </p:txBody>
      </p:sp>
      <p:sp>
        <p:nvSpPr>
          <p:cNvPr id="3" name="Zástupný symbol pro obsah 2"/>
          <p:cNvSpPr>
            <a:spLocks noGrp="1"/>
          </p:cNvSpPr>
          <p:nvPr>
            <p:ph idx="1"/>
          </p:nvPr>
        </p:nvSpPr>
        <p:spPr>
          <a:xfrm>
            <a:off x="457200" y="1600200"/>
            <a:ext cx="8229600" cy="4781128"/>
          </a:xfrm>
        </p:spPr>
        <p:txBody>
          <a:bodyPr/>
          <a:lstStyle/>
          <a:p>
            <a:pPr algn="just"/>
            <a:r>
              <a:rPr lang="sk-SK" dirty="0"/>
              <a:t>Pavol navštívil hlavné kresťanské spoločenstvá v Macedónsku  - </a:t>
            </a:r>
            <a:r>
              <a:rPr lang="sk-SK" dirty="0" err="1"/>
              <a:t>Filipy</a:t>
            </a:r>
            <a:r>
              <a:rPr lang="sk-SK" dirty="0"/>
              <a:t>, Solún a </a:t>
            </a:r>
            <a:r>
              <a:rPr lang="sk-SK" dirty="0" err="1"/>
              <a:t>Bereu</a:t>
            </a:r>
            <a:r>
              <a:rPr lang="sk-SK" dirty="0"/>
              <a:t>, ktoré prichádzajú do úvahy aj ako miesta zostavenia 2 </a:t>
            </a:r>
            <a:r>
              <a:rPr lang="sk-SK" dirty="0" smtClean="0"/>
              <a:t>Kor.</a:t>
            </a:r>
          </a:p>
          <a:p>
            <a:pPr algn="just"/>
            <a:r>
              <a:rPr lang="sk-SK" dirty="0"/>
              <a:t>Z Macedónska prešiel do </a:t>
            </a:r>
            <a:r>
              <a:rPr lang="sk-SK" dirty="0" err="1" smtClean="0"/>
              <a:t>Achájska</a:t>
            </a:r>
            <a:r>
              <a:rPr lang="sk-SK" dirty="0" smtClean="0"/>
              <a:t> - do </a:t>
            </a:r>
            <a:r>
              <a:rPr lang="sk-SK" dirty="0"/>
              <a:t>Korintu, kde strávil </a:t>
            </a:r>
            <a:r>
              <a:rPr lang="sk-SK" b="1" dirty="0"/>
              <a:t>tri </a:t>
            </a:r>
            <a:r>
              <a:rPr lang="sk-SK" b="1" dirty="0" smtClean="0"/>
              <a:t>mesiace.</a:t>
            </a:r>
          </a:p>
          <a:p>
            <a:pPr algn="just"/>
            <a:r>
              <a:rPr lang="sk-SK" dirty="0" smtClean="0"/>
              <a:t>Tu napísal </a:t>
            </a:r>
            <a:r>
              <a:rPr lang="sk-SK" dirty="0" err="1"/>
              <a:t>Rim</a:t>
            </a:r>
            <a:r>
              <a:rPr lang="sk-SK" dirty="0"/>
              <a:t>. Ide o jediný list napísaný komunite, ktorú Pavol osobne ešte nepoznal.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b="1" dirty="0"/>
              <a:t>Z Korintu do </a:t>
            </a:r>
            <a:r>
              <a:rPr lang="sk-SK" b="1" dirty="0" err="1" smtClean="0"/>
              <a:t>Milétu</a:t>
            </a:r>
            <a:endParaRPr lang="en-US" dirty="0"/>
          </a:p>
        </p:txBody>
      </p:sp>
      <p:sp>
        <p:nvSpPr>
          <p:cNvPr id="3" name="Zástupný symbol pro obsah 2"/>
          <p:cNvSpPr>
            <a:spLocks noGrp="1"/>
          </p:cNvSpPr>
          <p:nvPr>
            <p:ph idx="1"/>
          </p:nvPr>
        </p:nvSpPr>
        <p:spPr/>
        <p:txBody>
          <a:bodyPr>
            <a:normAutofit lnSpcReduction="10000"/>
          </a:bodyPr>
          <a:lstStyle/>
          <a:p>
            <a:pPr algn="just"/>
            <a:r>
              <a:rPr lang="sk-SK" dirty="0"/>
              <a:t>Na jar v roku 58 po Kr., keď sa znova otvorili námorné cesty, sa Pavol chystal nalodiť v korintskom prístave v </a:t>
            </a:r>
            <a:r>
              <a:rPr lang="sk-SK" dirty="0" err="1"/>
              <a:t>Kenchrách</a:t>
            </a:r>
            <a:r>
              <a:rPr lang="sk-SK" dirty="0"/>
              <a:t> a vyplávať do Sýrie (</a:t>
            </a:r>
            <a:r>
              <a:rPr lang="sk-SK" dirty="0" err="1"/>
              <a:t>porov</a:t>
            </a:r>
            <a:r>
              <a:rPr lang="sk-SK" dirty="0"/>
              <a:t>. Sk 20,3</a:t>
            </a:r>
            <a:r>
              <a:rPr lang="sk-SK" dirty="0" smtClean="0"/>
              <a:t>).</a:t>
            </a:r>
          </a:p>
          <a:p>
            <a:pPr algn="just"/>
            <a:r>
              <a:rPr lang="sk-SK" dirty="0"/>
              <a:t>Židia mu strojili úklady. Preto poslal loďou svojich spoločníkov do </a:t>
            </a:r>
            <a:r>
              <a:rPr lang="sk-SK" dirty="0" err="1"/>
              <a:t>Troady</a:t>
            </a:r>
            <a:r>
              <a:rPr lang="sk-SK" dirty="0"/>
              <a:t> a on sa </a:t>
            </a:r>
            <a:r>
              <a:rPr lang="sk-SK" dirty="0" smtClean="0"/>
              <a:t>vrátil </a:t>
            </a:r>
            <a:r>
              <a:rPr lang="sk-SK" dirty="0"/>
              <a:t>po súši do Macedónska a do </a:t>
            </a:r>
            <a:r>
              <a:rPr lang="sk-SK" dirty="0" err="1"/>
              <a:t>Filíp</a:t>
            </a:r>
            <a:r>
              <a:rPr lang="sk-SK" dirty="0" smtClean="0"/>
              <a:t>.</a:t>
            </a:r>
          </a:p>
          <a:p>
            <a:pPr algn="just"/>
            <a:r>
              <a:rPr lang="sk-SK" dirty="0" smtClean="0"/>
              <a:t>V </a:t>
            </a:r>
            <a:r>
              <a:rPr lang="sk-SK" dirty="0" err="1" smtClean="0"/>
              <a:t>Troade</a:t>
            </a:r>
            <a:r>
              <a:rPr lang="sk-SK" dirty="0" smtClean="0"/>
              <a:t> vzkriesil mladíka </a:t>
            </a:r>
            <a:r>
              <a:rPr lang="sk-SK" dirty="0" err="1" smtClean="0"/>
              <a:t>Eutycha</a:t>
            </a:r>
            <a:r>
              <a:rPr lang="sk-SK" dirty="0" smtClean="0"/>
              <a:t> (Sk 20,6). Podobnosť s 1 </a:t>
            </a:r>
            <a:r>
              <a:rPr lang="sk-SK" dirty="0" err="1" smtClean="0"/>
              <a:t>Kr</a:t>
            </a:r>
            <a:r>
              <a:rPr lang="sk-SK" dirty="0" smtClean="0"/>
              <a:t> 17,17-24 (prorok Eliáš)</a:t>
            </a:r>
            <a:endParaRPr lang="sk-SK"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1" descr="3184916420_0a093c362c_o.jpg"/>
          <p:cNvPicPr>
            <a:picLocks noChangeAspect="1"/>
          </p:cNvPicPr>
          <p:nvPr/>
        </p:nvPicPr>
        <p:blipFill>
          <a:blip r:embed="rId2" cstate="print"/>
          <a:stretch>
            <a:fillRect/>
          </a:stretch>
        </p:blipFill>
        <p:spPr>
          <a:xfrm>
            <a:off x="1029439" y="908720"/>
            <a:ext cx="7489989" cy="5328592"/>
          </a:xfrm>
          <a:prstGeom prst="rect">
            <a:avLst/>
          </a:prstGeom>
          <a:ln>
            <a:solidFill>
              <a:schemeClr val="tx1"/>
            </a:solidFill>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smtClean="0"/>
              <a:t>Priebeh</a:t>
            </a:r>
            <a:endParaRPr lang="en-US" b="1" dirty="0"/>
          </a:p>
        </p:txBody>
      </p:sp>
      <p:sp>
        <p:nvSpPr>
          <p:cNvPr id="3" name="Zástupný symbol pro obsah 2"/>
          <p:cNvSpPr>
            <a:spLocks noGrp="1"/>
          </p:cNvSpPr>
          <p:nvPr>
            <p:ph idx="1"/>
          </p:nvPr>
        </p:nvSpPr>
        <p:spPr>
          <a:xfrm>
            <a:off x="457200" y="1600200"/>
            <a:ext cx="8229600" cy="4781128"/>
          </a:xfrm>
        </p:spPr>
        <p:txBody>
          <a:bodyPr>
            <a:normAutofit fontScale="85000" lnSpcReduction="20000"/>
          </a:bodyPr>
          <a:lstStyle/>
          <a:p>
            <a:pPr algn="just"/>
            <a:r>
              <a:rPr lang="sk-SK" dirty="0"/>
              <a:t>Jej hlavným cieľom bol </a:t>
            </a:r>
            <a:r>
              <a:rPr lang="sk-SK" dirty="0" err="1" smtClean="0"/>
              <a:t>Efez</a:t>
            </a:r>
            <a:r>
              <a:rPr lang="sk-SK" dirty="0" smtClean="0"/>
              <a:t>.</a:t>
            </a:r>
          </a:p>
          <a:p>
            <a:pPr algn="just"/>
            <a:r>
              <a:rPr lang="sk-SK" dirty="0" smtClean="0"/>
              <a:t>V závere </a:t>
            </a:r>
            <a:r>
              <a:rPr lang="sk-SK" dirty="0"/>
              <a:t>druhej cesty prisľúbil, že sa tam vráti: </a:t>
            </a:r>
            <a:r>
              <a:rPr lang="sk-SK" i="1" dirty="0"/>
              <a:t>„Znova sa k vám vrátim, ak to bude chcieť Boh.“ </a:t>
            </a:r>
            <a:r>
              <a:rPr lang="sk-SK" dirty="0"/>
              <a:t>(Sk 18,21</a:t>
            </a:r>
            <a:r>
              <a:rPr lang="sk-SK" dirty="0" smtClean="0"/>
              <a:t>)</a:t>
            </a:r>
          </a:p>
          <a:p>
            <a:pPr algn="just"/>
            <a:r>
              <a:rPr lang="sk-SK" dirty="0" smtClean="0"/>
              <a:t>Prešiel </a:t>
            </a:r>
            <a:r>
              <a:rPr lang="sk-SK" dirty="0"/>
              <a:t>pohorie Tarsus cez bránu - priesmyk Cilície a dostal sa do oblastí Galácie a Frýgie, aby navštívil komunity založené počas druhej misijnej cesty (Sk 16,8; Gal 4,13-14) a aby povzbudil vieru učeníkov: </a:t>
            </a:r>
            <a:r>
              <a:rPr lang="sk-SK" i="1" dirty="0"/>
              <a:t>„Nejaký čas tam pobudol a šiel ďalej. Postupne prechádzal </a:t>
            </a:r>
            <a:r>
              <a:rPr lang="sk-SK" i="1" dirty="0" err="1"/>
              <a:t>galatským</a:t>
            </a:r>
            <a:r>
              <a:rPr lang="sk-SK" i="1" dirty="0"/>
              <a:t> krajom a </a:t>
            </a:r>
            <a:r>
              <a:rPr lang="sk-SK" i="1" dirty="0" err="1"/>
              <a:t>Frýgiou</a:t>
            </a:r>
            <a:r>
              <a:rPr lang="sk-SK" i="1" dirty="0"/>
              <a:t> </a:t>
            </a:r>
            <a:r>
              <a:rPr lang="sk-SK" i="1" dirty="0" err="1"/>
              <a:t>a</a:t>
            </a:r>
            <a:r>
              <a:rPr lang="sk-SK" i="1" dirty="0"/>
              <a:t> povzbudzoval všetkých učeníkov.“ </a:t>
            </a:r>
            <a:r>
              <a:rPr lang="sk-SK" dirty="0"/>
              <a:t>(Sk 18,23</a:t>
            </a:r>
            <a:r>
              <a:rPr lang="sk-SK" dirty="0" smtClean="0"/>
              <a:t>)</a:t>
            </a:r>
          </a:p>
          <a:p>
            <a:pPr algn="just"/>
            <a:r>
              <a:rPr lang="sk-SK" dirty="0"/>
              <a:t>Na základe PL </a:t>
            </a:r>
            <a:r>
              <a:rPr lang="sk-SK" dirty="0" smtClean="0"/>
              <a:t>ho sprevádzali Timotej </a:t>
            </a:r>
            <a:r>
              <a:rPr lang="sk-SK" dirty="0"/>
              <a:t>a pridal sa k ním aj </a:t>
            </a:r>
            <a:r>
              <a:rPr lang="sk-SK" dirty="0" err="1"/>
              <a:t>Títus</a:t>
            </a:r>
            <a:r>
              <a:rPr lang="sk-SK" dirty="0"/>
              <a:t>. Sk ho vôbec neuvádzajú, ale v PL je uvedený 13-krát.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a:t>Pavlova rozlúčková reč v </a:t>
            </a:r>
            <a:r>
              <a:rPr lang="sk-SK" b="1" dirty="0" err="1" smtClean="0"/>
              <a:t>Miléte</a:t>
            </a:r>
            <a:endParaRPr lang="sk-SK" dirty="0"/>
          </a:p>
        </p:txBody>
      </p:sp>
      <p:sp>
        <p:nvSpPr>
          <p:cNvPr id="3" name="Zástupný symbol pro obsah 2"/>
          <p:cNvSpPr>
            <a:spLocks noGrp="1"/>
          </p:cNvSpPr>
          <p:nvPr>
            <p:ph idx="1"/>
          </p:nvPr>
        </p:nvSpPr>
        <p:spPr>
          <a:xfrm>
            <a:off x="-396552" y="1600201"/>
            <a:ext cx="9083352" cy="3629000"/>
          </a:xfrm>
        </p:spPr>
        <p:txBody>
          <a:bodyPr/>
          <a:lstStyle/>
          <a:p>
            <a:pPr lvl="2" algn="just"/>
            <a:r>
              <a:rPr lang="sk-SK" sz="3200" dirty="0" smtClean="0"/>
              <a:t>Je to typická tzv. závetná reč. </a:t>
            </a:r>
          </a:p>
          <a:p>
            <a:pPr lvl="2" algn="just"/>
            <a:r>
              <a:rPr lang="sk-SK" sz="3200" dirty="0" smtClean="0"/>
              <a:t>Pavol </a:t>
            </a:r>
            <a:r>
              <a:rPr lang="sk-SK" sz="3200" dirty="0"/>
              <a:t>hovorí o sebe (Sk 20,18-27)</a:t>
            </a:r>
          </a:p>
          <a:p>
            <a:pPr lvl="2" algn="just"/>
            <a:r>
              <a:rPr lang="sk-SK" sz="3200" dirty="0"/>
              <a:t>Pavol hovorí o povinnostiach vedúcich činiteľov kresťanských obcí (Sk 20,28-31)</a:t>
            </a:r>
          </a:p>
          <a:p>
            <a:pPr lvl="2" algn="just"/>
            <a:r>
              <a:rPr lang="sk-SK" sz="3200" dirty="0"/>
              <a:t>Požehnanie (Sk 20,32) </a:t>
            </a:r>
          </a:p>
          <a:p>
            <a:pPr lvl="2" algn="just"/>
            <a:r>
              <a:rPr lang="sk-SK" sz="3200" dirty="0"/>
              <a:t>Posledné napomenutie (Sk 20,33-35</a:t>
            </a:r>
            <a:r>
              <a:rPr lang="sk-SK" sz="3200" dirty="0" smtClean="0"/>
              <a:t>)</a:t>
            </a:r>
            <a:endParaRPr lang="sk-SK" sz="3200" dirty="0"/>
          </a:p>
          <a:p>
            <a:endParaRPr lang="en-US"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5163660"/>
            <a:ext cx="1080120" cy="1596699"/>
          </a:xfrm>
          <a:prstGeom prst="rect">
            <a:avLst/>
          </a:prstGeom>
        </p:spPr>
      </p:pic>
      <p:sp>
        <p:nvSpPr>
          <p:cNvPr id="5" name="BlokTextu 4"/>
          <p:cNvSpPr txBox="1"/>
          <p:nvPr/>
        </p:nvSpPr>
        <p:spPr>
          <a:xfrm>
            <a:off x="1907704" y="5517232"/>
            <a:ext cx="6120680" cy="400110"/>
          </a:xfrm>
          <a:prstGeom prst="rect">
            <a:avLst/>
          </a:prstGeom>
          <a:noFill/>
        </p:spPr>
        <p:txBody>
          <a:bodyPr wrap="square" rtlCol="0">
            <a:spAutoFit/>
          </a:bodyPr>
          <a:lstStyle/>
          <a:p>
            <a:r>
              <a:rPr lang="sk-SK" sz="2000" b="1" dirty="0" smtClean="0"/>
              <a:t>Jozef Heriban, Pastoračný testament apoštola Pavla</a:t>
            </a:r>
            <a:endParaRPr lang="sk-SK" sz="2000" b="1"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b="1" dirty="0"/>
              <a:t>Cesta do </a:t>
            </a:r>
            <a:r>
              <a:rPr lang="sk-SK" b="1" dirty="0" err="1" smtClean="0"/>
              <a:t>Jeruzalema</a:t>
            </a:r>
            <a:endParaRPr lang="en-US" dirty="0"/>
          </a:p>
        </p:txBody>
      </p:sp>
      <p:sp>
        <p:nvSpPr>
          <p:cNvPr id="3" name="Zástupný symbol pro obsah 2"/>
          <p:cNvSpPr>
            <a:spLocks noGrp="1"/>
          </p:cNvSpPr>
          <p:nvPr>
            <p:ph idx="1"/>
          </p:nvPr>
        </p:nvSpPr>
        <p:spPr>
          <a:xfrm>
            <a:off x="457200" y="1600200"/>
            <a:ext cx="8229600" cy="4925144"/>
          </a:xfrm>
        </p:spPr>
        <p:txBody>
          <a:bodyPr>
            <a:normAutofit fontScale="77500" lnSpcReduction="20000"/>
          </a:bodyPr>
          <a:lstStyle/>
          <a:p>
            <a:pPr algn="just"/>
            <a:r>
              <a:rPr lang="sk-SK" dirty="0"/>
              <a:t>Po vylodení v </a:t>
            </a:r>
            <a:r>
              <a:rPr lang="sk-SK" dirty="0" err="1"/>
              <a:t>Ptolemaide</a:t>
            </a:r>
            <a:r>
              <a:rPr lang="sk-SK" dirty="0"/>
              <a:t> </a:t>
            </a:r>
            <a:r>
              <a:rPr lang="sk-SK" dirty="0" smtClean="0"/>
              <a:t>(staroveké </a:t>
            </a:r>
            <a:r>
              <a:rPr lang="sk-SK" dirty="0" err="1" smtClean="0"/>
              <a:t>Akko</a:t>
            </a:r>
            <a:r>
              <a:rPr lang="sk-SK" dirty="0" smtClean="0"/>
              <a:t>) Pavol </a:t>
            </a:r>
            <a:r>
              <a:rPr lang="sk-SK" dirty="0"/>
              <a:t>so svojimi spoločníkmi pozdravil kresťanov v tomto meste a na druhý deň šiel peši so svojimi spoločníkmi do </a:t>
            </a:r>
            <a:r>
              <a:rPr lang="sk-SK" dirty="0" err="1"/>
              <a:t>Cézarey</a:t>
            </a:r>
            <a:r>
              <a:rPr lang="sk-SK" dirty="0"/>
              <a:t> Prímorskej vzdialenej asi 55 km. </a:t>
            </a:r>
            <a:endParaRPr lang="sk-SK" dirty="0" smtClean="0"/>
          </a:p>
          <a:p>
            <a:pPr algn="just"/>
            <a:r>
              <a:rPr lang="sk-SK" dirty="0"/>
              <a:t>Z Judska prišiel prorok Agabus, ktorý Pavlovi predpovedal </a:t>
            </a:r>
            <a:r>
              <a:rPr lang="sk-SK" dirty="0" smtClean="0"/>
              <a:t>uväznenie (Sk 21,11)</a:t>
            </a:r>
          </a:p>
          <a:p>
            <a:pPr algn="just"/>
            <a:r>
              <a:rPr lang="sk-SK" dirty="0"/>
              <a:t>Ale tak ako ani </a:t>
            </a:r>
            <a:r>
              <a:rPr lang="sk-SK" dirty="0" err="1"/>
              <a:t>Efezania</a:t>
            </a:r>
            <a:r>
              <a:rPr lang="sk-SK" dirty="0"/>
              <a:t> v </a:t>
            </a:r>
            <a:r>
              <a:rPr lang="sk-SK" dirty="0" err="1"/>
              <a:t>Miléte</a:t>
            </a:r>
            <a:r>
              <a:rPr lang="sk-SK" dirty="0"/>
              <a:t> či učeníci v </a:t>
            </a:r>
            <a:r>
              <a:rPr lang="sk-SK" dirty="0" err="1"/>
              <a:t>Týre</a:t>
            </a:r>
            <a:r>
              <a:rPr lang="sk-SK" dirty="0"/>
              <a:t> (Sk 21,4), ani </a:t>
            </a:r>
            <a:r>
              <a:rPr lang="sk-SK" dirty="0" err="1"/>
              <a:t>Agabus</a:t>
            </a:r>
            <a:r>
              <a:rPr lang="sk-SK" dirty="0"/>
              <a:t>, ani Pavlovi spoločníci nedokázali odradiť Pavla od cesty do </a:t>
            </a:r>
            <a:r>
              <a:rPr lang="sk-SK" dirty="0" err="1"/>
              <a:t>Jeruzalema</a:t>
            </a:r>
            <a:r>
              <a:rPr lang="sk-SK" dirty="0" smtClean="0"/>
              <a:t>.</a:t>
            </a:r>
          </a:p>
          <a:p>
            <a:pPr algn="just"/>
            <a:r>
              <a:rPr lang="sk-SK" dirty="0"/>
              <a:t>Pavol prešiel z </a:t>
            </a:r>
            <a:r>
              <a:rPr lang="sk-SK" dirty="0" err="1"/>
              <a:t>Cézarey</a:t>
            </a:r>
            <a:r>
              <a:rPr lang="sk-SK" dirty="0"/>
              <a:t> asi 95 km do </a:t>
            </a:r>
            <a:r>
              <a:rPr lang="sk-SK" dirty="0" err="1"/>
              <a:t>Jeruzalema</a:t>
            </a:r>
            <a:r>
              <a:rPr lang="sk-SK" dirty="0"/>
              <a:t> a býval u istého Cyperčana </a:t>
            </a:r>
            <a:r>
              <a:rPr lang="sk-SK" dirty="0" err="1"/>
              <a:t>Mnazona</a:t>
            </a:r>
            <a:r>
              <a:rPr lang="sk-SK" dirty="0"/>
              <a:t>, dávneho učeníka (Sk 21,16</a:t>
            </a:r>
            <a:r>
              <a:rPr lang="sk-SK" dirty="0" smtClean="0"/>
              <a:t>).</a:t>
            </a:r>
          </a:p>
          <a:p>
            <a:pPr algn="just"/>
            <a:r>
              <a:rPr lang="sk-SK" dirty="0"/>
              <a:t>Podľa všetkého Pavol so sebou priniesol aj peniaze zo zbierky kresťanov Malej Ázie, Macedónska a </a:t>
            </a:r>
            <a:r>
              <a:rPr lang="sk-SK" dirty="0" err="1"/>
              <a:t>Achájska</a:t>
            </a:r>
            <a:r>
              <a:rPr lang="sk-SK" dirty="0"/>
              <a:t> na pomoc pre jeruzalemských veriacich.</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smtClean="0"/>
              <a:t>Dva prúdy</a:t>
            </a:r>
            <a:endParaRPr lang="en-US" b="1" dirty="0"/>
          </a:p>
        </p:txBody>
      </p:sp>
      <p:sp>
        <p:nvSpPr>
          <p:cNvPr id="3" name="Zástupný symbol pro obsah 2"/>
          <p:cNvSpPr>
            <a:spLocks noGrp="1"/>
          </p:cNvSpPr>
          <p:nvPr>
            <p:ph idx="1"/>
          </p:nvPr>
        </p:nvSpPr>
        <p:spPr>
          <a:xfrm>
            <a:off x="457200" y="1412776"/>
            <a:ext cx="8229600" cy="5184576"/>
          </a:xfrm>
        </p:spPr>
        <p:txBody>
          <a:bodyPr>
            <a:normAutofit fontScale="85000" lnSpcReduction="10000"/>
          </a:bodyPr>
          <a:lstStyle/>
          <a:p>
            <a:pPr algn="just"/>
            <a:r>
              <a:rPr lang="sk-SK" dirty="0" smtClean="0"/>
              <a:t>V</a:t>
            </a:r>
            <a:r>
              <a:rPr lang="sk-SK" dirty="0"/>
              <a:t> ranom kresťanstve je možné rozlíšiť dva hlavné prúdy postojov k apoštolovi Pavlovi </a:t>
            </a:r>
            <a:r>
              <a:rPr lang="sk-SK" b="1" dirty="0"/>
              <a:t>– </a:t>
            </a:r>
            <a:r>
              <a:rPr lang="sk-SK" b="1" dirty="0" err="1"/>
              <a:t>paulinizmus</a:t>
            </a:r>
            <a:r>
              <a:rPr lang="sk-SK" b="1" dirty="0"/>
              <a:t> a </a:t>
            </a:r>
            <a:r>
              <a:rPr lang="sk-SK" b="1" dirty="0" err="1"/>
              <a:t>antipaulinizmus</a:t>
            </a:r>
            <a:r>
              <a:rPr lang="sk-SK" b="1" dirty="0"/>
              <a:t>. </a:t>
            </a:r>
            <a:endParaRPr lang="sk-SK" b="1" dirty="0" smtClean="0"/>
          </a:p>
          <a:p>
            <a:pPr algn="just"/>
            <a:r>
              <a:rPr lang="sk-SK" dirty="0" smtClean="0"/>
              <a:t>Do prvého treba </a:t>
            </a:r>
            <a:r>
              <a:rPr lang="sk-SK" dirty="0"/>
              <a:t>zaradiť autorov </a:t>
            </a:r>
            <a:r>
              <a:rPr lang="sk-SK" dirty="0" err="1"/>
              <a:t>deutero-PL</a:t>
            </a:r>
            <a:r>
              <a:rPr lang="sk-SK" dirty="0"/>
              <a:t> a pastorálnych listov, autora Sk a snáď aj autorov apokryfných textov, ktoré sa venujú životu a skutkom apoštola Pavla. Odráža sa v nich pozitívny postoj k Pavlovmu odkazu pre rané kresťanstvo. </a:t>
            </a:r>
            <a:endParaRPr lang="sk-SK" dirty="0" smtClean="0"/>
          </a:p>
          <a:p>
            <a:pPr algn="just"/>
            <a:r>
              <a:rPr lang="sk-SK" dirty="0" smtClean="0"/>
              <a:t>Pavlove </a:t>
            </a:r>
            <a:r>
              <a:rPr lang="sk-SK" dirty="0"/>
              <a:t>myšlienky sa stretli aj s averziou a odporom. Došlo k tomu jednak pre vzdialenie sa židovským tradíciám, ktoré Pavlova osoba priniesla, ale aj pre jeho osobný nekompromisný charakter riešenia problémov.</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1" descr="7.1 Tretia misijná cesta.jpg"/>
          <p:cNvPicPr>
            <a:picLocks noChangeAspect="1"/>
          </p:cNvPicPr>
          <p:nvPr/>
        </p:nvPicPr>
        <p:blipFill>
          <a:blip r:embed="rId2" cstate="print"/>
          <a:stretch>
            <a:fillRect/>
          </a:stretch>
        </p:blipFill>
        <p:spPr>
          <a:xfrm>
            <a:off x="494420" y="1052736"/>
            <a:ext cx="8155160" cy="4752528"/>
          </a:xfrm>
          <a:prstGeom prst="rect">
            <a:avLst/>
          </a:prstGeom>
          <a:ln>
            <a:solidFill>
              <a:schemeClr val="tx1"/>
            </a:solidFill>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b="1" dirty="0" err="1" smtClean="0"/>
              <a:t>Efez</a:t>
            </a:r>
            <a:endParaRPr lang="en-US" dirty="0"/>
          </a:p>
        </p:txBody>
      </p:sp>
      <p:sp>
        <p:nvSpPr>
          <p:cNvPr id="3" name="Zástupný symbol pro obsah 2"/>
          <p:cNvSpPr>
            <a:spLocks noGrp="1"/>
          </p:cNvSpPr>
          <p:nvPr>
            <p:ph idx="1"/>
          </p:nvPr>
        </p:nvSpPr>
        <p:spPr/>
        <p:txBody>
          <a:bodyPr/>
          <a:lstStyle/>
          <a:p>
            <a:pPr algn="just"/>
            <a:r>
              <a:rPr lang="sk-SK" dirty="0" smtClean="0"/>
              <a:t>Malo </a:t>
            </a:r>
            <a:r>
              <a:rPr lang="sk-SK" dirty="0"/>
              <a:t>vtedy približne 250 000 obyvateľov. </a:t>
            </a:r>
            <a:endParaRPr lang="sk-SK" dirty="0" smtClean="0"/>
          </a:p>
          <a:p>
            <a:pPr algn="just"/>
            <a:r>
              <a:rPr lang="sk-SK" dirty="0" smtClean="0"/>
              <a:t>Dva </a:t>
            </a:r>
            <a:r>
              <a:rPr lang="sk-SK" dirty="0"/>
              <a:t>významné stavebné monumenty. </a:t>
            </a:r>
            <a:endParaRPr lang="sk-SK" dirty="0" smtClean="0"/>
          </a:p>
          <a:p>
            <a:pPr algn="just"/>
            <a:r>
              <a:rPr lang="sk-SK" dirty="0"/>
              <a:t>D</a:t>
            </a:r>
            <a:r>
              <a:rPr lang="sk-SK" dirty="0" smtClean="0"/>
              <a:t>ivadlo </a:t>
            </a:r>
            <a:r>
              <a:rPr lang="sk-SK" dirty="0"/>
              <a:t>s kapacitou 24 000 </a:t>
            </a:r>
            <a:r>
              <a:rPr lang="sk-SK" dirty="0" smtClean="0"/>
              <a:t>miest</a:t>
            </a:r>
          </a:p>
          <a:p>
            <a:pPr algn="just"/>
            <a:r>
              <a:rPr lang="sk-SK" dirty="0" smtClean="0"/>
              <a:t>Chrám </a:t>
            </a:r>
            <a:r>
              <a:rPr lang="sk-SK" dirty="0"/>
              <a:t>bohyne </a:t>
            </a:r>
            <a:r>
              <a:rPr lang="sk-SK" dirty="0" smtClean="0"/>
              <a:t>Artemis - bola </a:t>
            </a:r>
            <a:r>
              <a:rPr lang="sk-SK" dirty="0"/>
              <a:t>patrónkou žien v rôznych obdobiach ich života od dievčaťa, cez mladú ženu až po vydatú matku.</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1" descr="ephesus-map.jpg"/>
          <p:cNvPicPr>
            <a:picLocks noChangeAspect="1"/>
          </p:cNvPicPr>
          <p:nvPr/>
        </p:nvPicPr>
        <p:blipFill>
          <a:blip r:embed="rId2" cstate="print"/>
          <a:stretch>
            <a:fillRect/>
          </a:stretch>
        </p:blipFill>
        <p:spPr>
          <a:xfrm>
            <a:off x="2195736" y="1124744"/>
            <a:ext cx="5185056" cy="5464345"/>
          </a:xfrm>
          <a:prstGeom prst="rect">
            <a:avLst/>
          </a:prstGeom>
          <a:ln>
            <a:solidFill>
              <a:schemeClr val="tx1"/>
            </a:solidFill>
          </a:ln>
        </p:spPr>
      </p:pic>
      <p:sp>
        <p:nvSpPr>
          <p:cNvPr id="3" name="TextovéPole 2"/>
          <p:cNvSpPr txBox="1"/>
          <p:nvPr/>
        </p:nvSpPr>
        <p:spPr>
          <a:xfrm>
            <a:off x="3059832" y="404664"/>
            <a:ext cx="3384376" cy="584775"/>
          </a:xfrm>
          <a:prstGeom prst="rect">
            <a:avLst/>
          </a:prstGeom>
          <a:noFill/>
        </p:spPr>
        <p:txBody>
          <a:bodyPr wrap="square" rtlCol="0">
            <a:spAutoFit/>
          </a:bodyPr>
          <a:lstStyle/>
          <a:p>
            <a:pPr algn="ctr"/>
            <a:r>
              <a:rPr lang="sk-SK" sz="3200" dirty="0" smtClean="0"/>
              <a:t>Staroveký </a:t>
            </a:r>
            <a:r>
              <a:rPr lang="sk-SK" sz="3200" dirty="0" err="1" smtClean="0"/>
              <a:t>Efez</a:t>
            </a:r>
            <a:endParaRPr lang="en-US" sz="32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ek 2" descr="daily_from_izmir.jpg"/>
          <p:cNvPicPr>
            <a:picLocks noChangeAspect="1"/>
          </p:cNvPicPr>
          <p:nvPr/>
        </p:nvPicPr>
        <p:blipFill>
          <a:blip r:embed="rId2" cstate="print"/>
          <a:stretch>
            <a:fillRect/>
          </a:stretch>
        </p:blipFill>
        <p:spPr>
          <a:xfrm>
            <a:off x="4932040" y="620688"/>
            <a:ext cx="3979109" cy="2685898"/>
          </a:xfrm>
          <a:prstGeom prst="rect">
            <a:avLst/>
          </a:prstGeom>
        </p:spPr>
      </p:pic>
      <p:pic>
        <p:nvPicPr>
          <p:cNvPr id="4" name="Obrázek 3" descr="ephesus_efes_agora_img_4719[5].jpg"/>
          <p:cNvPicPr>
            <a:picLocks noChangeAspect="1"/>
          </p:cNvPicPr>
          <p:nvPr/>
        </p:nvPicPr>
        <p:blipFill>
          <a:blip r:embed="rId3" cstate="print"/>
          <a:stretch>
            <a:fillRect/>
          </a:stretch>
        </p:blipFill>
        <p:spPr>
          <a:xfrm>
            <a:off x="4716016" y="3927387"/>
            <a:ext cx="4032448" cy="2690399"/>
          </a:xfrm>
          <a:prstGeom prst="rect">
            <a:avLst/>
          </a:prstGeom>
        </p:spPr>
      </p:pic>
      <p:sp>
        <p:nvSpPr>
          <p:cNvPr id="7" name="TextovéPole 6"/>
          <p:cNvSpPr txBox="1"/>
          <p:nvPr/>
        </p:nvSpPr>
        <p:spPr>
          <a:xfrm>
            <a:off x="4644008" y="188640"/>
            <a:ext cx="1080120" cy="369332"/>
          </a:xfrm>
          <a:prstGeom prst="rect">
            <a:avLst/>
          </a:prstGeom>
          <a:noFill/>
        </p:spPr>
        <p:txBody>
          <a:bodyPr wrap="square" rtlCol="0">
            <a:spAutoFit/>
          </a:bodyPr>
          <a:lstStyle/>
          <a:p>
            <a:r>
              <a:rPr lang="sk-SK" dirty="0" smtClean="0"/>
              <a:t>Divadlo</a:t>
            </a:r>
            <a:endParaRPr lang="en-US" dirty="0"/>
          </a:p>
        </p:txBody>
      </p:sp>
      <p:sp>
        <p:nvSpPr>
          <p:cNvPr id="8" name="TextovéPole 7"/>
          <p:cNvSpPr txBox="1"/>
          <p:nvPr/>
        </p:nvSpPr>
        <p:spPr>
          <a:xfrm>
            <a:off x="4572000" y="3501008"/>
            <a:ext cx="792088" cy="369332"/>
          </a:xfrm>
          <a:prstGeom prst="rect">
            <a:avLst/>
          </a:prstGeom>
          <a:noFill/>
        </p:spPr>
        <p:txBody>
          <a:bodyPr wrap="square" rtlCol="0">
            <a:spAutoFit/>
          </a:bodyPr>
          <a:lstStyle/>
          <a:p>
            <a:r>
              <a:rPr lang="sk-SK" dirty="0" err="1" smtClean="0"/>
              <a:t>Agora</a:t>
            </a:r>
            <a:endParaRPr lang="en-US" dirty="0"/>
          </a:p>
        </p:txBody>
      </p:sp>
      <p:pic>
        <p:nvPicPr>
          <p:cNvPr id="9" name="Obrázek 8" descr="reconstruction of artemision.jpg"/>
          <p:cNvPicPr>
            <a:picLocks noChangeAspect="1"/>
          </p:cNvPicPr>
          <p:nvPr/>
        </p:nvPicPr>
        <p:blipFill>
          <a:blip r:embed="rId4" cstate="print"/>
          <a:stretch>
            <a:fillRect/>
          </a:stretch>
        </p:blipFill>
        <p:spPr>
          <a:xfrm>
            <a:off x="395536" y="916767"/>
            <a:ext cx="3744416" cy="4528457"/>
          </a:xfrm>
          <a:prstGeom prst="rect">
            <a:avLst/>
          </a:prstGeom>
        </p:spPr>
      </p:pic>
      <p:sp>
        <p:nvSpPr>
          <p:cNvPr id="10" name="TextovéPole 9"/>
          <p:cNvSpPr txBox="1"/>
          <p:nvPr/>
        </p:nvSpPr>
        <p:spPr>
          <a:xfrm>
            <a:off x="611560" y="5661248"/>
            <a:ext cx="3456384" cy="369332"/>
          </a:xfrm>
          <a:prstGeom prst="rect">
            <a:avLst/>
          </a:prstGeom>
          <a:noFill/>
        </p:spPr>
        <p:txBody>
          <a:bodyPr wrap="square" rtlCol="0">
            <a:spAutoFit/>
          </a:bodyPr>
          <a:lstStyle/>
          <a:p>
            <a:r>
              <a:rPr lang="sk-SK" dirty="0" smtClean="0"/>
              <a:t>Rekonštrukcia chrámu Artemis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a:t>Zvláštni učeníci</a:t>
            </a:r>
            <a:endParaRPr lang="en-US" dirty="0"/>
          </a:p>
        </p:txBody>
      </p:sp>
      <p:sp>
        <p:nvSpPr>
          <p:cNvPr id="3" name="Zástupný symbol pro obsah 2"/>
          <p:cNvSpPr>
            <a:spLocks noGrp="1"/>
          </p:cNvSpPr>
          <p:nvPr>
            <p:ph idx="1"/>
          </p:nvPr>
        </p:nvSpPr>
        <p:spPr>
          <a:xfrm>
            <a:off x="457200" y="1600200"/>
            <a:ext cx="8229600" cy="4925144"/>
          </a:xfrm>
        </p:spPr>
        <p:txBody>
          <a:bodyPr>
            <a:normAutofit fontScale="85000" lnSpcReduction="20000"/>
          </a:bodyPr>
          <a:lstStyle/>
          <a:p>
            <a:pPr algn="just"/>
            <a:r>
              <a:rPr lang="sk-SK" i="1" dirty="0"/>
              <a:t>«Ani sme nepočuli, že je Duch Svätý.» On sa opýtal: «Ako ste teda boli pokrstení?» Oni odpovedali: «Jánovým krstom.» </a:t>
            </a:r>
            <a:endParaRPr lang="sk-SK" i="1" dirty="0" smtClean="0"/>
          </a:p>
          <a:p>
            <a:pPr algn="just"/>
            <a:r>
              <a:rPr lang="sk-SK" dirty="0" smtClean="0"/>
              <a:t>Kategória </a:t>
            </a:r>
            <a:r>
              <a:rPr lang="sk-SK" dirty="0"/>
              <a:t>ľudí, ktorí považovali samých seba za veriacich v Ježiša, ale poznali ho len na základe jeho spojenia s Jánom Krstiteľom. </a:t>
            </a:r>
            <a:endParaRPr lang="sk-SK" dirty="0" smtClean="0"/>
          </a:p>
          <a:p>
            <a:pPr algn="just"/>
            <a:r>
              <a:rPr lang="sk-SK" dirty="0"/>
              <a:t>Títo muži nemohli byť podľa neho ešte kresťanmi, lebo nedostali Ducha Svätého, a preto museli byť pokrstení ešte </a:t>
            </a:r>
            <a:r>
              <a:rPr lang="sk-SK" dirty="0" smtClean="0"/>
              <a:t>raz.</a:t>
            </a:r>
          </a:p>
          <a:p>
            <a:pPr algn="just"/>
            <a:r>
              <a:rPr lang="sk-SK" dirty="0" smtClean="0"/>
              <a:t>Náš názor: Výraz </a:t>
            </a:r>
            <a:r>
              <a:rPr lang="sk-SK" dirty="0"/>
              <a:t>„učeníci“ použil autor Sk s úmyslom ukázať, že „zdali sa byť kresťanmi“, ale v skutočnosti to boli nasledovníci Jána Krstiteľa, ktorí aj po jeho smrti šírili jeho myšlienky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b="1" dirty="0"/>
              <a:t>Pôsobenie v </a:t>
            </a:r>
            <a:r>
              <a:rPr lang="sk-SK" b="1" dirty="0" err="1"/>
              <a:t>Tyrannovej</a:t>
            </a:r>
            <a:r>
              <a:rPr lang="sk-SK" b="1" dirty="0"/>
              <a:t> </a:t>
            </a:r>
            <a:r>
              <a:rPr lang="sk-SK" b="1" dirty="0" smtClean="0"/>
              <a:t>škole</a:t>
            </a:r>
            <a:endParaRPr lang="en-US" dirty="0"/>
          </a:p>
        </p:txBody>
      </p:sp>
      <p:sp>
        <p:nvSpPr>
          <p:cNvPr id="3" name="Zástupný symbol pro obsah 2"/>
          <p:cNvSpPr>
            <a:spLocks noGrp="1"/>
          </p:cNvSpPr>
          <p:nvPr>
            <p:ph idx="1"/>
          </p:nvPr>
        </p:nvSpPr>
        <p:spPr>
          <a:xfrm>
            <a:off x="457200" y="1600200"/>
            <a:ext cx="8229600" cy="4781128"/>
          </a:xfrm>
        </p:spPr>
        <p:txBody>
          <a:bodyPr>
            <a:normAutofit fontScale="92500" lnSpcReduction="10000"/>
          </a:bodyPr>
          <a:lstStyle/>
          <a:p>
            <a:pPr algn="just"/>
            <a:r>
              <a:rPr lang="sk-SK" dirty="0"/>
              <a:t>Pavol si </a:t>
            </a:r>
            <a:r>
              <a:rPr lang="sk-SK" i="1" dirty="0"/>
              <a:t>„oddelil učeníkov“ </a:t>
            </a:r>
            <a:r>
              <a:rPr lang="sk-SK" dirty="0"/>
              <a:t>(Sk 19,9</a:t>
            </a:r>
            <a:r>
              <a:rPr lang="sk-SK" dirty="0" smtClean="0"/>
              <a:t>) – Pavlova škola? Možno ona stojí pri literárnej </a:t>
            </a:r>
            <a:r>
              <a:rPr lang="sk-SK" dirty="0"/>
              <a:t>aktivite, ktorá pokračovala aj po jeho smrti</a:t>
            </a:r>
            <a:r>
              <a:rPr lang="sk-SK" dirty="0" smtClean="0"/>
              <a:t>.</a:t>
            </a:r>
          </a:p>
          <a:p>
            <a:pPr algn="just"/>
            <a:r>
              <a:rPr lang="sk-SK" dirty="0"/>
              <a:t>Asi 190 km východne od </a:t>
            </a:r>
            <a:r>
              <a:rPr lang="sk-SK" dirty="0" err="1"/>
              <a:t>Efezu</a:t>
            </a:r>
            <a:r>
              <a:rPr lang="sk-SK" dirty="0"/>
              <a:t> v údolí </a:t>
            </a:r>
            <a:r>
              <a:rPr lang="sk-SK" dirty="0" err="1"/>
              <a:t>Lykus</a:t>
            </a:r>
            <a:r>
              <a:rPr lang="sk-SK" dirty="0"/>
              <a:t> sa nachádzali mestá </a:t>
            </a:r>
            <a:r>
              <a:rPr lang="sk-SK" dirty="0" err="1"/>
              <a:t>Hierapolis</a:t>
            </a:r>
            <a:r>
              <a:rPr lang="sk-SK" dirty="0"/>
              <a:t>, </a:t>
            </a:r>
            <a:r>
              <a:rPr lang="sk-SK" dirty="0" err="1"/>
              <a:t>Laodicea</a:t>
            </a:r>
            <a:r>
              <a:rPr lang="sk-SK" dirty="0"/>
              <a:t> a Kolosy, ktorých kresťania sa stali adresátmi PL. </a:t>
            </a:r>
            <a:endParaRPr lang="sk-SK" dirty="0" smtClean="0"/>
          </a:p>
          <a:p>
            <a:pPr algn="just"/>
            <a:r>
              <a:rPr lang="sk-SK" dirty="0"/>
              <a:t>Nevieme, či Pavol osobne založil tieto kresťanské komunity (</a:t>
            </a:r>
            <a:r>
              <a:rPr lang="sk-SK" dirty="0" err="1"/>
              <a:t>porov</a:t>
            </a:r>
            <a:r>
              <a:rPr lang="sk-SK" dirty="0"/>
              <a:t>. Kol 2,1), ale mohol to byť napríklad Epafras, ktorý sa spomína v Kol 4,12-13 a v Flm ho Pavol uvádza ako spoluväzňa (Flm </a:t>
            </a:r>
            <a:r>
              <a:rPr lang="sk-SK" dirty="0" smtClean="0"/>
              <a:t>23)</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1" descr="lycus-valley.jpg"/>
          <p:cNvPicPr>
            <a:picLocks noChangeAspect="1"/>
          </p:cNvPicPr>
          <p:nvPr/>
        </p:nvPicPr>
        <p:blipFill>
          <a:blip r:embed="rId2" cstate="print"/>
          <a:stretch>
            <a:fillRect/>
          </a:stretch>
        </p:blipFill>
        <p:spPr>
          <a:xfrm>
            <a:off x="899592" y="1556792"/>
            <a:ext cx="7877300" cy="3744416"/>
          </a:xfrm>
          <a:prstGeom prst="rect">
            <a:avLst/>
          </a:prstGeom>
          <a:ln>
            <a:solidFill>
              <a:schemeClr val="tx1"/>
            </a:solidFill>
          </a:ln>
        </p:spPr>
      </p:pic>
      <p:sp>
        <p:nvSpPr>
          <p:cNvPr id="3" name="TextovéPole 2"/>
          <p:cNvSpPr txBox="1"/>
          <p:nvPr/>
        </p:nvSpPr>
        <p:spPr>
          <a:xfrm>
            <a:off x="3131840" y="548680"/>
            <a:ext cx="2880320" cy="646331"/>
          </a:xfrm>
          <a:prstGeom prst="rect">
            <a:avLst/>
          </a:prstGeom>
          <a:noFill/>
        </p:spPr>
        <p:txBody>
          <a:bodyPr wrap="square" rtlCol="0">
            <a:spAutoFit/>
          </a:bodyPr>
          <a:lstStyle/>
          <a:p>
            <a:r>
              <a:rPr lang="sk-SK" sz="3600" b="1" dirty="0" smtClean="0"/>
              <a:t>Údolie </a:t>
            </a:r>
            <a:r>
              <a:rPr lang="sk-SK" sz="3600" b="1" dirty="0" err="1" smtClean="0"/>
              <a:t>Lykus</a:t>
            </a:r>
            <a:endParaRPr lang="en-US" sz="3600" b="1"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532</Words>
  <Application>Microsoft Macintosh PowerPoint</Application>
  <PresentationFormat>On-screen Show (4:3)</PresentationFormat>
  <Paragraphs>86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Motiv sady Office</vt:lpstr>
      <vt:lpstr>Tretia misijná cesta (54-58 po Kr.)</vt:lpstr>
      <vt:lpstr>Priebeh</vt:lpstr>
      <vt:lpstr>PowerPoint Presentation</vt:lpstr>
      <vt:lpstr>Efez</vt:lpstr>
      <vt:lpstr>PowerPoint Presentation</vt:lpstr>
      <vt:lpstr>PowerPoint Presentation</vt:lpstr>
      <vt:lpstr>Zvláštni učeníci</vt:lpstr>
      <vt:lpstr>Pôsobenie v Tyrannovej škole</vt:lpstr>
      <vt:lpstr>PowerPoint Presentation</vt:lpstr>
      <vt:lpstr>Apollo</vt:lpstr>
      <vt:lpstr>Pavlove zázraky a synovia veľkňaza Skévu</vt:lpstr>
      <vt:lpstr>Pobúrenie zlatníkov</vt:lpstr>
      <vt:lpstr>Väzenie v Efeze - teória</vt:lpstr>
      <vt:lpstr>Spochybnenie apoštolátu v Galácii</vt:lpstr>
      <vt:lpstr>Falošní bratia</vt:lpstr>
      <vt:lpstr>Napäté vzťahy s veriacimi v Korinte</vt:lpstr>
      <vt:lpstr>Z Efezu do Macedónska a Achájska</vt:lpstr>
      <vt:lpstr>Z Korintu do Milétu</vt:lpstr>
      <vt:lpstr>PowerPoint Presentation</vt:lpstr>
      <vt:lpstr>Pavlova rozlúčková reč v Miléte</vt:lpstr>
      <vt:lpstr>Cesta do Jeruzalema</vt:lpstr>
      <vt:lpstr>Dva prúdy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Tretia misijná cesta (54-58 po Kr.)</dc:title>
  <dc:creator>admin</dc:creator>
  <cp:lastModifiedBy>Frantisek Trstensky</cp:lastModifiedBy>
  <cp:revision>10</cp:revision>
  <dcterms:created xsi:type="dcterms:W3CDTF">2012-09-16T17:40:17Z</dcterms:created>
  <dcterms:modified xsi:type="dcterms:W3CDTF">2020-11-04T08:28:56Z</dcterms:modified>
</cp:coreProperties>
</file>