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  <p:sldId id="266" r:id="rId3"/>
    <p:sldId id="268" r:id="rId4"/>
    <p:sldId id="256" r:id="rId5"/>
    <p:sldId id="265" r:id="rId6"/>
    <p:sldId id="257" r:id="rId7"/>
    <p:sldId id="267" r:id="rId8"/>
    <p:sldId id="258" r:id="rId9"/>
    <p:sldId id="260" r:id="rId10"/>
    <p:sldId id="259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oľná forma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Voľná forma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Nadpis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17" name="Podnadpis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/>
              <a:t>Kliknite sem a upravte štýl predlohy podnadpisov.</a:t>
            </a:r>
            <a:endParaRPr kumimoji="0" lang="en-US"/>
          </a:p>
        </p:txBody>
      </p:sp>
      <p:sp>
        <p:nvSpPr>
          <p:cNvPr id="30" name="Zástupný symbol dátumu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11. 12. 2023</a:t>
            </a:fld>
            <a:endParaRPr lang="sk-SK"/>
          </a:p>
        </p:txBody>
      </p:sp>
      <p:sp>
        <p:nvSpPr>
          <p:cNvPr id="19" name="Zástupný symbol päty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27" name="Zástupný symbol čísla snímky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11. 12. 2023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11. 12. 2023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11. 12. 2023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oľná forma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Voľná forma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11. 12. 2023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11. 12. 2023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11. 12. 2023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11. 12. 2023</a:t>
            </a:fld>
            <a:endParaRPr lang="sk-SK"/>
          </a:p>
        </p:txBody>
      </p:sp>
      <p:sp>
        <p:nvSpPr>
          <p:cNvPr id="8" name="Zástupný symbol čísla snímky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9" name="Zástupný symbol päty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11. 12. 2023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11. 12. 2023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sk-SK"/>
              <a:t>Ak chcete pridať obrázok, kliknite na ikonu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sk-SK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6A812B65-9A1B-42FF-8DDA-365A2B0950AF}" type="datetimeFigureOut">
              <a:rPr lang="sk-SK" smtClean="0"/>
              <a:pPr/>
              <a:t>11. 12. 2023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Voľná forma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Voľná forma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Zástupný symbol nadpisu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0" name="Zástupný symbol textu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/>
              <a:t>Kliknite sem a upravte štýly predlohy textu.</a:t>
            </a:r>
          </a:p>
          <a:p>
            <a:pPr lvl="1" eaLnBrk="1" latinLnBrk="0" hangingPunct="1"/>
            <a:r>
              <a:rPr kumimoji="0" lang="sk-SK"/>
              <a:t>Druhá úroveň</a:t>
            </a:r>
          </a:p>
          <a:p>
            <a:pPr lvl="2" eaLnBrk="1" latinLnBrk="0" hangingPunct="1"/>
            <a:r>
              <a:rPr kumimoji="0" lang="sk-SK"/>
              <a:t>Tretia úroveň</a:t>
            </a:r>
          </a:p>
          <a:p>
            <a:pPr lvl="3" eaLnBrk="1" latinLnBrk="0" hangingPunct="1"/>
            <a:r>
              <a:rPr kumimoji="0" lang="sk-SK"/>
              <a:t>Štvrtá úroveň</a:t>
            </a:r>
          </a:p>
          <a:p>
            <a:pPr lvl="4" eaLnBrk="1" latinLnBrk="0" hangingPunct="1"/>
            <a:r>
              <a:rPr kumimoji="0" lang="sk-SK"/>
              <a:t>Piata úroveň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6A812B65-9A1B-42FF-8DDA-365A2B0950AF}" type="datetimeFigureOut">
              <a:rPr lang="sk-SK" smtClean="0"/>
              <a:pPr/>
              <a:t>11. 12. 2023</a:t>
            </a:fld>
            <a:endParaRPr lang="sk-SK"/>
          </a:p>
        </p:txBody>
      </p:sp>
      <p:sp>
        <p:nvSpPr>
          <p:cNvPr id="22" name="Zástupný symbol päty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18" name="Zástupný symbol čísla snímky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9MWR1DPTUGU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A9RW4avXqxY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youtube.com/watch?v=ZphoJpnnbo0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76200" y="228600"/>
            <a:ext cx="8915400" cy="19050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sk-SK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Poprehadzuj písmená , vytvor správny pojem a definuj ho</a:t>
            </a:r>
          </a:p>
        </p:txBody>
      </p:sp>
      <p:sp>
        <p:nvSpPr>
          <p:cNvPr id="4" name="Ovál 3"/>
          <p:cNvSpPr/>
          <p:nvPr/>
        </p:nvSpPr>
        <p:spPr>
          <a:xfrm>
            <a:off x="0" y="2286000"/>
            <a:ext cx="5257800" cy="1143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0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OIRITMFAXO</a:t>
            </a:r>
          </a:p>
        </p:txBody>
      </p:sp>
      <p:sp>
        <p:nvSpPr>
          <p:cNvPr id="5" name="Ovál 4"/>
          <p:cNvSpPr/>
          <p:nvPr/>
        </p:nvSpPr>
        <p:spPr>
          <a:xfrm>
            <a:off x="0" y="3733800"/>
            <a:ext cx="8305800" cy="1143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0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ODZANÍREITFNSTOFÁ</a:t>
            </a:r>
          </a:p>
        </p:txBody>
      </p:sp>
      <p:sp>
        <p:nvSpPr>
          <p:cNvPr id="6" name="Ovál 5"/>
          <p:cNvSpPr/>
          <p:nvPr/>
        </p:nvSpPr>
        <p:spPr>
          <a:xfrm>
            <a:off x="228600" y="5105400"/>
            <a:ext cx="5257800" cy="1143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0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RAHTIÓAUS</a:t>
            </a:r>
          </a:p>
        </p:txBody>
      </p:sp>
      <p:sp>
        <p:nvSpPr>
          <p:cNvPr id="7" name="Ovál 6"/>
          <p:cNvSpPr/>
          <p:nvPr/>
        </p:nvSpPr>
        <p:spPr>
          <a:xfrm>
            <a:off x="5638800" y="5105400"/>
            <a:ext cx="3505200" cy="1143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40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ÁZAARZ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94456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/>
              <a:t>AERÓBNE dýchanie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1"/>
            <a:ext cx="6781800" cy="609599"/>
          </a:xfr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>
              <a:buNone/>
            </a:pPr>
            <a:r>
              <a:rPr lang="sk-SK" sz="3600" b="1" dirty="0"/>
              <a:t>1. Anaeróbna </a:t>
            </a:r>
            <a:r>
              <a:rPr lang="sk-SK" sz="3600" b="1" dirty="0" err="1"/>
              <a:t>glykolýza</a:t>
            </a:r>
            <a:endParaRPr lang="sk-SK" sz="3600" b="1" dirty="0"/>
          </a:p>
        </p:txBody>
      </p:sp>
      <p:pic>
        <p:nvPicPr>
          <p:cNvPr id="17410" name="Picture 2" descr="Výsledok vyhľadávania obrázkov pre dopyt rastlinna bunka"/>
          <p:cNvPicPr>
            <a:picLocks noChangeAspect="1" noChangeArrowheads="1"/>
          </p:cNvPicPr>
          <p:nvPr/>
        </p:nvPicPr>
        <p:blipFill>
          <a:blip r:embed="rId2" cstate="print"/>
          <a:srcRect l="22609" r="23478"/>
          <a:stretch>
            <a:fillRect/>
          </a:stretch>
        </p:blipFill>
        <p:spPr bwMode="auto">
          <a:xfrm>
            <a:off x="899592" y="2276872"/>
            <a:ext cx="2985804" cy="4454628"/>
          </a:xfrm>
          <a:prstGeom prst="rect">
            <a:avLst/>
          </a:prstGeom>
          <a:noFill/>
        </p:spPr>
      </p:pic>
      <p:cxnSp>
        <p:nvCxnSpPr>
          <p:cNvPr id="6" name="Rovná spojovacia šípka 5"/>
          <p:cNvCxnSpPr/>
          <p:nvPr/>
        </p:nvCxnSpPr>
        <p:spPr>
          <a:xfrm flipV="1">
            <a:off x="107504" y="6165304"/>
            <a:ext cx="1219200" cy="457200"/>
          </a:xfrm>
          <a:prstGeom prst="straightConnector1">
            <a:avLst/>
          </a:prstGeom>
          <a:ln w="1047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 l="20963" t="23750" r="57184" b="46850"/>
          <a:stretch>
            <a:fillRect/>
          </a:stretch>
        </p:blipFill>
        <p:spPr bwMode="auto">
          <a:xfrm>
            <a:off x="6479704" y="2780928"/>
            <a:ext cx="2664296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 descr="Výsledok vyhľadávania obrázkov pre dopyt rovnica dychania"/>
          <p:cNvPicPr>
            <a:picLocks noChangeAspect="1" noChangeArrowheads="1"/>
          </p:cNvPicPr>
          <p:nvPr/>
        </p:nvPicPr>
        <p:blipFill>
          <a:blip r:embed="rId4" cstate="print"/>
          <a:srcRect t="17626" r="80286" b="25000"/>
          <a:stretch>
            <a:fillRect/>
          </a:stretch>
        </p:blipFill>
        <p:spPr bwMode="auto">
          <a:xfrm>
            <a:off x="3851920" y="3501008"/>
            <a:ext cx="1755304" cy="12241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Šípka doprava 8"/>
          <p:cNvSpPr/>
          <p:nvPr/>
        </p:nvSpPr>
        <p:spPr>
          <a:xfrm>
            <a:off x="5580112" y="3573016"/>
            <a:ext cx="1080120" cy="50405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" name="BlokTextu 9"/>
          <p:cNvSpPr txBox="1"/>
          <p:nvPr/>
        </p:nvSpPr>
        <p:spPr>
          <a:xfrm rot="1021700">
            <a:off x="4940433" y="5471535"/>
            <a:ext cx="4113861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k-SK" sz="3200" dirty="0"/>
              <a:t>Vznik 2 molekúl ATP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9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obsahu 2"/>
          <p:cNvSpPr txBox="1">
            <a:spLocks/>
          </p:cNvSpPr>
          <p:nvPr/>
        </p:nvSpPr>
        <p:spPr>
          <a:xfrm>
            <a:off x="457200" y="381000"/>
            <a:ext cx="7467600" cy="1371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>
            <a:noAutofit/>
          </a:bodyPr>
          <a:lstStyle/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lang="sk-SK" sz="3600" b="1" dirty="0"/>
              <a:t>2</a:t>
            </a:r>
            <a:r>
              <a:rPr kumimoji="0" lang="sk-SK" sz="3600" b="1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</a:t>
            </a:r>
            <a:r>
              <a:rPr lang="sk-SK" sz="3600" b="1" dirty="0" err="1"/>
              <a:t>Dekarboxylácia</a:t>
            </a:r>
            <a:r>
              <a:rPr lang="sk-SK" sz="3600" b="1" dirty="0"/>
              <a:t> kyseliny </a:t>
            </a:r>
            <a:r>
              <a:rPr lang="sk-SK" sz="3600" b="1" dirty="0" err="1"/>
              <a:t>pyrohroznovej</a:t>
            </a:r>
            <a:endParaRPr kumimoji="0" lang="sk-SK" sz="3600" b="1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8434" name="Picture 2" descr="Výsledok vyhľadávania obrázkov pre dopyt acetylkoenzým a"/>
          <p:cNvPicPr>
            <a:picLocks noChangeAspect="1" noChangeArrowheads="1"/>
          </p:cNvPicPr>
          <p:nvPr/>
        </p:nvPicPr>
        <p:blipFill>
          <a:blip r:embed="rId2" cstate="print"/>
          <a:srcRect r="42667"/>
          <a:stretch>
            <a:fillRect/>
          </a:stretch>
        </p:blipFill>
        <p:spPr bwMode="auto">
          <a:xfrm>
            <a:off x="2895600" y="1598428"/>
            <a:ext cx="6057900" cy="525957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4" descr="Výsledok vyhľadávania obrázkov pre dopyt mitochondri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200400"/>
            <a:ext cx="3276600" cy="2184400"/>
          </a:xfrm>
          <a:prstGeom prst="rect">
            <a:avLst/>
          </a:prstGeom>
          <a:noFill/>
        </p:spPr>
      </p:pic>
      <p:sp>
        <p:nvSpPr>
          <p:cNvPr id="7" name="BlokTextu 6"/>
          <p:cNvSpPr txBox="1"/>
          <p:nvPr/>
        </p:nvSpPr>
        <p:spPr>
          <a:xfrm>
            <a:off x="1403648" y="5373216"/>
            <a:ext cx="233499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KYSELINA OCTOVÁ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obsahu 2"/>
          <p:cNvSpPr txBox="1">
            <a:spLocks/>
          </p:cNvSpPr>
          <p:nvPr/>
        </p:nvSpPr>
        <p:spPr>
          <a:xfrm>
            <a:off x="304800" y="228600"/>
            <a:ext cx="7467600" cy="838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>
            <a:noAutofit/>
          </a:bodyPr>
          <a:lstStyle/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lang="sk-SK" sz="3600" b="1" dirty="0"/>
              <a:t>3. </a:t>
            </a:r>
            <a:r>
              <a:rPr lang="sk-SK" sz="3600" b="1" dirty="0" err="1"/>
              <a:t>K</a:t>
            </a:r>
            <a:r>
              <a:rPr lang="sk-SK" sz="3600" b="1" dirty="0" err="1" smtClean="0"/>
              <a:t>rebsov</a:t>
            </a:r>
            <a:r>
              <a:rPr lang="sk-SK" sz="3600" b="1" dirty="0" smtClean="0"/>
              <a:t> </a:t>
            </a:r>
            <a:r>
              <a:rPr lang="sk-SK" sz="3600" b="1" dirty="0"/>
              <a:t>cyklus</a:t>
            </a:r>
            <a:endParaRPr kumimoji="0" lang="sk-SK" sz="3600" b="1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0482" name="Picture 2" descr="Výsledok vyhľadávania obrázkov pre dopyt krebsov cyklu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62325" y="838200"/>
            <a:ext cx="5781675" cy="5608619"/>
          </a:xfrm>
          <a:prstGeom prst="rect">
            <a:avLst/>
          </a:prstGeom>
          <a:noFill/>
        </p:spPr>
      </p:pic>
      <p:sp>
        <p:nvSpPr>
          <p:cNvPr id="7" name="BlokTextu 6"/>
          <p:cNvSpPr txBox="1"/>
          <p:nvPr/>
        </p:nvSpPr>
        <p:spPr>
          <a:xfrm rot="274948">
            <a:off x="327158" y="6257382"/>
            <a:ext cx="7728782" cy="40011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000" dirty="0" smtClean="0"/>
              <a:t>Konečná fáza metabolizmu sacharidov, </a:t>
            </a:r>
            <a:r>
              <a:rPr lang="sk-SK" sz="2000" dirty="0" err="1" smtClean="0"/>
              <a:t>lipidov</a:t>
            </a:r>
            <a:r>
              <a:rPr lang="sk-SK" sz="2000" dirty="0" smtClean="0"/>
              <a:t>, čiastočne bielkovín</a:t>
            </a:r>
            <a:endParaRPr lang="sk-SK" sz="2000" dirty="0"/>
          </a:p>
        </p:txBody>
      </p:sp>
      <p:pic>
        <p:nvPicPr>
          <p:cNvPr id="3074" name="Picture 2" descr="Zobraziť zdrojový obrázok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1268760"/>
            <a:ext cx="2667000" cy="37719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2 H- + ½ O2 + 2 </a:t>
            </a:r>
            <a:r>
              <a:rPr lang="sk-SK" smtClean="0"/>
              <a:t>e             H2O </a:t>
            </a:r>
            <a:endParaRPr lang="sk-SK"/>
          </a:p>
        </p:txBody>
      </p:sp>
      <p:sp>
        <p:nvSpPr>
          <p:cNvPr id="4" name="Zástupný symbol obsahu 2"/>
          <p:cNvSpPr txBox="1">
            <a:spLocks/>
          </p:cNvSpPr>
          <p:nvPr/>
        </p:nvSpPr>
        <p:spPr>
          <a:xfrm>
            <a:off x="152400" y="304800"/>
            <a:ext cx="7467600" cy="838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>
            <a:noAutofit/>
          </a:bodyPr>
          <a:lstStyle/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lang="sk-SK" sz="3600" b="1" dirty="0"/>
              <a:t>4. Koncový dýchací reťazec</a:t>
            </a:r>
            <a:endParaRPr kumimoji="0" lang="sk-SK" sz="3600" b="1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Šípka doprava 4"/>
          <p:cNvSpPr/>
          <p:nvPr/>
        </p:nvSpPr>
        <p:spPr>
          <a:xfrm>
            <a:off x="4283968" y="1844824"/>
            <a:ext cx="936104" cy="14401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solidFill>
            <a:srgbClr val="FFFF00"/>
          </a:solidFill>
        </p:spPr>
        <p:txBody>
          <a:bodyPr>
            <a:normAutofit fontScale="90000"/>
          </a:bodyPr>
          <a:lstStyle/>
          <a:p>
            <a:r>
              <a:rPr lang="sk-SK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V uvedených poznámkach sa objavujú chyby, nájdi ich a oprav!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0" y="1500174"/>
            <a:ext cx="9144000" cy="5357826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buNone/>
            </a:pPr>
            <a:r>
              <a:rPr lang="sk-SK" b="1" dirty="0"/>
              <a:t>Fotosyntéza je anabolický dej pri ktorom zo zložitejších látok vznikajú látky jednoduchšie.</a:t>
            </a:r>
          </a:p>
          <a:p>
            <a:pPr>
              <a:buNone/>
            </a:pPr>
            <a:r>
              <a:rPr lang="sk-SK" b="1" dirty="0"/>
              <a:t>Hlavným orgánom fotosyntézy je list a hlavnou </a:t>
            </a:r>
            <a:r>
              <a:rPr lang="sk-SK" b="1" dirty="0" err="1"/>
              <a:t>organelou</a:t>
            </a:r>
            <a:r>
              <a:rPr lang="sk-SK" b="1" dirty="0"/>
              <a:t> je mitochondria.</a:t>
            </a:r>
          </a:p>
          <a:p>
            <a:pPr>
              <a:buNone/>
            </a:pPr>
            <a:r>
              <a:rPr lang="sk-SK" b="1" dirty="0"/>
              <a:t>K hlavným procesom fotosyntézy patrí primárna (tmavá) a sekundárna (svetelná) fáza.</a:t>
            </a:r>
          </a:p>
          <a:p>
            <a:pPr>
              <a:buNone/>
            </a:pPr>
            <a:r>
              <a:rPr lang="sk-SK" b="1" dirty="0"/>
              <a:t>Primárna fáza prebieha v </a:t>
            </a:r>
            <a:r>
              <a:rPr lang="sk-SK" b="1" dirty="0" err="1"/>
              <a:t>tylakoidoch</a:t>
            </a:r>
            <a:r>
              <a:rPr lang="sk-SK" b="1" dirty="0"/>
              <a:t> a sekundárna v </a:t>
            </a:r>
            <a:r>
              <a:rPr lang="sk-SK" b="1" dirty="0" err="1"/>
              <a:t>stróme</a:t>
            </a:r>
            <a:r>
              <a:rPr lang="sk-SK" b="1" dirty="0"/>
              <a:t>. </a:t>
            </a:r>
          </a:p>
        </p:txBody>
      </p:sp>
      <p:pic>
        <p:nvPicPr>
          <p:cNvPr id="1026" name="Picture 2" descr="Výsledok vyhľadávania obrázkov pre dopyt otaznik"/>
          <p:cNvPicPr>
            <a:picLocks noChangeAspect="1" noChangeArrowheads="1"/>
          </p:cNvPicPr>
          <p:nvPr/>
        </p:nvPicPr>
        <p:blipFill>
          <a:blip r:embed="rId2" cstate="print"/>
          <a:srcRect l="26250" r="32500"/>
          <a:stretch>
            <a:fillRect/>
          </a:stretch>
        </p:blipFill>
        <p:spPr bwMode="auto">
          <a:xfrm>
            <a:off x="7500958" y="4235164"/>
            <a:ext cx="1428760" cy="234661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E57021F-09A7-4F8C-966B-D1079EF02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A9845B60-51B0-4D75-AB50-43A9F4B100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" indent="0">
              <a:buNone/>
            </a:pPr>
            <a:r>
              <a:rPr lang="sk-SK">
                <a:hlinkClick r:id="rId2"/>
              </a:rPr>
              <a:t>Fotosyntéza a dýchanie rastlín - YouTube</a:t>
            </a:r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33612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762000" y="533400"/>
            <a:ext cx="7848600" cy="1386840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sk-SK" sz="6600" dirty="0">
                <a:solidFill>
                  <a:srgbClr val="002060"/>
                </a:solidFill>
              </a:rPr>
              <a:t>DÝCHANIE rastlín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6096000" y="6248400"/>
            <a:ext cx="3048000" cy="3810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sk-SK" b="1" dirty="0">
                <a:solidFill>
                  <a:srgbClr val="002060"/>
                </a:solidFill>
              </a:rPr>
              <a:t>Mgr. Ivana Sokolská</a:t>
            </a:r>
          </a:p>
        </p:txBody>
      </p:sp>
      <p:pic>
        <p:nvPicPr>
          <p:cNvPr id="13314" name="Picture 2" descr="Výsledok vyhľadávania obrázkov pre dopyt dýchanie rastlín"/>
          <p:cNvPicPr>
            <a:picLocks noChangeAspect="1" noChangeArrowheads="1"/>
          </p:cNvPicPr>
          <p:nvPr/>
        </p:nvPicPr>
        <p:blipFill>
          <a:blip r:embed="rId2" cstate="print"/>
          <a:srcRect l="51471" t="47205" r="19117" b="8075"/>
          <a:stretch>
            <a:fillRect/>
          </a:stretch>
        </p:blipFill>
        <p:spPr bwMode="auto">
          <a:xfrm>
            <a:off x="2628900" y="2132856"/>
            <a:ext cx="4114800" cy="3703320"/>
          </a:xfrm>
          <a:prstGeom prst="rect">
            <a:avLst/>
          </a:prstGeom>
          <a:noFill/>
        </p:spPr>
      </p:pic>
      <p:sp>
        <p:nvSpPr>
          <p:cNvPr id="6" name="BlokTextu 5">
            <a:extLst>
              <a:ext uri="{FF2B5EF4-FFF2-40B4-BE49-F238E27FC236}">
                <a16:creationId xmlns:a16="http://schemas.microsoft.com/office/drawing/2014/main" id="{09F80FA9-F571-41D5-8404-3ACBF0FDF346}"/>
              </a:ext>
            </a:extLst>
          </p:cNvPr>
          <p:cNvSpPr txBox="1"/>
          <p:nvPr/>
        </p:nvSpPr>
        <p:spPr>
          <a:xfrm>
            <a:off x="323528" y="3246902"/>
            <a:ext cx="46233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k-SK" dirty="0">
                <a:hlinkClick r:id="rId3"/>
              </a:rPr>
              <a:t>Dýchanie rastlín (otestuj sa) - YouTube</a:t>
            </a:r>
            <a:endParaRPr lang="sk-SK" dirty="0"/>
          </a:p>
        </p:txBody>
      </p:sp>
      <p:sp>
        <p:nvSpPr>
          <p:cNvPr id="8" name="BlokTextu 7">
            <a:extLst>
              <a:ext uri="{FF2B5EF4-FFF2-40B4-BE49-F238E27FC236}">
                <a16:creationId xmlns:a16="http://schemas.microsoft.com/office/drawing/2014/main" id="{A2B0C77F-5275-45CF-A84E-BBF79799BFAD}"/>
              </a:ext>
            </a:extLst>
          </p:cNvPr>
          <p:cNvSpPr txBox="1"/>
          <p:nvPr/>
        </p:nvSpPr>
        <p:spPr>
          <a:xfrm>
            <a:off x="827584" y="5014917"/>
            <a:ext cx="46233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k-SK" dirty="0">
                <a:hlinkClick r:id="rId4"/>
              </a:rPr>
              <a:t>Jak </a:t>
            </a:r>
            <a:r>
              <a:rPr lang="sk-SK" dirty="0" err="1">
                <a:hlinkClick r:id="rId4"/>
              </a:rPr>
              <a:t>rostliny</a:t>
            </a:r>
            <a:r>
              <a:rPr lang="sk-SK" dirty="0">
                <a:hlinkClick r:id="rId4"/>
              </a:rPr>
              <a:t> </a:t>
            </a:r>
            <a:r>
              <a:rPr lang="sk-SK" dirty="0" err="1">
                <a:hlinkClick r:id="rId4"/>
              </a:rPr>
              <a:t>vytváří</a:t>
            </a:r>
            <a:r>
              <a:rPr lang="sk-SK" dirty="0">
                <a:hlinkClick r:id="rId4"/>
              </a:rPr>
              <a:t> kyslík? - FOTOSYNTÉZA | </a:t>
            </a:r>
            <a:r>
              <a:rPr lang="sk-SK" dirty="0" err="1">
                <a:hlinkClick r:id="rId4"/>
              </a:rPr>
              <a:t>Biochemie</a:t>
            </a:r>
            <a:r>
              <a:rPr lang="sk-SK" dirty="0">
                <a:hlinkClick r:id="rId4"/>
              </a:rPr>
              <a:t> - YouTube</a:t>
            </a:r>
            <a:endParaRPr lang="sk-SK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274638"/>
            <a:ext cx="8686800" cy="1143000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sk-SK" b="1" dirty="0">
                <a:latin typeface="Times New Roman" pitchFamily="18" charset="0"/>
                <a:cs typeface="Times New Roman" pitchFamily="18" charset="0"/>
              </a:rPr>
              <a:t>PREČO JE DÝCHANIE PRE ŽIVÉ ORGANIZMY NEVYHNUTNÉ?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1506" name="Picture 2" descr="Výsledok vyhľadávania obrázkov pre dopyt OTAZNIK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1600200"/>
            <a:ext cx="4876800" cy="4876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10600" cy="792162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sk-SK" b="1" dirty="0"/>
              <a:t>= </a:t>
            </a:r>
            <a:r>
              <a:rPr lang="sk-SK" b="1" dirty="0" err="1"/>
              <a:t>r_s_irácia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4338" name="Picture 2" descr="Výsledok vyhľadávania obrázkov pre dopyt dýchanie rastlín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5232"/>
          <a:stretch>
            <a:fillRect/>
          </a:stretch>
        </p:blipFill>
        <p:spPr bwMode="auto">
          <a:xfrm>
            <a:off x="0" y="1600200"/>
            <a:ext cx="9144000" cy="5029201"/>
          </a:xfrm>
          <a:prstGeom prst="rect">
            <a:avLst/>
          </a:prstGeom>
          <a:noFill/>
        </p:spPr>
      </p:pic>
      <p:sp>
        <p:nvSpPr>
          <p:cNvPr id="5" name="BlokTextu 4"/>
          <p:cNvSpPr txBox="1"/>
          <p:nvPr/>
        </p:nvSpPr>
        <p:spPr>
          <a:xfrm>
            <a:off x="533400" y="1447800"/>
            <a:ext cx="5641288" cy="769441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4400" b="1" dirty="0"/>
              <a:t>Hlavný orgán: ???? </a:t>
            </a:r>
          </a:p>
        </p:txBody>
      </p:sp>
      <p:sp>
        <p:nvSpPr>
          <p:cNvPr id="6" name="BlokTextu 5"/>
          <p:cNvSpPr txBox="1"/>
          <p:nvPr/>
        </p:nvSpPr>
        <p:spPr>
          <a:xfrm>
            <a:off x="533400" y="2667000"/>
            <a:ext cx="6426759" cy="76944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4400" b="1" dirty="0"/>
              <a:t>Hlavná </a:t>
            </a:r>
            <a:r>
              <a:rPr lang="sk-SK" sz="4400" b="1" dirty="0" err="1"/>
              <a:t>organela</a:t>
            </a:r>
            <a:r>
              <a:rPr lang="sk-SK" sz="4400" b="1" dirty="0"/>
              <a:t>: ???? </a:t>
            </a:r>
          </a:p>
        </p:txBody>
      </p:sp>
      <p:pic>
        <p:nvPicPr>
          <p:cNvPr id="14340" name="Picture 4" descr="Výsledok vyhľadávania obrázkov pre dopyt mitochondri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4600" y="3352800"/>
            <a:ext cx="4286250" cy="2857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F735C3E-3222-4803-A387-9516D93C6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9A62C697-7F9E-4BD5-B3D6-30B02E766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026" name="Picture 2" descr="Zobraziť zdrojový obrázok">
            <a:extLst>
              <a:ext uri="{FF2B5EF4-FFF2-40B4-BE49-F238E27FC236}">
                <a16:creationId xmlns:a16="http://schemas.microsoft.com/office/drawing/2014/main" id="{6430D8BB-FCD1-4BE1-A59C-45AD1DCE47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2514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15362" name="Picture 2" descr="Výsledok vyhľadávania obrázkov pre dopyt rovnica dychani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828800"/>
            <a:ext cx="8903668" cy="2133600"/>
          </a:xfrm>
          <a:prstGeom prst="rect">
            <a:avLst/>
          </a:prstGeom>
          <a:noFill/>
        </p:spPr>
      </p:pic>
      <p:sp>
        <p:nvSpPr>
          <p:cNvPr id="5" name="Obdĺžnik 4"/>
          <p:cNvSpPr/>
          <p:nvPr/>
        </p:nvSpPr>
        <p:spPr>
          <a:xfrm>
            <a:off x="2819400" y="3200400"/>
            <a:ext cx="2286000" cy="609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BlokTextu 5"/>
          <p:cNvSpPr txBox="1"/>
          <p:nvPr/>
        </p:nvSpPr>
        <p:spPr>
          <a:xfrm>
            <a:off x="1" y="4343400"/>
            <a:ext cx="9143999" cy="70788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sk-SK" sz="4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ANABOLICKÝ / KATABOLICKÝ dej?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944562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sk-SK" b="1" dirty="0"/>
              <a:t>Dýchanie: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aoblený obdĺžnik 3"/>
          <p:cNvSpPr/>
          <p:nvPr/>
        </p:nvSpPr>
        <p:spPr>
          <a:xfrm>
            <a:off x="228600" y="1905000"/>
            <a:ext cx="3276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b="1" dirty="0">
                <a:solidFill>
                  <a:srgbClr val="FFFF00"/>
                </a:solidFill>
              </a:rPr>
              <a:t>anaeróbne</a:t>
            </a:r>
          </a:p>
        </p:txBody>
      </p:sp>
      <p:sp>
        <p:nvSpPr>
          <p:cNvPr id="5" name="Zaoblený obdĺžnik 4"/>
          <p:cNvSpPr/>
          <p:nvPr/>
        </p:nvSpPr>
        <p:spPr>
          <a:xfrm>
            <a:off x="4800600" y="1905000"/>
            <a:ext cx="3276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b="1" dirty="0">
                <a:solidFill>
                  <a:srgbClr val="FFFF00"/>
                </a:solidFill>
              </a:rPr>
              <a:t>aeróbne</a:t>
            </a:r>
          </a:p>
        </p:txBody>
      </p:sp>
      <p:sp>
        <p:nvSpPr>
          <p:cNvPr id="6" name="Šípka dolu 5"/>
          <p:cNvSpPr/>
          <p:nvPr/>
        </p:nvSpPr>
        <p:spPr>
          <a:xfrm>
            <a:off x="1828800" y="990600"/>
            <a:ext cx="685800" cy="990600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Šípka dolu 6"/>
          <p:cNvSpPr/>
          <p:nvPr/>
        </p:nvSpPr>
        <p:spPr>
          <a:xfrm>
            <a:off x="6096000" y="914400"/>
            <a:ext cx="685800" cy="990600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16386" name="Picture 2" descr="Výsledok vyhľadávania obrázkov pre dopyt kyslik molekul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2743200"/>
            <a:ext cx="2514600" cy="2514600"/>
          </a:xfrm>
          <a:prstGeom prst="rect">
            <a:avLst/>
          </a:prstGeom>
          <a:noFill/>
        </p:spPr>
      </p:pic>
      <p:sp>
        <p:nvSpPr>
          <p:cNvPr id="10" name="Obdĺžnik 9"/>
          <p:cNvSpPr/>
          <p:nvPr/>
        </p:nvSpPr>
        <p:spPr>
          <a:xfrm rot="19000639">
            <a:off x="1806154" y="2245076"/>
            <a:ext cx="121491" cy="35362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Obdĺžnik 10"/>
          <p:cNvSpPr/>
          <p:nvPr/>
        </p:nvSpPr>
        <p:spPr>
          <a:xfrm rot="2586506">
            <a:off x="1733655" y="2269070"/>
            <a:ext cx="159778" cy="3352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12" name="Picture 2" descr="Výsledok vyhľadávania obrázkov pre dopyt kyslik molekul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05400" y="2819400"/>
            <a:ext cx="2514600" cy="2514600"/>
          </a:xfrm>
          <a:prstGeom prst="rect">
            <a:avLst/>
          </a:prstGeom>
          <a:noFill/>
        </p:spPr>
      </p:pic>
      <p:pic>
        <p:nvPicPr>
          <p:cNvPr id="16388" name="Picture 4" descr="Výsledok vyhľadávania obrázkov pre dopyt bakteri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581400"/>
            <a:ext cx="5010150" cy="2762251"/>
          </a:xfrm>
          <a:prstGeom prst="rect">
            <a:avLst/>
          </a:prstGeom>
          <a:noFill/>
        </p:spPr>
      </p:pic>
      <p:pic>
        <p:nvPicPr>
          <p:cNvPr id="16390" name="Picture 6" descr="Výsledok vyhľadávania obrázkov pre dopyt kvasinky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" y="3657600"/>
            <a:ext cx="3657600" cy="2743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63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63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10" grpId="0" animBg="1"/>
      <p:bldP spid="11" grpId="0" animBg="1"/>
    </p:bldLst>
  </p:timing>
</p:sld>
</file>

<file path=ppt/theme/theme1.xml><?xml version="1.0" encoding="utf-8"?>
<a:theme xmlns:a="http://schemas.openxmlformats.org/drawingml/2006/main" name="Technický">
  <a:themeElements>
    <a:clrScheme name="Technický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ký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ký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181</TotalTime>
  <Words>177</Words>
  <Application>Microsoft Office PowerPoint</Application>
  <PresentationFormat>Prezentácia na obrazovke (4:3)</PresentationFormat>
  <Paragraphs>32</Paragraphs>
  <Slides>13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13</vt:i4>
      </vt:variant>
    </vt:vector>
  </HeadingPairs>
  <TitlesOfParts>
    <vt:vector size="18" baseType="lpstr">
      <vt:lpstr>Arial</vt:lpstr>
      <vt:lpstr>Franklin Gothic Book</vt:lpstr>
      <vt:lpstr>Times New Roman</vt:lpstr>
      <vt:lpstr>Wingdings 2</vt:lpstr>
      <vt:lpstr>Technický</vt:lpstr>
      <vt:lpstr>Poprehadzuj písmená , vytvor správny pojem a definuj ho</vt:lpstr>
      <vt:lpstr>V uvedených poznámkach sa objavujú chyby, nájdi ich a oprav!</vt:lpstr>
      <vt:lpstr>Prezentácia programu PowerPoint</vt:lpstr>
      <vt:lpstr>DÝCHANIE rastlín</vt:lpstr>
      <vt:lpstr>PREČO JE DÝCHANIE PRE ŽIVÉ ORGANIZMY NEVYHNUTNÉ?</vt:lpstr>
      <vt:lpstr>= r_s_irácia</vt:lpstr>
      <vt:lpstr>Prezentácia programu PowerPoint</vt:lpstr>
      <vt:lpstr>Prezentácia programu PowerPoint</vt:lpstr>
      <vt:lpstr>Dýchanie:</vt:lpstr>
      <vt:lpstr>AERÓBNE dýchanie</vt:lpstr>
      <vt:lpstr>Prezentácia programu PowerPoint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DÝCHANIE rastlín</dc:title>
  <dc:creator>hp</dc:creator>
  <cp:lastModifiedBy>student</cp:lastModifiedBy>
  <cp:revision>56</cp:revision>
  <dcterms:created xsi:type="dcterms:W3CDTF">2016-11-14T17:58:38Z</dcterms:created>
  <dcterms:modified xsi:type="dcterms:W3CDTF">2023-12-11T08:10:32Z</dcterms:modified>
</cp:coreProperties>
</file>