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2" r:id="rId4"/>
    <p:sldId id="283" r:id="rId5"/>
    <p:sldId id="368" r:id="rId6"/>
    <p:sldId id="369" r:id="rId7"/>
    <p:sldId id="288" r:id="rId8"/>
    <p:sldId id="289" r:id="rId9"/>
    <p:sldId id="259" r:id="rId10"/>
    <p:sldId id="260" r:id="rId11"/>
    <p:sldId id="265" r:id="rId12"/>
    <p:sldId id="266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6351-F160-484F-87CD-D4C3FD929B34}" type="datetimeFigureOut">
              <a:rPr lang="sk-SK" smtClean="0"/>
              <a:pPr/>
              <a:t>23. 9. 2021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0633-DE93-49C4-8495-0352F864A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cUWOlwjI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6000" b="1" dirty="0">
                <a:latin typeface="Times New Roman" pitchFamily="18" charset="0"/>
                <a:cs typeface="Times New Roman" pitchFamily="18" charset="0"/>
              </a:rPr>
              <a:t>Výživa a 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4357694"/>
            <a:ext cx="6400800" cy="82868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Vytvorila: Mgr. </a:t>
            </a:r>
            <a:r>
              <a:rPr lang="sk-S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Ivana Sokolská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8C534363-16C0-4A1E-8D6D-1C7F433029CB}"/>
              </a:ext>
            </a:extLst>
          </p:cNvPr>
          <p:cNvSpPr txBox="1"/>
          <p:nvPr/>
        </p:nvSpPr>
        <p:spPr>
          <a:xfrm>
            <a:off x="539552" y="67684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Ako lovia mäsožravé rastliny (</a:t>
            </a:r>
            <a:r>
              <a:rPr lang="sk-SK" dirty="0" err="1">
                <a:hlinkClick r:id="rId3"/>
              </a:rPr>
              <a:t>How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Carnivorous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Plants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Hunt</a:t>
            </a:r>
            <a:r>
              <a:rPr lang="sk-SK" dirty="0">
                <a:hlinkClick r:id="rId3"/>
              </a:rPr>
              <a:t>) - YouTube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výmena plynov (kyslíka, oxidu uhličitého) </a:t>
            </a:r>
          </a:p>
          <a:p>
            <a:pPr algn="ctr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medzi vonkajším prostredím a organizmom</a:t>
            </a:r>
          </a:p>
          <a:p>
            <a:pPr algn="ctr">
              <a:buNone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         CO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O </a:t>
            </a:r>
          </a:p>
          <a:p>
            <a:pPr algn="ctr">
              <a:buNone/>
            </a:pP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energia sa uvoľňuje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cxnSp>
        <p:nvCxnSpPr>
          <p:cNvPr id="5" name="Rovná spojovacia šípka 4"/>
          <p:cNvCxnSpPr/>
          <p:nvPr/>
        </p:nvCxnSpPr>
        <p:spPr>
          <a:xfrm>
            <a:off x="4357686" y="3000372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08CDDE-FDFF-478A-B778-6503030E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504" y="274638"/>
            <a:ext cx="2864296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err="1"/>
              <a:t>Hl.orgán</a:t>
            </a:r>
            <a:r>
              <a:rPr lang="sk-SK" dirty="0"/>
              <a:t>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E36FD9-1C71-4007-B7C2-643D44F5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A2A36B9F-8B45-4025-8F00-F7E527A6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5715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braziť zdrojový obrázok">
            <a:extLst>
              <a:ext uri="{FF2B5EF4-FFF2-40B4-BE49-F238E27FC236}">
                <a16:creationId xmlns:a16="http://schemas.microsoft.com/office/drawing/2014/main" id="{B63E549D-20C7-4130-B322-2EDA5C5F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05501"/>
            <a:ext cx="2771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Zobraziť zdrojový obrázok">
            <a:extLst>
              <a:ext uri="{FF2B5EF4-FFF2-40B4-BE49-F238E27FC236}">
                <a16:creationId xmlns:a16="http://schemas.microsoft.com/office/drawing/2014/main" id="{DC2A1C39-5394-41C6-85B1-70D7DC11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9595"/>
            <a:ext cx="704652" cy="74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Zobraziť zdrojový obrázok">
            <a:extLst>
              <a:ext uri="{FF2B5EF4-FFF2-40B4-BE49-F238E27FC236}">
                <a16:creationId xmlns:a16="http://schemas.microsoft.com/office/drawing/2014/main" id="{915AA31B-7717-4D10-B91B-B478A85B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10" y="980728"/>
            <a:ext cx="704652" cy="74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obraziť zdrojový obrázok">
            <a:extLst>
              <a:ext uri="{FF2B5EF4-FFF2-40B4-BE49-F238E27FC236}">
                <a16:creationId xmlns:a16="http://schemas.microsoft.com/office/drawing/2014/main" id="{D8F59F10-B53C-4D44-A882-37453E33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32861"/>
            <a:ext cx="3015470" cy="30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id="{5AF5BB60-95CE-42E7-BB9A-573CDEC581B1}"/>
              </a:ext>
            </a:extLst>
          </p:cNvPr>
          <p:cNvSpPr txBox="1">
            <a:spLocks/>
          </p:cNvSpPr>
          <p:nvPr/>
        </p:nvSpPr>
        <p:spPr>
          <a:xfrm>
            <a:off x="5863363" y="1459851"/>
            <a:ext cx="2864296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Hl.organela</a:t>
            </a:r>
            <a:r>
              <a:rPr lang="sk-S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5017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58C633-25D4-4129-A63D-8B83A14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9D7ECE-2200-4891-A26C-E505C061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6D1FB52-781E-48EC-9294-A0C51357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29000" r="42125" b="27600"/>
          <a:stretch/>
        </p:blipFill>
        <p:spPr>
          <a:xfrm>
            <a:off x="35496" y="274638"/>
            <a:ext cx="8229600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>
                <a:latin typeface="Times New Roman" pitchFamily="18" charset="0"/>
                <a:cs typeface="Times New Roman" pitchFamily="18" charset="0"/>
              </a:rPr>
              <a:t>Porovnanie procesu fotosyntézy a dýchania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vzniká voda</a:t>
            </a:r>
          </a:p>
          <a:p>
            <a:pPr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                                 vzniká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kyslík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vzniká oxid uhličitý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uvoľňuje sa energia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spotrebúva sa kyslík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spotrebúva sa oxid uhličitý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vzniká glukóza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spotrebúva sa voda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dodáva sa slnečná energia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je potrebný chlorofyl</a:t>
            </a:r>
          </a:p>
          <a:p>
            <a:pPr>
              <a:buFont typeface="Wingdings" pitchFamily="2" charset="2"/>
              <a:buChar char="ü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rozkladá sa glukóza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Fotosyntéza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sk-SK" sz="3600" dirty="0"/>
              <a:t>vzniká kyslík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spotrebúva sa oxid uhličitý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vzniká glukóza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spotrebúva sa voda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dodáva sa slnečná energia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j</a:t>
            </a:r>
            <a:r>
              <a:rPr lang="sk-SK" sz="3600"/>
              <a:t>e </a:t>
            </a:r>
            <a:r>
              <a:rPr lang="sk-SK" sz="3600" dirty="0"/>
              <a:t>potrebný chlorofyl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sk-SK" sz="3600" dirty="0"/>
              <a:t>vzniká voda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vzniká oxid uhličitý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uvoľňuje sa energia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spotrebúva sa kyslík</a:t>
            </a:r>
          </a:p>
          <a:p>
            <a:pPr lvl="2">
              <a:buFont typeface="Wingdings" pitchFamily="2" charset="2"/>
              <a:buChar char="ü"/>
            </a:pPr>
            <a:r>
              <a:rPr lang="sk-SK" sz="3600" dirty="0"/>
              <a:t>rozkladá sa glukóza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w-plu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009584"/>
          </a:xfrm>
        </p:spPr>
      </p:pic>
      <p:pic>
        <p:nvPicPr>
          <p:cNvPr id="5" name="Obrázok 4" descr="fotosynteza.jpg"/>
          <p:cNvPicPr>
            <a:picLocks noChangeAspect="1"/>
          </p:cNvPicPr>
          <p:nvPr/>
        </p:nvPicPr>
        <p:blipFill>
          <a:blip r:embed="rId3" cstate="print"/>
          <a:srcRect t="73075"/>
          <a:stretch>
            <a:fillRect/>
          </a:stretch>
        </p:blipFill>
        <p:spPr>
          <a:xfrm>
            <a:off x="0" y="5000636"/>
            <a:ext cx="9144000" cy="1857364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86248" y="285728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pľúca Zeme“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85794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Times New Roman" pitchFamily="18" charset="0"/>
                <a:cs typeface="Times New Roman" pitchFamily="18" charset="0"/>
              </a:rPr>
              <a:t>VÝŽIVA RASTLÍN</a:t>
            </a:r>
            <a:endParaRPr lang="cs-C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1.AUTOTROFNÁ</a:t>
            </a:r>
          </a:p>
          <a:p>
            <a:pPr>
              <a:lnSpc>
                <a:spcPct val="90000"/>
              </a:lnSpc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cs-CZ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Zobraziť zdrojový obrázok">
            <a:extLst>
              <a:ext uri="{FF2B5EF4-FFF2-40B4-BE49-F238E27FC236}">
                <a16:creationId xmlns:a16="http://schemas.microsoft.com/office/drawing/2014/main" id="{2027F9B2-075D-4701-86A1-A21C4188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608512" cy="45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85794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Times New Roman" pitchFamily="18" charset="0"/>
                <a:cs typeface="Times New Roman" pitchFamily="18" charset="0"/>
              </a:rPr>
              <a:t>VÝŽIVA RASTLÍN</a:t>
            </a:r>
            <a:endParaRPr lang="cs-C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HETEROTROFIA</a:t>
            </a:r>
          </a:p>
          <a:p>
            <a:pPr>
              <a:lnSpc>
                <a:spcPct val="90000"/>
              </a:lnSpc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rastliny si nevedia vytvárať organické látky, musia ich prijímať, podľa toho, odkiaľ ich prijímajú sa rozdeľujú na: </a:t>
            </a:r>
          </a:p>
          <a:p>
            <a:pPr>
              <a:lnSpc>
                <a:spcPct val="90000"/>
              </a:lnSpc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parazity,</a:t>
            </a:r>
          </a:p>
          <a:p>
            <a:pPr>
              <a:lnSpc>
                <a:spcPct val="90000"/>
              </a:lnSpc>
            </a:pPr>
            <a:r>
              <a:rPr lang="sk-SK" dirty="0" err="1">
                <a:latin typeface="Times New Roman" pitchFamily="18" charset="0"/>
                <a:cs typeface="Times New Roman" pitchFamily="18" charset="0"/>
              </a:rPr>
              <a:t>saprofyty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cs-CZ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6" name="Picture 2" descr="http://www.pluska.sk/thumb/images/gallery/izahradkar/o_kukucina-polna.jpg?w=800&amp;h=1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876"/>
            <a:ext cx="4000496" cy="3000372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785786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800" dirty="0"/>
              <a:t>http://www.pluska.sk/thumb/images/gallery/izahradkar/o_kukucina-polna.jpg?w=800&amp;h=1000</a:t>
            </a:r>
          </a:p>
        </p:txBody>
      </p:sp>
      <p:pic>
        <p:nvPicPr>
          <p:cNvPr id="62468" name="Picture 4" descr="http://www.jmfoto.estranky.sk/img/mid/2162/f--0083--hniezdovka-hlistova--neottia-nidus---avis-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6786" y="3140968"/>
            <a:ext cx="2264238" cy="3403757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4929190" y="650083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800" dirty="0"/>
              <a:t>http://www.jmfoto.estranky.sk/img/mid/2162/f--0083--</a:t>
            </a:r>
            <a:r>
              <a:rPr lang="sk-SK" sz="800" dirty="0" err="1"/>
              <a:t>hniezdovka-hlistova</a:t>
            </a:r>
            <a:r>
              <a:rPr lang="sk-SK" sz="800" dirty="0"/>
              <a:t>--</a:t>
            </a:r>
            <a:r>
              <a:rPr lang="sk-SK" sz="800" dirty="0" err="1"/>
              <a:t>neottia-nidus</a:t>
            </a:r>
            <a:r>
              <a:rPr lang="sk-SK" sz="800" dirty="0"/>
              <a:t>---</a:t>
            </a:r>
            <a:r>
              <a:rPr lang="sk-SK" sz="800" dirty="0" err="1"/>
              <a:t>avis-.jpg</a:t>
            </a:r>
            <a:endParaRPr lang="sk-SK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85794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Times New Roman" pitchFamily="18" charset="0"/>
                <a:cs typeface="Times New Roman" pitchFamily="18" charset="0"/>
              </a:rPr>
              <a:t>VÝŽIVA RASTLÍN</a:t>
            </a:r>
            <a:endParaRPr lang="cs-C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HETEROTROFIA</a:t>
            </a:r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parazity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odoberajú živiny živému organizmu, ktorého označujeme ako hostiteľa, do ktorého vnikajú pomocou premenných koreňov,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prísaviek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haustórií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sk-SK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úplné parazity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haustóriami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vnikajú do lykovej aj drevnej časti cievnych zväzkov hostiteľa, odkiaľ čerpajú organické aj anorganické živiny, napr. kukučina poľná (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Cuscuta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arvensis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sk-SK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poloparazity</a:t>
            </a:r>
            <a:r>
              <a:rPr lang="sk-SK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- svojimi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haustóriami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tiež prenikajú do cievnych zväzkov hostiteľa, ale len do drevnej časti, obsahujú chlorofyl a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fotosyntetizujú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patrí sem napríklad imelo biele (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Viscum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 album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90000"/>
              </a:lnSpc>
              <a:buNone/>
            </a:pPr>
            <a:endParaRPr lang="sk-SK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cs-CZ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2" name="Picture 2" descr="http://www.nahuby.sk/images/fotosutaz/2009/12/28/matus_skutka_1839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5429250" cy="40767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28596" y="621508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800" dirty="0"/>
              <a:t>http://www.nahuby.sk/images/fotosutaz/2009/12/28/matus_skutka_183905.jpg</a:t>
            </a:r>
          </a:p>
        </p:txBody>
      </p:sp>
      <p:pic>
        <p:nvPicPr>
          <p:cNvPr id="61444" name="Picture 4" descr="http://upload.wikimedia.org/wikipedia/commons/3/3e/Mistletoe_P12108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149" y="473217"/>
            <a:ext cx="6629400" cy="4972050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4071934" y="61436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800" dirty="0"/>
              <a:t>http://upload.wikimedia.org/wikipedia/commons/3/3e/Mistletoe_P1210829.jpg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505FD-AA90-45C4-9206-23D26E03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Mäsožravé rastliny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34FF6-9A8C-4D17-BB53-4841C5B7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37" y="2864197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B9FC00-0F85-47B6-A883-0BA0214F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6912768" cy="508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1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FOTOSYNTÉZA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Hlavný orgán: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Hlavná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organela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57346" name="Picture 2" descr="http://www.infovek.sk/predmety/biologia/diplomky/biologia_bunky/Obrazky%20diplomovky/Fotosyntez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428736"/>
            <a:ext cx="4029075" cy="49149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786182" y="621508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800" dirty="0"/>
              <a:t>http://www.infovek.sk/predmety/biologia/diplomky/biologia_bunky/Obrazky%20diplomovky/Fotosynteza.jpg</a:t>
            </a:r>
          </a:p>
        </p:txBody>
      </p:sp>
      <p:pic>
        <p:nvPicPr>
          <p:cNvPr id="6" name="Picture 2" descr="Zobraziť zdrojový obrázok">
            <a:extLst>
              <a:ext uri="{FF2B5EF4-FFF2-40B4-BE49-F238E27FC236}">
                <a16:creationId xmlns:a16="http://schemas.microsoft.com/office/drawing/2014/main" id="{514FF28B-2A0B-423D-AFD6-FFAF2C44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0" y="3741250"/>
            <a:ext cx="4655994" cy="31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FOTOSYNTÉZA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142477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Priebeh fotosyntézy:</a:t>
            </a:r>
            <a:endParaRPr lang="sk-SK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12 H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 + 6 CO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→ C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+ 6 H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 + 6 O</a:t>
            </a:r>
            <a:r>
              <a:rPr lang="sk-SK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 err="1">
                <a:latin typeface="Times New Roman" pitchFamily="18" charset="0"/>
                <a:cs typeface="Times New Roman" pitchFamily="18" charset="0"/>
              </a:rPr>
              <a:t>Autotrofné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– FOTOSYNTÉZA</a:t>
            </a:r>
          </a:p>
        </p:txBody>
      </p:sp>
      <p:pic>
        <p:nvPicPr>
          <p:cNvPr id="4" name="Obrázok 3" descr="fotosynteza.jpg"/>
          <p:cNvPicPr>
            <a:picLocks noChangeAspect="1"/>
          </p:cNvPicPr>
          <p:nvPr/>
        </p:nvPicPr>
        <p:blipFill>
          <a:blip r:embed="rId2" cstate="print"/>
          <a:srcRect t="73075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pic>
        <p:nvPicPr>
          <p:cNvPr id="7" name="Zástupný symbol obsahu 6" descr="Un+grande+laboratorio+biochimic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8162" t="10417"/>
          <a:stretch>
            <a:fillRect/>
          </a:stretch>
        </p:blipFill>
        <p:spPr>
          <a:xfrm>
            <a:off x="357158" y="1785926"/>
            <a:ext cx="3731688" cy="4054485"/>
          </a:xfrm>
        </p:spPr>
      </p:pic>
      <p:sp>
        <p:nvSpPr>
          <p:cNvPr id="9" name="BlokTextu 8"/>
          <p:cNvSpPr txBox="1"/>
          <p:nvPr/>
        </p:nvSpPr>
        <p:spPr>
          <a:xfrm>
            <a:off x="3643306" y="1857364"/>
            <a:ext cx="52150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O       C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 + O</a:t>
            </a:r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sk-SK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potrebná energia </a:t>
            </a:r>
          </a:p>
          <a:p>
            <a:pPr algn="ctr"/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(zo slnečného žiarenia)</a:t>
            </a:r>
          </a:p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chlorofyl</a:t>
            </a:r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5715008" y="2143116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420</Words>
  <Application>Microsoft Office PowerPoint</Application>
  <PresentationFormat>Prezentácia na obrazovke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Motív Office</vt:lpstr>
      <vt:lpstr>Výživa a dýchanie rastlín</vt:lpstr>
      <vt:lpstr>Prezentácia programu PowerPoint</vt:lpstr>
      <vt:lpstr>VÝŽIVA RASTLÍN</vt:lpstr>
      <vt:lpstr>VÝŽIVA RASTLÍN</vt:lpstr>
      <vt:lpstr>VÝŽIVA RASTLÍN</vt:lpstr>
      <vt:lpstr>Mäsožravé rastliny</vt:lpstr>
      <vt:lpstr>FOTOSYNTÉZA</vt:lpstr>
      <vt:lpstr>FOTOSYNTÉZA</vt:lpstr>
      <vt:lpstr>Autotrofné – FOTOSYNTÉZA</vt:lpstr>
      <vt:lpstr>DÝCHANIE</vt:lpstr>
      <vt:lpstr>Hl.orgán:</vt:lpstr>
      <vt:lpstr>Prezentácia programu PowerPoint</vt:lpstr>
      <vt:lpstr>Porovnanie procesu fotosyntézy a dýchania</vt:lpstr>
      <vt:lpstr>Fotosyntéza</vt:lpstr>
      <vt:lpstr>Dýchanie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a dýchanie rastlín</dc:title>
  <dc:creator>Janka</dc:creator>
  <cp:lastModifiedBy>sokolskaivana24@gmail.com</cp:lastModifiedBy>
  <cp:revision>29</cp:revision>
  <dcterms:created xsi:type="dcterms:W3CDTF">2018-09-22T14:16:29Z</dcterms:created>
  <dcterms:modified xsi:type="dcterms:W3CDTF">2021-09-23T15:53:42Z</dcterms:modified>
</cp:coreProperties>
</file>