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8" r:id="rId2"/>
    <p:sldId id="361" r:id="rId3"/>
    <p:sldId id="359" r:id="rId4"/>
    <p:sldId id="360" r:id="rId5"/>
    <p:sldId id="362" r:id="rId6"/>
    <p:sldId id="363" r:id="rId7"/>
    <p:sldId id="357" r:id="rId8"/>
    <p:sldId id="349" r:id="rId9"/>
    <p:sldId id="350" r:id="rId10"/>
    <p:sldId id="353" r:id="rId11"/>
    <p:sldId id="354" r:id="rId12"/>
    <p:sldId id="351" r:id="rId13"/>
    <p:sldId id="352" r:id="rId14"/>
    <p:sldId id="355" r:id="rId15"/>
  </p:sldIdLst>
  <p:sldSz cx="9144000" cy="6858000" type="screen4x3"/>
  <p:notesSz cx="6858000" cy="9545638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33"/>
    <a:srgbClr val="990033"/>
    <a:srgbClr val="FF0000"/>
    <a:srgbClr val="000000"/>
    <a:srgbClr val="C7C7D9"/>
    <a:srgbClr val="9F9FBF"/>
    <a:srgbClr val="DDDDDD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6400" autoAdjust="0"/>
  </p:normalViewPr>
  <p:slideViewPr>
    <p:cSldViewPr snapToGrid="0">
      <p:cViewPr varScale="1">
        <p:scale>
          <a:sx n="68" d="100"/>
          <a:sy n="68" d="100"/>
        </p:scale>
        <p:origin x="-14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27" d="100"/>
          <a:sy n="27" d="100"/>
        </p:scale>
        <p:origin x="-1192" y="-13"/>
      </p:cViewPr>
      <p:guideLst>
        <p:guide orient="horz" pos="2058"/>
        <p:guide pos="2917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7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71801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/>
            </a:lvl1pPr>
          </a:lstStyle>
          <a:p>
            <a:endParaRPr lang="sk-SK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/>
            </a:lvl1pPr>
          </a:lstStyle>
          <a:p>
            <a:endParaRPr lang="sk-SK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49338" y="722313"/>
            <a:ext cx="4756150" cy="3567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535488"/>
            <a:ext cx="5030787" cy="42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067800"/>
            <a:ext cx="2971801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/>
            </a:lvl1pPr>
          </a:lstStyle>
          <a:p>
            <a:endParaRPr lang="sk-SK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067800"/>
            <a:ext cx="297338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/>
            </a:lvl1pPr>
          </a:lstStyle>
          <a:p>
            <a:fld id="{CE380ADD-23AB-438F-ADB5-A0483D9C20DD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defTabSz="7620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defTabSz="7620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defTabSz="7620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defTabSz="7620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1F20B-82B6-47FB-8128-928F1EEE6BFB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BB37D-C687-446B-B44B-433042244C8B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3F55E-95ED-4120-A1A5-FDA4CE6C2A6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A607F6-3480-40B7-A419-0733C1D143B9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A4037-3BCB-4778-8592-5E9E93FAF0A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F13B6-A867-48CF-B1E9-538B996AA669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E9F15-8581-4DCC-9220-3166ABCCB489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964C3-B502-48C5-8369-911E4FE7225E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9B189-D310-4A20-8368-50A9058F2D3D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CFFB8-7FA8-4827-AEF8-612A621275D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B2FAC-7535-497D-A43A-ADAD8A7E8B01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titulu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762000">
              <a:defRPr sz="1400"/>
            </a:lvl1pPr>
          </a:lstStyle>
          <a:p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>
              <a:defRPr sz="1400"/>
            </a:lvl1pPr>
          </a:lstStyle>
          <a:p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762000">
              <a:defRPr sz="1400"/>
            </a:lvl1pPr>
          </a:lstStyle>
          <a:p>
            <a:fld id="{9A10A4F4-481D-4B2D-ABEC-24E6A7B5AEE2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Rovnomerný priamočiary pohyb RPP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Podľa veľkosti rýchlosti rozlišujeme </a:t>
            </a:r>
            <a:r>
              <a:rPr lang="sk-SK" dirty="0" smtClean="0">
                <a:solidFill>
                  <a:srgbClr val="FF0000"/>
                </a:solidFill>
              </a:rPr>
              <a:t>rovnomerný a nerovnomerný pohyb</a:t>
            </a:r>
            <a:r>
              <a:rPr lang="sk-SK" dirty="0" smtClean="0"/>
              <a:t>.</a:t>
            </a:r>
          </a:p>
          <a:p>
            <a:pPr>
              <a:buNone/>
            </a:pPr>
            <a:endParaRPr lang="sk-SK" dirty="0" smtClean="0"/>
          </a:p>
          <a:p>
            <a:r>
              <a:rPr lang="sk-SK" b="1" dirty="0" smtClean="0">
                <a:solidFill>
                  <a:srgbClr val="FF0000"/>
                </a:solidFill>
              </a:rPr>
              <a:t>Rovnomerný pohyb </a:t>
            </a:r>
            <a:r>
              <a:rPr lang="sk-SK" dirty="0" smtClean="0"/>
              <a:t>– hmotný bod prejde v ľubovoľných ale rovnako veľkých časových úsekoch rovnaké dráhy. </a:t>
            </a:r>
            <a:endParaRPr lang="sk-SK" dirty="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396875" y="455613"/>
            <a:ext cx="8158163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108000" rIns="92075" bIns="72000">
            <a:spAutoFit/>
          </a:bodyPr>
          <a:lstStyle/>
          <a:p>
            <a:pPr defTabSz="762000">
              <a:spcAft>
                <a:spcPct val="10000"/>
              </a:spcAft>
            </a:pPr>
            <a:r>
              <a:rPr lang="sk-SK" sz="3200" b="1"/>
              <a:t>Víchrica má rýchlosť                Akú veľkú vzdialenosť prejde za                 ?</a:t>
            </a:r>
          </a:p>
        </p:txBody>
      </p:sp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4721225" y="3962400"/>
          <a:ext cx="3116263" cy="741363"/>
        </p:xfrm>
        <a:graphic>
          <a:graphicData uri="http://schemas.openxmlformats.org/presentationml/2006/ole">
            <p:oleObj spid="_x0000_s138243" name="Rovnice" r:id="rId3" imgW="749160" imgH="177480" progId="Equation.3">
              <p:embed/>
            </p:oleObj>
          </a:graphicData>
        </a:graphic>
      </p:graphicFrame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346075" y="2066925"/>
            <a:ext cx="489426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4000" b="1"/>
              <a:t>  v = 25 m/s</a:t>
            </a:r>
          </a:p>
        </p:txBody>
      </p:sp>
      <p:sp>
        <p:nvSpPr>
          <p:cNvPr id="138245" name="Line 5"/>
          <p:cNvSpPr>
            <a:spLocks noChangeShapeType="1"/>
          </p:cNvSpPr>
          <p:nvPr/>
        </p:nvSpPr>
        <p:spPr bwMode="auto">
          <a:xfrm>
            <a:off x="185738" y="3446463"/>
            <a:ext cx="4905375" cy="30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485775" y="2646363"/>
            <a:ext cx="46037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4000" b="1"/>
              <a:t> t =   5 min</a:t>
            </a:r>
          </a:p>
        </p:txBody>
      </p:sp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425450" y="3636963"/>
          <a:ext cx="2825750" cy="784225"/>
        </p:xfrm>
        <a:graphic>
          <a:graphicData uri="http://schemas.openxmlformats.org/presentationml/2006/ole">
            <p:oleObj spid="_x0000_s138247" name="Rovnice" r:id="rId4" imgW="406080" imgH="152280" progId="Equation.3">
              <p:embed/>
            </p:oleObj>
          </a:graphicData>
        </a:graphic>
      </p:graphicFrame>
      <p:graphicFrame>
        <p:nvGraphicFramePr>
          <p:cNvPr id="138248" name="Object 8"/>
          <p:cNvGraphicFramePr>
            <a:graphicFrameLocks noChangeAspect="1"/>
          </p:cNvGraphicFramePr>
          <p:nvPr/>
        </p:nvGraphicFramePr>
        <p:xfrm>
          <a:off x="92075" y="4814888"/>
          <a:ext cx="3692525" cy="709612"/>
        </p:xfrm>
        <a:graphic>
          <a:graphicData uri="http://schemas.openxmlformats.org/presentationml/2006/ole">
            <p:oleObj spid="_x0000_s138248" name="Rovnice" r:id="rId5" imgW="685800" imgH="177480" progId="Equation.3">
              <p:embed/>
            </p:oleObj>
          </a:graphicData>
        </a:graphic>
      </p:graphicFrame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4408488" y="1006475"/>
            <a:ext cx="11652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k-SK" sz="3200" b="1"/>
              <a:t>5 min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4291013" y="482600"/>
            <a:ext cx="140335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k-SK" sz="3200" b="1"/>
              <a:t>25 m/s.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2768600" y="2622550"/>
            <a:ext cx="46037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4000" b="1"/>
              <a:t>  =  300 s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>
            <a:off x="901700" y="5842000"/>
            <a:ext cx="82423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b="1"/>
              <a:t>Víchrica prejde 7 500 m.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/>
      <p:bldP spid="138245" grpId="0" animBg="1"/>
      <p:bldP spid="138246" grpId="0"/>
      <p:bldP spid="138249" grpId="0"/>
      <p:bldP spid="138249" grpId="1"/>
      <p:bldP spid="138250" grpId="0"/>
      <p:bldP spid="138250" grpId="1"/>
      <p:bldP spid="138251" grpId="0"/>
      <p:bldP spid="1382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236538" y="211138"/>
            <a:ext cx="8158162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108000" rIns="92075" bIns="72000">
            <a:spAutoFit/>
          </a:bodyPr>
          <a:lstStyle/>
          <a:p>
            <a:pPr defTabSz="762000">
              <a:spcAft>
                <a:spcPct val="10000"/>
              </a:spcAft>
            </a:pPr>
            <a:r>
              <a:rPr lang="sk-SK" sz="3200" b="1"/>
              <a:t>Chlapec si namontoval na bicykel tachometer. Pri tréningu prešiel istý úsek cesty za                      stálou rýchlosťou                 Akú dráhu pri tréningu prešiel?</a:t>
            </a:r>
          </a:p>
        </p:txBody>
      </p:sp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4799013" y="3927475"/>
          <a:ext cx="2809875" cy="835025"/>
        </p:xfrm>
        <a:graphic>
          <a:graphicData uri="http://schemas.openxmlformats.org/presentationml/2006/ole">
            <p:oleObj spid="_x0000_s139267" name="Rovnice" r:id="rId3" imgW="685800" imgH="203040" progId="Equation.3">
              <p:embed/>
            </p:oleObj>
          </a:graphicData>
        </a:graphic>
      </p:graphicFrame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93663" y="2917825"/>
            <a:ext cx="4894262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4000" b="1"/>
              <a:t>  v = 24 km/h</a:t>
            </a:r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>
            <a:off x="25400" y="3644900"/>
            <a:ext cx="4905375" cy="30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323850" y="2263775"/>
            <a:ext cx="46037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4000" b="1"/>
              <a:t> t =   18 min</a:t>
            </a:r>
          </a:p>
        </p:txBody>
      </p:sp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173038" y="3727450"/>
          <a:ext cx="2825750" cy="784225"/>
        </p:xfrm>
        <a:graphic>
          <a:graphicData uri="http://schemas.openxmlformats.org/presentationml/2006/ole">
            <p:oleObj spid="_x0000_s139271" name="Rovnice" r:id="rId4" imgW="406080" imgH="152280" progId="Equation.3">
              <p:embed/>
            </p:oleObj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593725" y="4664075"/>
          <a:ext cx="3230563" cy="766763"/>
        </p:xfrm>
        <a:graphic>
          <a:graphicData uri="http://schemas.openxmlformats.org/presentationml/2006/ole">
            <p:oleObj spid="_x0000_s139272" name="Rovnice" r:id="rId5" imgW="634680" imgH="203040" progId="Equation.3">
              <p:embed/>
            </p:oleObj>
          </a:graphicData>
        </a:graphic>
      </p:graphicFrame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7664617" y="1292534"/>
            <a:ext cx="16954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k-SK" sz="3200" b="1" dirty="0"/>
              <a:t>24 km/h.</a:t>
            </a:r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3374907" y="1229365"/>
            <a:ext cx="1368425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k-SK" sz="3200" b="1" dirty="0"/>
              <a:t>18 min</a:t>
            </a:r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2867025" y="2286000"/>
            <a:ext cx="46037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4000" b="1"/>
              <a:t>  =  0,3 h</a:t>
            </a: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457200" y="5826125"/>
            <a:ext cx="82423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b="1"/>
              <a:t>Chlapec prešiel dráhu 7,2 km.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/>
      <p:bldP spid="139269" grpId="0" animBg="1"/>
      <p:bldP spid="139270" grpId="0"/>
      <p:bldP spid="139273" grpId="0"/>
      <p:bldP spid="139273" grpId="1"/>
      <p:bldP spid="139274" grpId="0"/>
      <p:bldP spid="139274" grpId="1"/>
      <p:bldP spid="139275" grpId="0"/>
      <p:bldP spid="1392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196850" y="227013"/>
            <a:ext cx="8747125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108000" rIns="92075" bIns="72000">
            <a:spAutoFit/>
          </a:bodyPr>
          <a:lstStyle/>
          <a:p>
            <a:pPr defTabSz="762000">
              <a:spcAft>
                <a:spcPct val="10000"/>
              </a:spcAft>
            </a:pPr>
            <a:r>
              <a:rPr lang="sk-SK" sz="3200" b="1"/>
              <a:t>Guľa z pušky letí rýchlosťou                , zvuk rýchlosťou                  . O koľko neskoršie doletí zvuk k terču vzdialenému   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36525" y="1873250"/>
            <a:ext cx="489426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4000" b="1"/>
              <a:t> v</a:t>
            </a:r>
            <a:r>
              <a:rPr lang="sk-SK" sz="4000" b="1" baseline="-25000"/>
              <a:t>g</a:t>
            </a:r>
            <a:r>
              <a:rPr lang="sk-SK" sz="4000" b="1"/>
              <a:t> = 800 m/s</a:t>
            </a:r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427038" y="2971800"/>
            <a:ext cx="8183562" cy="31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3994150" y="1905000"/>
            <a:ext cx="46037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4000" b="1"/>
              <a:t> v</a:t>
            </a:r>
            <a:r>
              <a:rPr lang="sk-SK" sz="4000" b="1" baseline="-25000"/>
              <a:t>v</a:t>
            </a:r>
            <a:r>
              <a:rPr lang="sk-SK" sz="4000" b="1"/>
              <a:t> =  330 m/s</a:t>
            </a:r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5297488" y="257175"/>
            <a:ext cx="160655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k-SK" sz="3200" b="1"/>
              <a:t> 800 m/s</a:t>
            </a:r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2371725" y="790575"/>
            <a:ext cx="150495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k-SK" sz="3200" b="1"/>
              <a:t>330 m/s</a:t>
            </a:r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4852988" y="1260475"/>
            <a:ext cx="1335087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k-SK" sz="3200" b="1"/>
              <a:t>800 m.</a:t>
            </a:r>
          </a:p>
        </p:txBody>
      </p:sp>
      <p:sp>
        <p:nvSpPr>
          <p:cNvPr id="136206" name="Text Box 14"/>
          <p:cNvSpPr txBox="1">
            <a:spLocks noChangeArrowheads="1"/>
          </p:cNvSpPr>
          <p:nvPr/>
        </p:nvSpPr>
        <p:spPr bwMode="auto">
          <a:xfrm>
            <a:off x="2495550" y="2357438"/>
            <a:ext cx="46037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4000" b="1"/>
              <a:t> s =  800 m</a:t>
            </a:r>
          </a:p>
        </p:txBody>
      </p:sp>
      <p:graphicFrame>
        <p:nvGraphicFramePr>
          <p:cNvPr id="136207" name="Object 15"/>
          <p:cNvGraphicFramePr>
            <a:graphicFrameLocks noChangeAspect="1"/>
          </p:cNvGraphicFramePr>
          <p:nvPr/>
        </p:nvGraphicFramePr>
        <p:xfrm>
          <a:off x="565150" y="4552950"/>
          <a:ext cx="1489075" cy="696913"/>
        </p:xfrm>
        <a:graphic>
          <a:graphicData uri="http://schemas.openxmlformats.org/presentationml/2006/ole">
            <p:oleObj spid="_x0000_s136207" name="Rovnice" r:id="rId3" imgW="380880" imgH="177480" progId="Equation.3">
              <p:embed/>
            </p:oleObj>
          </a:graphicData>
        </a:graphic>
      </p:graphicFrame>
      <p:graphicFrame>
        <p:nvGraphicFramePr>
          <p:cNvPr id="136208" name="Object 16"/>
          <p:cNvGraphicFramePr>
            <a:graphicFrameLocks noChangeAspect="1"/>
          </p:cNvGraphicFramePr>
          <p:nvPr/>
        </p:nvGraphicFramePr>
        <p:xfrm>
          <a:off x="3168650" y="3170238"/>
          <a:ext cx="1414463" cy="1203325"/>
        </p:xfrm>
        <a:graphic>
          <a:graphicData uri="http://schemas.openxmlformats.org/presentationml/2006/ole">
            <p:oleObj spid="_x0000_s136208" name="Rovnice" r:id="rId4" imgW="342720" imgH="393480" progId="Equation.3">
              <p:embed/>
            </p:oleObj>
          </a:graphicData>
        </a:graphic>
      </p:graphicFrame>
      <p:graphicFrame>
        <p:nvGraphicFramePr>
          <p:cNvPr id="136209" name="Object 17"/>
          <p:cNvGraphicFramePr>
            <a:graphicFrameLocks noChangeAspect="1"/>
          </p:cNvGraphicFramePr>
          <p:nvPr/>
        </p:nvGraphicFramePr>
        <p:xfrm>
          <a:off x="595313" y="3257550"/>
          <a:ext cx="2046287" cy="1203325"/>
        </p:xfrm>
        <a:graphic>
          <a:graphicData uri="http://schemas.openxmlformats.org/presentationml/2006/ole">
            <p:oleObj spid="_x0000_s136209" name="Rovnice" r:id="rId5" imgW="495000" imgH="393480" progId="Equation.3">
              <p:embed/>
            </p:oleObj>
          </a:graphicData>
        </a:graphic>
      </p:graphicFrame>
      <p:graphicFrame>
        <p:nvGraphicFramePr>
          <p:cNvPr id="136210" name="Object 18"/>
          <p:cNvGraphicFramePr>
            <a:graphicFrameLocks noChangeAspect="1"/>
          </p:cNvGraphicFramePr>
          <p:nvPr/>
        </p:nvGraphicFramePr>
        <p:xfrm>
          <a:off x="5875338" y="4616450"/>
          <a:ext cx="2016125" cy="688975"/>
        </p:xfrm>
        <a:graphic>
          <a:graphicData uri="http://schemas.openxmlformats.org/presentationml/2006/ole">
            <p:oleObj spid="_x0000_s136210" name="Rovnice" r:id="rId6" imgW="596880" imgH="203040" progId="Equation.3">
              <p:embed/>
            </p:oleObj>
          </a:graphicData>
        </a:graphic>
      </p:graphicFrame>
      <p:graphicFrame>
        <p:nvGraphicFramePr>
          <p:cNvPr id="136211" name="Object 19"/>
          <p:cNvGraphicFramePr>
            <a:graphicFrameLocks noChangeAspect="1"/>
          </p:cNvGraphicFramePr>
          <p:nvPr/>
        </p:nvGraphicFramePr>
        <p:xfrm>
          <a:off x="5694363" y="3255963"/>
          <a:ext cx="2046287" cy="1203325"/>
        </p:xfrm>
        <a:graphic>
          <a:graphicData uri="http://schemas.openxmlformats.org/presentationml/2006/ole">
            <p:oleObj spid="_x0000_s136211" name="Rovnice" r:id="rId7" imgW="495000" imgH="393480" progId="Equation.3">
              <p:embed/>
            </p:oleObj>
          </a:graphicData>
        </a:graphic>
      </p:graphicFrame>
      <p:sp>
        <p:nvSpPr>
          <p:cNvPr id="136212" name="Text Box 20"/>
          <p:cNvSpPr txBox="1">
            <a:spLocks noChangeArrowheads="1"/>
          </p:cNvSpPr>
          <p:nvPr/>
        </p:nvSpPr>
        <p:spPr bwMode="auto">
          <a:xfrm>
            <a:off x="457200" y="5826125"/>
            <a:ext cx="82423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b="1"/>
              <a:t>Zvuk doletí k terču o 1,42 s neskôr.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3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/>
      <p:bldP spid="136198" grpId="0" animBg="1"/>
      <p:bldP spid="136199" grpId="0"/>
      <p:bldP spid="136203" grpId="0"/>
      <p:bldP spid="136203" grpId="1"/>
      <p:bldP spid="136204" grpId="0"/>
      <p:bldP spid="136204" grpId="1"/>
      <p:bldP spid="136205" grpId="0"/>
      <p:bldP spid="136205" grpId="1"/>
      <p:bldP spid="136206" grpId="0"/>
      <p:bldP spid="1362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211138" y="196850"/>
            <a:ext cx="8737600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108000" rIns="92075" bIns="72000">
            <a:spAutoFit/>
          </a:bodyPr>
          <a:lstStyle/>
          <a:p>
            <a:pPr defTabSz="762000">
              <a:spcAft>
                <a:spcPct val="10000"/>
              </a:spcAft>
            </a:pPr>
            <a:r>
              <a:rPr lang="sk-SK" sz="3200" b="1"/>
              <a:t>Dopravný pás pri vykládke batožiny na letisku sa pohybuje rýchlosťou                    Za aký čas sa dostane batožina z vozíka ku cestujúcemu, ak ich vzájomná vzdialenosť je 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4586288" y="1711325"/>
            <a:ext cx="1131887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k-SK" sz="3200" b="1"/>
              <a:t>24 m.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4475163" y="728663"/>
            <a:ext cx="15049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k-SK" sz="3200" b="1"/>
              <a:t>0,4 m/s.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7" grpId="0"/>
      <p:bldP spid="137227" grpId="1"/>
      <p:bldP spid="137228" grpId="0"/>
      <p:bldP spid="13722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381000" y="211138"/>
            <a:ext cx="8158163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108000" rIns="92075" bIns="72000">
            <a:spAutoFit/>
          </a:bodyPr>
          <a:lstStyle/>
          <a:p>
            <a:pPr defTabSz="762000">
              <a:spcAft>
                <a:spcPct val="10000"/>
              </a:spcAft>
            </a:pPr>
            <a:r>
              <a:rPr lang="sk-SK" sz="3200" b="1"/>
              <a:t>Aký čas potrebuje auto, ktoré ide rýchlosťou                                        	        , aby prešlo               ?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306388" y="1538288"/>
            <a:ext cx="4894262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4000" b="1"/>
              <a:t>  v = 60 km/h</a:t>
            </a: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>
            <a:off x="382588" y="2927350"/>
            <a:ext cx="3352800" cy="30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2563813" y="2286000"/>
            <a:ext cx="46037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4000" b="1"/>
              <a:t> = 0,002 km</a:t>
            </a:r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4435475" y="781050"/>
            <a:ext cx="928688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k-SK" sz="3200" b="1"/>
              <a:t>2 m.</a:t>
            </a:r>
          </a:p>
        </p:txBody>
      </p:sp>
      <p:sp>
        <p:nvSpPr>
          <p:cNvPr id="140298" name="Text Box 10"/>
          <p:cNvSpPr txBox="1">
            <a:spLocks noChangeArrowheads="1"/>
          </p:cNvSpPr>
          <p:nvPr/>
        </p:nvSpPr>
        <p:spPr bwMode="auto">
          <a:xfrm>
            <a:off x="439738" y="758825"/>
            <a:ext cx="159385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k-SK" sz="3200" b="1"/>
              <a:t>60 km/h</a:t>
            </a:r>
          </a:p>
        </p:txBody>
      </p: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625475" y="2297113"/>
            <a:ext cx="46037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4000" b="1"/>
              <a:t> s = 2 m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/>
      <p:bldP spid="140293" grpId="0" animBg="1"/>
      <p:bldP spid="140294" grpId="0"/>
      <p:bldP spid="140297" grpId="0"/>
      <p:bldP spid="140297" grpId="1"/>
      <p:bldP spid="140298" grpId="0"/>
      <p:bldP spid="140298" grpId="1"/>
      <p:bldP spid="1402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9106" y="2741911"/>
            <a:ext cx="5957552" cy="2442596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Dráha rovnomerného pohybu</a:t>
            </a:r>
          </a:p>
          <a:p>
            <a:pPr>
              <a:buNone/>
            </a:pPr>
            <a:r>
              <a:rPr lang="sk-SK" dirty="0" smtClean="0"/>
              <a:t>          s – jednotka meter (základná)</a:t>
            </a:r>
          </a:p>
          <a:p>
            <a:r>
              <a:rPr lang="sk-SK" dirty="0" smtClean="0"/>
              <a:t>Rýchlosť </a:t>
            </a:r>
            <a:r>
              <a:rPr lang="sk-SK" dirty="0" smtClean="0"/>
              <a:t>rovnomerného pohybu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   v – jednotka meter za sekundu </a:t>
            </a:r>
          </a:p>
          <a:p>
            <a:r>
              <a:rPr lang="sk-SK" dirty="0" smtClean="0"/>
              <a:t>Čas </a:t>
            </a:r>
            <a:r>
              <a:rPr lang="sk-SK" dirty="0" smtClean="0"/>
              <a:t>rovnomerného pohybu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    t – jednotka sekunda</a:t>
            </a:r>
            <a:endParaRPr lang="sk-SK" dirty="0"/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Vzorce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s= v. t</a:t>
            </a:r>
          </a:p>
          <a:p>
            <a:endParaRPr lang="sk-SK" dirty="0"/>
          </a:p>
          <a:p>
            <a:r>
              <a:rPr lang="sk-SK" dirty="0"/>
              <a:t>v</a:t>
            </a:r>
            <a:r>
              <a:rPr lang="sk-SK" dirty="0" smtClean="0"/>
              <a:t>= s/t </a:t>
            </a:r>
          </a:p>
          <a:p>
            <a:endParaRPr lang="sk-SK" dirty="0"/>
          </a:p>
          <a:p>
            <a:r>
              <a:rPr lang="sk-SK" dirty="0"/>
              <a:t>t</a:t>
            </a:r>
            <a:r>
              <a:rPr lang="sk-SK" dirty="0" smtClean="0"/>
              <a:t>= s/v</a:t>
            </a:r>
            <a:endParaRPr lang="sk-SK" dirty="0"/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Graf dráhy RPP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                                                je priamka                                    </a:t>
            </a:r>
          </a:p>
          <a:p>
            <a:pPr>
              <a:buNone/>
            </a:pPr>
            <a:r>
              <a:rPr lang="sk-SK" dirty="0" smtClean="0"/>
              <a:t>                                                   prechádzajúca </a:t>
            </a:r>
          </a:p>
          <a:p>
            <a:pPr>
              <a:buNone/>
            </a:pPr>
            <a:r>
              <a:rPr lang="sk-SK" dirty="0" smtClean="0"/>
              <a:t>                                                     počiatkom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672" y="1930103"/>
            <a:ext cx="4861369" cy="4545696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Graf rýchlosti RPP</a:t>
            </a:r>
            <a:endParaRPr lang="sk-SK" dirty="0"/>
          </a:p>
        </p:txBody>
      </p:sp>
      <p:pic>
        <p:nvPicPr>
          <p:cNvPr id="144386" name="Picture 2" descr="C:\Users\Jarka Viťazková\Downloads\unnamed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3313"/>
          <a:stretch>
            <a:fillRect/>
          </a:stretch>
        </p:blipFill>
        <p:spPr bwMode="auto">
          <a:xfrm>
            <a:off x="479094" y="2422336"/>
            <a:ext cx="4610100" cy="2163312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3971499" y="2333767"/>
            <a:ext cx="4612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Je priamka rovnobežná s osou časovou.</a:t>
            </a:r>
          </a:p>
          <a:p>
            <a:endParaRPr lang="sk-SK" dirty="0"/>
          </a:p>
          <a:p>
            <a:r>
              <a:rPr lang="sk-SK" dirty="0" smtClean="0"/>
              <a:t>Rýchlosť sa pri RPP nemení, ostáva vždy rovnaká. </a:t>
            </a:r>
            <a:endParaRPr lang="sk-SK" dirty="0"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WordArt 4"/>
          <p:cNvSpPr>
            <a:spLocks noChangeArrowheads="1" noChangeShapeType="1" noTextEdit="1"/>
          </p:cNvSpPr>
          <p:nvPr/>
        </p:nvSpPr>
        <p:spPr bwMode="auto">
          <a:xfrm>
            <a:off x="900113" y="404813"/>
            <a:ext cx="6913562" cy="16557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sk-SK" sz="3600" kern="10" spc="720" dirty="0">
              <a:ln w="31750">
                <a:solidFill>
                  <a:srgbClr val="0000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FF99">
                      <a:alpha val="0"/>
                    </a:srgbClr>
                  </a:gs>
                  <a:gs pos="100000">
                    <a:srgbClr val="996600"/>
                  </a:gs>
                </a:gsLst>
                <a:path path="rect">
                  <a:fillToRect l="50000" t="50000" r="50000" b="50000"/>
                </a:path>
              </a:gradFill>
              <a:latin typeface="Arial Black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937982" y="2115404"/>
            <a:ext cx="641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Riešené príklady + domáca úloha</a:t>
            </a:r>
            <a:endParaRPr lang="sk-S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371475" y="0"/>
            <a:ext cx="8158163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108000" rIns="92075" bIns="72000">
            <a:spAutoFit/>
          </a:bodyPr>
          <a:lstStyle/>
          <a:p>
            <a:pPr defTabSz="762000">
              <a:spcAft>
                <a:spcPct val="10000"/>
              </a:spcAft>
            </a:pPr>
            <a:r>
              <a:rPr lang="sk-SK" sz="3200" b="1"/>
              <a:t>Gepard prebehol rovnomerným pohybom dráhu                  za čas            . Určte rýchlosť jeho pohybu. Vyjadrite rýchlosť jeho pohybu v jednotkách  </a:t>
            </a:r>
          </a:p>
        </p:txBody>
      </p:sp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3302000" y="1535113"/>
          <a:ext cx="879475" cy="977900"/>
        </p:xfrm>
        <a:graphic>
          <a:graphicData uri="http://schemas.openxmlformats.org/presentationml/2006/ole">
            <p:oleObj spid="_x0000_s134148" name="Rovnica" r:id="rId3" imgW="355320" imgH="393480" progId="Equation.3">
              <p:embed/>
            </p:oleObj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4378325" y="3184525"/>
          <a:ext cx="1917700" cy="977900"/>
        </p:xfrm>
        <a:graphic>
          <a:graphicData uri="http://schemas.openxmlformats.org/presentationml/2006/ole">
            <p:oleObj spid="_x0000_s134149" name="Rovnice" r:id="rId4" imgW="774360" imgH="393480" progId="Equation.3">
              <p:embed/>
            </p:oleObj>
          </a:graphicData>
        </a:graphic>
      </p:graphicFrame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311150" y="1997075"/>
            <a:ext cx="489426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4000" b="1"/>
              <a:t> s = 632 m</a:t>
            </a:r>
          </a:p>
        </p:txBody>
      </p:sp>
      <p:sp>
        <p:nvSpPr>
          <p:cNvPr id="134151" name="Line 7"/>
          <p:cNvSpPr>
            <a:spLocks noChangeShapeType="1"/>
          </p:cNvSpPr>
          <p:nvPr/>
        </p:nvSpPr>
        <p:spPr bwMode="auto">
          <a:xfrm>
            <a:off x="160338" y="3217863"/>
            <a:ext cx="3352800" cy="30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374650" y="2562225"/>
            <a:ext cx="46037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4000" b="1"/>
              <a:t> t =  19 s</a:t>
            </a:r>
          </a:p>
        </p:txBody>
      </p:sp>
      <p:graphicFrame>
        <p:nvGraphicFramePr>
          <p:cNvPr id="134153" name="Object 9"/>
          <p:cNvGraphicFramePr>
            <a:graphicFrameLocks noChangeAspect="1"/>
          </p:cNvGraphicFramePr>
          <p:nvPr/>
        </p:nvGraphicFramePr>
        <p:xfrm>
          <a:off x="619125" y="3125788"/>
          <a:ext cx="1468438" cy="1203325"/>
        </p:xfrm>
        <a:graphic>
          <a:graphicData uri="http://schemas.openxmlformats.org/presentationml/2006/ole">
            <p:oleObj spid="_x0000_s134153" name="Rovnice" r:id="rId5" imgW="355320" imgH="393480" progId="Equation.3">
              <p:embed/>
            </p:oleObj>
          </a:graphicData>
        </a:graphic>
      </p:graphicFrame>
      <p:graphicFrame>
        <p:nvGraphicFramePr>
          <p:cNvPr id="134154" name="Object 10"/>
          <p:cNvGraphicFramePr>
            <a:graphicFrameLocks noChangeAspect="1"/>
          </p:cNvGraphicFramePr>
          <p:nvPr/>
        </p:nvGraphicFramePr>
        <p:xfrm>
          <a:off x="334963" y="4159250"/>
          <a:ext cx="2151062" cy="1203325"/>
        </p:xfrm>
        <a:graphic>
          <a:graphicData uri="http://schemas.openxmlformats.org/presentationml/2006/ole">
            <p:oleObj spid="_x0000_s134154" name="Rovnice" r:id="rId6" imgW="520560" imgH="393480" progId="Equation.3">
              <p:embed/>
            </p:oleObj>
          </a:graphicData>
        </a:graphic>
      </p:graphicFrame>
      <p:graphicFrame>
        <p:nvGraphicFramePr>
          <p:cNvPr id="134155" name="Object 11"/>
          <p:cNvGraphicFramePr>
            <a:graphicFrameLocks noChangeAspect="1"/>
          </p:cNvGraphicFramePr>
          <p:nvPr/>
        </p:nvGraphicFramePr>
        <p:xfrm>
          <a:off x="4478338" y="4416425"/>
          <a:ext cx="2105025" cy="977900"/>
        </p:xfrm>
        <a:graphic>
          <a:graphicData uri="http://schemas.openxmlformats.org/presentationml/2006/ole">
            <p:oleObj spid="_x0000_s134155" name="Rovnice" r:id="rId7" imgW="850680" imgH="393480" progId="Equation.3">
              <p:embed/>
            </p:oleObj>
          </a:graphicData>
        </a:graphic>
      </p:graphicFrame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1727200" y="552450"/>
            <a:ext cx="1233488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k-SK" sz="3200" b="1"/>
              <a:t> 632m</a:t>
            </a:r>
          </a:p>
        </p:txBody>
      </p:sp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4695825" y="593725"/>
            <a:ext cx="8509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k-SK" sz="3200" b="1"/>
              <a:t>19 s</a:t>
            </a:r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457200" y="5826125"/>
            <a:ext cx="82423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b="1"/>
              <a:t>Gepard bežal rýchlosťou 119,7 km/h.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0" grpId="0"/>
      <p:bldP spid="134151" grpId="0" animBg="1"/>
      <p:bldP spid="134152" grpId="0"/>
      <p:bldP spid="134156" grpId="0"/>
      <p:bldP spid="134156" grpId="1"/>
      <p:bldP spid="134157" grpId="0"/>
      <p:bldP spid="134157" grpId="1"/>
      <p:bldP spid="1341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211138" y="195263"/>
            <a:ext cx="8158162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108000" rIns="92075" bIns="72000">
            <a:spAutoFit/>
          </a:bodyPr>
          <a:lstStyle/>
          <a:p>
            <a:pPr defTabSz="762000">
              <a:spcAft>
                <a:spcPct val="10000"/>
              </a:spcAft>
            </a:pPr>
            <a:r>
              <a:rPr lang="sk-SK" sz="3200" b="1"/>
              <a:t>Autobus ide z jedného miesta do druhého za                                                          	              . Prejde dráhu                  Určte rýchlosť jeho pohybu. Vyjadrite rýchlosť jeho pohybu v jednotkách  </a:t>
            </a:r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5080000" y="1824038"/>
          <a:ext cx="658813" cy="977900"/>
        </p:xfrm>
        <a:graphic>
          <a:graphicData uri="http://schemas.openxmlformats.org/presentationml/2006/ole">
            <p:oleObj spid="_x0000_s135171" name="Rovnice" r:id="rId3" imgW="266400" imgH="393480" progId="Equation.3">
              <p:embed/>
            </p:oleObj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4343400" y="3806825"/>
          <a:ext cx="1666875" cy="977900"/>
        </p:xfrm>
        <a:graphic>
          <a:graphicData uri="http://schemas.openxmlformats.org/presentationml/2006/ole">
            <p:oleObj spid="_x0000_s135172" name="Rovnice" r:id="rId4" imgW="672840" imgH="393480" progId="Equation.3">
              <p:embed/>
            </p:oleObj>
          </a:graphicData>
        </a:graphic>
      </p:graphicFrame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74613" y="2605088"/>
            <a:ext cx="4894262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4000" b="1"/>
              <a:t> t = 1 h 30 min</a:t>
            </a:r>
          </a:p>
        </p:txBody>
      </p:sp>
      <p:sp>
        <p:nvSpPr>
          <p:cNvPr id="135174" name="Line 6"/>
          <p:cNvSpPr>
            <a:spLocks noChangeShapeType="1"/>
          </p:cNvSpPr>
          <p:nvPr/>
        </p:nvSpPr>
        <p:spPr bwMode="auto">
          <a:xfrm>
            <a:off x="0" y="3840163"/>
            <a:ext cx="3352800" cy="30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214313" y="3184525"/>
            <a:ext cx="46037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4000" b="1"/>
              <a:t> s =  105 km</a:t>
            </a:r>
          </a:p>
        </p:txBody>
      </p:sp>
      <p:graphicFrame>
        <p:nvGraphicFramePr>
          <p:cNvPr id="135176" name="Object 8"/>
          <p:cNvGraphicFramePr>
            <a:graphicFrameLocks noChangeAspect="1"/>
          </p:cNvGraphicFramePr>
          <p:nvPr/>
        </p:nvGraphicFramePr>
        <p:xfrm>
          <a:off x="458788" y="3748088"/>
          <a:ext cx="1468437" cy="1203325"/>
        </p:xfrm>
        <a:graphic>
          <a:graphicData uri="http://schemas.openxmlformats.org/presentationml/2006/ole">
            <p:oleObj spid="_x0000_s135176" name="Rovnice" r:id="rId5" imgW="355320" imgH="393480" progId="Equation.3">
              <p:embed/>
            </p:oleObj>
          </a:graphicData>
        </a:graphic>
      </p:graphicFrame>
      <p:graphicFrame>
        <p:nvGraphicFramePr>
          <p:cNvPr id="135177" name="Object 9"/>
          <p:cNvGraphicFramePr>
            <a:graphicFrameLocks noChangeAspect="1"/>
          </p:cNvGraphicFramePr>
          <p:nvPr/>
        </p:nvGraphicFramePr>
        <p:xfrm>
          <a:off x="385763" y="4805363"/>
          <a:ext cx="2098675" cy="1281112"/>
        </p:xfrm>
        <a:graphic>
          <a:graphicData uri="http://schemas.openxmlformats.org/presentationml/2006/ole">
            <p:oleObj spid="_x0000_s135177" name="Rovnice" r:id="rId6" imgW="507960" imgH="419040" progId="Equation.3">
              <p:embed/>
            </p:oleObj>
          </a:graphicData>
        </a:graphic>
      </p:graphicFrame>
      <p:graphicFrame>
        <p:nvGraphicFramePr>
          <p:cNvPr id="135178" name="Object 10"/>
          <p:cNvGraphicFramePr>
            <a:graphicFrameLocks noChangeAspect="1"/>
          </p:cNvGraphicFramePr>
          <p:nvPr/>
        </p:nvGraphicFramePr>
        <p:xfrm>
          <a:off x="4597400" y="5100638"/>
          <a:ext cx="1916113" cy="977900"/>
        </p:xfrm>
        <a:graphic>
          <a:graphicData uri="http://schemas.openxmlformats.org/presentationml/2006/ole">
            <p:oleObj spid="_x0000_s135178" name="Rovnice" r:id="rId7" imgW="774360" imgH="393480" progId="Equation.3">
              <p:embed/>
            </p:oleObj>
          </a:graphicData>
        </a:graphic>
      </p:graphicFrame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257175" y="747713"/>
            <a:ext cx="2000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k-SK" sz="3200" b="1"/>
              <a:t>1 h 30 min</a:t>
            </a:r>
          </a:p>
        </p:txBody>
      </p:sp>
      <p:sp>
        <p:nvSpPr>
          <p:cNvPr id="135180" name="Text Box 12"/>
          <p:cNvSpPr txBox="1">
            <a:spLocks noChangeArrowheads="1"/>
          </p:cNvSpPr>
          <p:nvPr/>
        </p:nvSpPr>
        <p:spPr bwMode="auto">
          <a:xfrm>
            <a:off x="5114925" y="758825"/>
            <a:ext cx="1560513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k-SK" sz="3200" b="1"/>
              <a:t>105 km.</a:t>
            </a:r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auto">
          <a:xfrm>
            <a:off x="3167063" y="2617788"/>
            <a:ext cx="46037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4000" b="1"/>
              <a:t> = 1,5 h</a:t>
            </a:r>
          </a:p>
        </p:txBody>
      </p:sp>
      <p:sp>
        <p:nvSpPr>
          <p:cNvPr id="135182" name="Text Box 14"/>
          <p:cNvSpPr txBox="1">
            <a:spLocks noChangeArrowheads="1"/>
          </p:cNvSpPr>
          <p:nvPr/>
        </p:nvSpPr>
        <p:spPr bwMode="auto">
          <a:xfrm>
            <a:off x="427038" y="6080125"/>
            <a:ext cx="82423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b="1"/>
              <a:t>Rýchlosť autobusu je 19,44 m/s.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/>
      <p:bldP spid="135174" grpId="0" animBg="1"/>
      <p:bldP spid="135175" grpId="0"/>
      <p:bldP spid="135179" grpId="0"/>
      <p:bldP spid="135179" grpId="1"/>
      <p:bldP spid="135180" grpId="0"/>
      <p:bldP spid="135180" grpId="1"/>
      <p:bldP spid="135181" grpId="0"/>
      <p:bldP spid="13518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Glass Layers</Template>
  <TotalTime>2891</TotalTime>
  <Words>370</Words>
  <Application>Microsoft PowerPoint</Application>
  <PresentationFormat>Prezentácia na obrazovke (4:3)</PresentationFormat>
  <Paragraphs>69</Paragraphs>
  <Slides>14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14</vt:i4>
      </vt:variant>
    </vt:vector>
  </HeadingPairs>
  <TitlesOfParts>
    <vt:vector size="19" baseType="lpstr">
      <vt:lpstr>Times New Roman</vt:lpstr>
      <vt:lpstr>Arial</vt:lpstr>
      <vt:lpstr>Default Design</vt:lpstr>
      <vt:lpstr>Microsoft Equation 3.0</vt:lpstr>
      <vt:lpstr>Editor rovnic 3.0</vt:lpstr>
      <vt:lpstr>Rovnomerný priamočiary pohyb RPP</vt:lpstr>
      <vt:lpstr>Snímka 2</vt:lpstr>
      <vt:lpstr>Snímka 3</vt:lpstr>
      <vt:lpstr>Vzorce</vt:lpstr>
      <vt:lpstr>Graf dráhy RPP</vt:lpstr>
      <vt:lpstr>Graf rýchlosti RPP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Sila a jej znazornenie</dc:title>
  <dc:subject>fyzika</dc:subject>
  <dc:creator>Jozef Beňuška</dc:creator>
  <cp:lastModifiedBy>Jarka Viťazková</cp:lastModifiedBy>
  <cp:revision>820</cp:revision>
  <cp:lastPrinted>1998-09-08T11:46:20Z</cp:lastPrinted>
  <dcterms:created xsi:type="dcterms:W3CDTF">1998-03-20T13:53:46Z</dcterms:created>
  <dcterms:modified xsi:type="dcterms:W3CDTF">2020-10-13T10:17:37Z</dcterms:modified>
</cp:coreProperties>
</file>