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13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0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57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71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275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157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9769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508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51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424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35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F6DA19-052A-4059-8492-D51A67387341}" type="datetimeFigureOut">
              <a:rPr lang="sk-SK" smtClean="0"/>
              <a:t>7. 3. 2021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BB6E54-F0C0-492A-AB34-7BC5256997F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F78415-E479-4E31-97F2-C8E581E54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/>
              <a:t>Obsah obdĺžnika, štvorca a pravouhlého trojuholníka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A00DE0-1F65-428E-B6AC-B9ED0FA6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6. ročník</a:t>
            </a:r>
          </a:p>
        </p:txBody>
      </p:sp>
    </p:spTree>
    <p:extLst>
      <p:ext uri="{BB962C8B-B14F-4D97-AF65-F5344CB8AC3E}">
        <p14:creationId xmlns:p14="http://schemas.microsoft.com/office/powerpoint/2010/main" val="133914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štvorca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štvorca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Dokážeme vypočítať obsah štvorca aj bez štvorcovej siete?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D80A3AE-FC48-4C88-BE92-F5DC4D90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2" t="28975" r="40979" b="28095"/>
          <a:stretch/>
        </p:blipFill>
        <p:spPr>
          <a:xfrm>
            <a:off x="1007163" y="1503452"/>
            <a:ext cx="4280453" cy="4493974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>
            <a:off x="4823791" y="2139176"/>
            <a:ext cx="1643270" cy="33869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4928F64-14F7-4048-9192-CC8E0ACF646E}"/>
              </a:ext>
            </a:extLst>
          </p:cNvPr>
          <p:cNvSpPr txBox="1"/>
          <p:nvPr/>
        </p:nvSpPr>
        <p:spPr>
          <a:xfrm>
            <a:off x="6414052" y="364521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5 cm</a:t>
            </a:r>
          </a:p>
        </p:txBody>
      </p:sp>
    </p:spTree>
    <p:extLst>
      <p:ext uri="{BB962C8B-B14F-4D97-AF65-F5344CB8AC3E}">
        <p14:creationId xmlns:p14="http://schemas.microsoft.com/office/powerpoint/2010/main" val="10279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5A88EE8-7FF6-45A9-864E-08DA778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OBSAH štvorca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712EE8A-DFC3-45EA-9932-71BAFCB7A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18" t="37868" r="35326" b="25205"/>
          <a:stretch/>
        </p:blipFill>
        <p:spPr>
          <a:xfrm>
            <a:off x="993913" y="1696278"/>
            <a:ext cx="4492487" cy="4247846"/>
          </a:xfrm>
          <a:prstGeom prst="rect">
            <a:avLst/>
          </a:prstGeom>
        </p:spPr>
      </p:pic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C80A321F-46BE-40FC-9DDC-C5CE1CC9126D}"/>
              </a:ext>
            </a:extLst>
          </p:cNvPr>
          <p:cNvSpPr/>
          <p:nvPr/>
        </p:nvSpPr>
        <p:spPr>
          <a:xfrm>
            <a:off x="4823791" y="2305878"/>
            <a:ext cx="1643270" cy="3048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D033BA1-54BB-40D6-9F4E-478FF926BE34}"/>
              </a:ext>
            </a:extLst>
          </p:cNvPr>
          <p:cNvSpPr txBox="1"/>
          <p:nvPr/>
        </p:nvSpPr>
        <p:spPr>
          <a:xfrm>
            <a:off x="6414052" y="364521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5 cm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22E68284-AB18-4ED3-A594-3465ECC9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322" y="2892194"/>
            <a:ext cx="3630766" cy="150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štvorca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</p:spTree>
    <p:extLst>
      <p:ext uri="{BB962C8B-B14F-4D97-AF65-F5344CB8AC3E}">
        <p14:creationId xmlns:p14="http://schemas.microsoft.com/office/powerpoint/2010/main" val="36696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5A88EE8-7FF6-45A9-864E-08DA778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OBSAH štvorca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D033BA1-54BB-40D6-9F4E-478FF926BE34}"/>
              </a:ext>
            </a:extLst>
          </p:cNvPr>
          <p:cNvSpPr txBox="1"/>
          <p:nvPr/>
        </p:nvSpPr>
        <p:spPr>
          <a:xfrm>
            <a:off x="6414051" y="3605456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4 cm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22E68284-AB18-4ED3-A594-3465ECC9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322" y="2892194"/>
            <a:ext cx="3630766" cy="150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štvorca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FE5E92A6-1B50-491F-81F7-6EAAFFDC5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30" t="39608" r="36196" b="24723"/>
          <a:stretch/>
        </p:blipFill>
        <p:spPr>
          <a:xfrm>
            <a:off x="1347431" y="1874517"/>
            <a:ext cx="3943174" cy="4019423"/>
          </a:xfrm>
          <a:prstGeom prst="rect">
            <a:avLst/>
          </a:prstGeom>
        </p:spPr>
      </p:pic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C80A321F-46BE-40FC-9DDC-C5CE1CC9126D}"/>
              </a:ext>
            </a:extLst>
          </p:cNvPr>
          <p:cNvSpPr/>
          <p:nvPr/>
        </p:nvSpPr>
        <p:spPr>
          <a:xfrm>
            <a:off x="4840032" y="2266122"/>
            <a:ext cx="1643270" cy="3048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31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5A88EE8-7FF6-45A9-864E-08DA778C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OBSAH štvorca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3D033BA1-54BB-40D6-9F4E-478FF926BE34}"/>
                  </a:ext>
                </a:extLst>
              </p:cNvPr>
              <p:cNvSpPr txBox="1"/>
              <p:nvPr/>
            </p:nvSpPr>
            <p:spPr>
              <a:xfrm>
                <a:off x="6483302" y="3559289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3D033BA1-54BB-40D6-9F4E-478FF926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02" y="3559289"/>
                <a:ext cx="901147" cy="461665"/>
              </a:xfrm>
              <a:prstGeom prst="rect">
                <a:avLst/>
              </a:prstGeom>
              <a:blipFill>
                <a:blip r:embed="rId2"/>
                <a:stretch>
                  <a:fillRect t="-10526" r="-6803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22E68284-AB18-4ED3-A594-3465ECC9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322" y="1922964"/>
            <a:ext cx="3630766" cy="150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štvorca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2B55E8D-D3A6-4B06-BCDA-98AFDCA4C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80" t="39222" r="35978" b="25592"/>
          <a:stretch/>
        </p:blipFill>
        <p:spPr>
          <a:xfrm>
            <a:off x="1355551" y="1824464"/>
            <a:ext cx="3943174" cy="3931314"/>
          </a:xfrm>
          <a:prstGeom prst="rect">
            <a:avLst/>
          </a:prstGeom>
        </p:spPr>
      </p:pic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C80A321F-46BE-40FC-9DDC-C5CE1CC9126D}"/>
              </a:ext>
            </a:extLst>
          </p:cNvPr>
          <p:cNvSpPr/>
          <p:nvPr/>
        </p:nvSpPr>
        <p:spPr>
          <a:xfrm>
            <a:off x="4840032" y="2266122"/>
            <a:ext cx="1643270" cy="294198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id="{40910FB9-935D-48AB-BCE1-62E69E25E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4914" y="4249742"/>
                <a:ext cx="3943174" cy="1506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sk-SK" sz="4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ŠTVORCA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4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id="{40910FB9-935D-48AB-BCE1-62E69E25E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14" y="4249742"/>
                <a:ext cx="3943174" cy="1506036"/>
              </a:xfrm>
              <a:prstGeom prst="rect">
                <a:avLst/>
              </a:prstGeom>
              <a:blipFill>
                <a:blip r:embed="rId4"/>
                <a:stretch>
                  <a:fillRect l="-5410" t="-6478" r="-4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obdĺžnika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obdĺžnika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Dokážeme vypočítať obsah obdĺžnika aj bez štvorcovej siete?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4928F64-14F7-4048-9192-CC8E0ACF646E}"/>
              </a:ext>
            </a:extLst>
          </p:cNvPr>
          <p:cNvSpPr txBox="1"/>
          <p:nvPr/>
        </p:nvSpPr>
        <p:spPr>
          <a:xfrm>
            <a:off x="7065015" y="3343360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4 cm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919C390-486C-41DA-84F9-77A9168F3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52" t="36902" r="32826" b="29072"/>
          <a:stretch/>
        </p:blipFill>
        <p:spPr>
          <a:xfrm>
            <a:off x="543669" y="1887902"/>
            <a:ext cx="5404953" cy="3280248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>
            <a:off x="5421745" y="2295847"/>
            <a:ext cx="1643270" cy="25279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2643869" y="3172353"/>
            <a:ext cx="1117884" cy="4437867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04AF279-6239-46EF-A938-A1BA21B3D15B}"/>
              </a:ext>
            </a:extLst>
          </p:cNvPr>
          <p:cNvSpPr txBox="1"/>
          <p:nvPr/>
        </p:nvSpPr>
        <p:spPr>
          <a:xfrm>
            <a:off x="2752237" y="595878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7 cm</a:t>
            </a:r>
          </a:p>
        </p:txBody>
      </p:sp>
    </p:spTree>
    <p:extLst>
      <p:ext uri="{BB962C8B-B14F-4D97-AF65-F5344CB8AC3E}">
        <p14:creationId xmlns:p14="http://schemas.microsoft.com/office/powerpoint/2010/main" val="4321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obdĺžnika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obdĺžnika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4928F64-14F7-4048-9192-CC8E0ACF646E}"/>
              </a:ext>
            </a:extLst>
          </p:cNvPr>
          <p:cNvSpPr txBox="1"/>
          <p:nvPr/>
        </p:nvSpPr>
        <p:spPr>
          <a:xfrm>
            <a:off x="7065015" y="3343360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4 cm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9613DBC5-5C43-41B0-8B74-322150691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9" t="36902" r="33261" b="26219"/>
          <a:stretch/>
        </p:blipFill>
        <p:spPr>
          <a:xfrm>
            <a:off x="543669" y="1883070"/>
            <a:ext cx="5350159" cy="3593591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>
            <a:off x="5421745" y="2295847"/>
            <a:ext cx="1643270" cy="25279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2643869" y="3172353"/>
            <a:ext cx="1117884" cy="4437867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04AF279-6239-46EF-A938-A1BA21B3D15B}"/>
              </a:ext>
            </a:extLst>
          </p:cNvPr>
          <p:cNvSpPr txBox="1"/>
          <p:nvPr/>
        </p:nvSpPr>
        <p:spPr>
          <a:xfrm>
            <a:off x="2752237" y="595878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7 cm</a:t>
            </a:r>
          </a:p>
        </p:txBody>
      </p:sp>
    </p:spTree>
    <p:extLst>
      <p:ext uri="{BB962C8B-B14F-4D97-AF65-F5344CB8AC3E}">
        <p14:creationId xmlns:p14="http://schemas.microsoft.com/office/powerpoint/2010/main" val="36214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obdĺžnika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obdĺžnika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C2D1FD4-17C7-404C-A182-1200CB6AB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3" t="37482" r="33807" b="27322"/>
          <a:stretch/>
        </p:blipFill>
        <p:spPr>
          <a:xfrm>
            <a:off x="632053" y="1891623"/>
            <a:ext cx="5141514" cy="341642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4928F64-14F7-4048-9192-CC8E0ACF646E}"/>
              </a:ext>
            </a:extLst>
          </p:cNvPr>
          <p:cNvSpPr txBox="1"/>
          <p:nvPr/>
        </p:nvSpPr>
        <p:spPr>
          <a:xfrm>
            <a:off x="7013612" y="3313744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5 cm</a:t>
            </a:r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>
            <a:off x="5370342" y="2239617"/>
            <a:ext cx="1643270" cy="25841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2618167" y="3163800"/>
            <a:ext cx="1117884" cy="4437867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04AF279-6239-46EF-A938-A1BA21B3D15B}"/>
              </a:ext>
            </a:extLst>
          </p:cNvPr>
          <p:cNvSpPr txBox="1"/>
          <p:nvPr/>
        </p:nvSpPr>
        <p:spPr>
          <a:xfrm>
            <a:off x="2752237" y="595878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6 cm</a:t>
            </a:r>
          </a:p>
        </p:txBody>
      </p:sp>
    </p:spTree>
    <p:extLst>
      <p:ext uri="{BB962C8B-B14F-4D97-AF65-F5344CB8AC3E}">
        <p14:creationId xmlns:p14="http://schemas.microsoft.com/office/powerpoint/2010/main" val="7772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obdĺžnika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obdĺžnika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7013612" y="3284160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12" y="3284160"/>
                <a:ext cx="901147" cy="461665"/>
              </a:xfrm>
              <a:prstGeom prst="rect">
                <a:avLst/>
              </a:prstGeom>
              <a:blipFill>
                <a:blip r:embed="rId2"/>
                <a:stretch>
                  <a:fillRect t="-10667" r="-6122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ázok 11">
            <a:extLst>
              <a:ext uri="{FF2B5EF4-FFF2-40B4-BE49-F238E27FC236}">
                <a16:creationId xmlns:a16="http://schemas.microsoft.com/office/drawing/2014/main" id="{E3B584F0-4D70-467F-85D5-80B00430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8" t="37095" r="33478" b="27322"/>
          <a:stretch/>
        </p:blipFill>
        <p:spPr>
          <a:xfrm>
            <a:off x="738873" y="1884696"/>
            <a:ext cx="5115010" cy="3350247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>
            <a:off x="5370342" y="2295847"/>
            <a:ext cx="1643270" cy="243517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2733561" y="3143519"/>
            <a:ext cx="1117884" cy="4292898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id="{7C5E04BE-2056-4798-BC98-1EEFFF2954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0221" y="4249742"/>
                <a:ext cx="4437867" cy="1747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sk-SK" sz="4000" b="0" dirty="0">
                    <a:solidFill>
                      <a:srgbClr val="FF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OBDĹŽNIKA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sz="4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id="{7C5E04BE-2056-4798-BC98-1EEFFF295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221" y="4249742"/>
                <a:ext cx="4437867" cy="1747684"/>
              </a:xfrm>
              <a:prstGeom prst="rect">
                <a:avLst/>
              </a:prstGeom>
              <a:blipFill>
                <a:blip r:embed="rId4"/>
                <a:stretch>
                  <a:fillRect l="-1374" t="-5226" r="-15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2841929" y="5848910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929" y="5848910"/>
                <a:ext cx="901147" cy="461665"/>
              </a:xfrm>
              <a:prstGeom prst="rect">
                <a:avLst/>
              </a:prstGeom>
              <a:blipFill>
                <a:blip r:embed="rId5"/>
                <a:stretch>
                  <a:fillRect t="-10526" r="-6757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CF362F0-E7E4-4414-9105-B899036D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8" t="50000" r="38261" b="21725"/>
          <a:stretch/>
        </p:blipFill>
        <p:spPr>
          <a:xfrm>
            <a:off x="2684291" y="1870595"/>
            <a:ext cx="3656548" cy="328568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5" y="2139176"/>
            <a:ext cx="3630766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Dokážeme vypočítať obsah pravouhlého trojuholníka aj bez štvorcovej siete?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061990" y="571324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90" y="5713247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729606" y="2221035"/>
            <a:ext cx="1643270" cy="236036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3953622" y="4016591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5" y="3170386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5" y="3170386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blipFill>
                <a:blip r:embed="rId2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7234F901-1A1B-4822-A4F7-4E5D92279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17" t="50000" r="39892" b="22305"/>
          <a:stretch/>
        </p:blipFill>
        <p:spPr>
          <a:xfrm>
            <a:off x="3010516" y="2139176"/>
            <a:ext cx="3085484" cy="3226248"/>
          </a:xfrm>
          <a:prstGeom prst="rect">
            <a:avLst/>
          </a:prstGeom>
        </p:spPr>
      </p:pic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2" y="2517913"/>
            <a:ext cx="1643270" cy="22943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048127" y="4225737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57BE1C-89F7-4EB5-BAA4-AA3F0351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dirty="0"/>
              <a:t>Obsah útvarov v štvorčekovej sieti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702E18-B0FF-473D-AE3C-2BCF8CF6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V piatom ročníku ste sa naučili čo je to obsah a ako vypočítať obsah útvarov v štvorčekovej sieti. Zároveň ste sa naučili čo je obvod útvaru. 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Zopakujme si: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Čo si predstavíte pod pojmom obvod? Ako by ste to vysvetlili mladšiemu súrodencovi?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V akých jednotkách sa meria obvod?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Ako označujeme obvod?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Čo si predstavíte pod pojmom obsah? Ako by ste to vysvetlili mladšiemu súrodencovi?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V akých jednotkách sa meria obsah?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Ako označujeme obsah?</a:t>
            </a:r>
          </a:p>
        </p:txBody>
      </p:sp>
    </p:spTree>
    <p:extLst>
      <p:ext uri="{BB962C8B-B14F-4D97-AF65-F5344CB8AC3E}">
        <p14:creationId xmlns:p14="http://schemas.microsoft.com/office/powerpoint/2010/main" val="113253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236ADA5-A4CB-4FFA-AF99-75C3B562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30" t="50000" r="38588" b="23272"/>
          <a:stretch/>
        </p:blipFill>
        <p:spPr>
          <a:xfrm>
            <a:off x="2831965" y="2113069"/>
            <a:ext cx="3569889" cy="3104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84" y="5924367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62196" y="2512161"/>
            <a:ext cx="1643270" cy="22943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086212" y="4225738"/>
            <a:ext cx="1117884" cy="2279375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4" y="3434241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2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590" y="2862470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3FD0B41-C958-4EA5-B3FB-2CA4D86D9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4" t="50000" r="23044" b="13596"/>
          <a:stretch/>
        </p:blipFill>
        <p:spPr>
          <a:xfrm>
            <a:off x="2683830" y="2112482"/>
            <a:ext cx="4915435" cy="3116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54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1" y="2384069"/>
            <a:ext cx="1257218" cy="2562005"/>
          </a:xfrm>
          <a:prstGeom prst="rightBrace">
            <a:avLst>
              <a:gd name="adj1" fmla="val 8333"/>
              <a:gd name="adj2" fmla="val 48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642536" y="3339608"/>
            <a:ext cx="1117884" cy="4200938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540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AE6AB-37B4-4FAA-B1F3-93F3BD9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pravouhlého trojuholníka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A369F-BE5C-4384-A346-0AC355B7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627" y="2569914"/>
            <a:ext cx="3630766" cy="277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trojuholníka na obrázku?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Ako ste to vypočítali?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AC6B0B4-6C48-416D-831E-A857CE19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1" t="50000" r="23261" b="12624"/>
          <a:stretch/>
        </p:blipFill>
        <p:spPr>
          <a:xfrm>
            <a:off x="2749529" y="2134744"/>
            <a:ext cx="4869061" cy="3212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/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04928F64-14F7-4048-9192-CC8E0ACF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73" y="5999019"/>
                <a:ext cx="901147" cy="461665"/>
              </a:xfrm>
              <a:prstGeom prst="rect">
                <a:avLst/>
              </a:prstGeom>
              <a:blipFill>
                <a:blip r:embed="rId3"/>
                <a:stretch>
                  <a:fillRect t="-10526" r="-612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F6CB0320-1965-400E-AFAF-998F24BE0983}"/>
              </a:ext>
            </a:extLst>
          </p:cNvPr>
          <p:cNvSpPr/>
          <p:nvPr/>
        </p:nvSpPr>
        <p:spPr>
          <a:xfrm rot="10800000">
            <a:off x="1843791" y="2384069"/>
            <a:ext cx="1257218" cy="2562005"/>
          </a:xfrm>
          <a:prstGeom prst="rightBrace">
            <a:avLst>
              <a:gd name="adj1" fmla="val 8333"/>
              <a:gd name="adj2" fmla="val 48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A5C42DE-A65F-4926-B45E-BFEF6AA2CD4A}"/>
              </a:ext>
            </a:extLst>
          </p:cNvPr>
          <p:cNvSpPr/>
          <p:nvPr/>
        </p:nvSpPr>
        <p:spPr>
          <a:xfrm rot="5400000">
            <a:off x="4674093" y="3368116"/>
            <a:ext cx="1117884" cy="4200938"/>
          </a:xfrm>
          <a:prstGeom prst="rightBrace">
            <a:avLst>
              <a:gd name="adj1" fmla="val 8333"/>
              <a:gd name="adj2" fmla="val 50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/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CC3C7A1-8D00-4C09-B7CF-01166C73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62" y="3434238"/>
                <a:ext cx="901147" cy="461665"/>
              </a:xfrm>
              <a:prstGeom prst="rect">
                <a:avLst/>
              </a:prstGeom>
              <a:blipFill>
                <a:blip r:embed="rId4"/>
                <a:stretch>
                  <a:fillRect t="-10526" r="-6757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ástupný objekt pre obsah 2">
                <a:extLst>
                  <a:ext uri="{FF2B5EF4-FFF2-40B4-BE49-F238E27FC236}">
                    <a16:creationId xmlns:a16="http://schemas.microsoft.com/office/drawing/2014/main" id="{04FB5946-7825-44F4-BD02-0BF20D72F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8590" y="4473604"/>
                <a:ext cx="4437867" cy="1747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sk-SK" sz="4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</a:t>
                </a:r>
                <a:r>
                  <a:rPr lang="sk-SK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PRAVOUHLÉHO TROJUHOLNÍKA</a:t>
                </a:r>
                <a:r>
                  <a:rPr lang="sk-SK" sz="4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4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4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sk-SK" sz="43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sk-SK" sz="4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sk-SK" sz="4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ástupný objekt pre obsah 2">
                <a:extLst>
                  <a:ext uri="{FF2B5EF4-FFF2-40B4-BE49-F238E27FC236}">
                    <a16:creationId xmlns:a16="http://schemas.microsoft.com/office/drawing/2014/main" id="{04FB5946-7825-44F4-BD02-0BF20D72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90" y="4473604"/>
                <a:ext cx="4437867" cy="1747684"/>
              </a:xfrm>
              <a:prstGeom prst="rect">
                <a:avLst/>
              </a:prstGeom>
              <a:blipFill>
                <a:blip r:embed="rId5"/>
                <a:stretch>
                  <a:fillRect l="-275" t="-7666" r="-17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8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DFDAB80-F800-42EC-9286-CA85FC3A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13F12C6-F71A-4A1D-B70C-E054FC439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Mgr. Simona </a:t>
            </a:r>
            <a:r>
              <a:rPr lang="sk-SK" dirty="0" err="1"/>
              <a:t>szabová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1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4F45B5-90AF-4DC8-A57B-56180C95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800" dirty="0"/>
              <a:t>Obsah útvarov v štvorčekovej sieti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032D1EC-7CC0-4F31-921F-C4B1AC60F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1" t="43862" r="47500" b="27322"/>
          <a:stretch/>
        </p:blipFill>
        <p:spPr>
          <a:xfrm>
            <a:off x="371061" y="3320001"/>
            <a:ext cx="2146852" cy="197524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4F83D6-F965-407C-AAC4-B845D63CA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52" t="36902" r="32826" b="29072"/>
          <a:stretch/>
        </p:blipFill>
        <p:spPr>
          <a:xfrm>
            <a:off x="2756452" y="3319334"/>
            <a:ext cx="3843130" cy="233238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457E33B-5C74-4D63-90C5-DFC623276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08" t="29749" r="47284" b="27322"/>
          <a:stretch/>
        </p:blipFill>
        <p:spPr>
          <a:xfrm>
            <a:off x="6838121" y="3014200"/>
            <a:ext cx="2146852" cy="294264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C1623B7-336E-455E-8383-3210042AF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32" t="28975" r="40979" b="28095"/>
          <a:stretch/>
        </p:blipFill>
        <p:spPr>
          <a:xfrm>
            <a:off x="9183755" y="3000947"/>
            <a:ext cx="2802836" cy="294264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39AE57-8599-4373-8BD6-143DAF29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577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Úloha 1:  Vypočítajte obsah útvarov znázornených na obrázkoch:  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Arial Black" panose="020B0A04020102020204" pitchFamily="34" charset="0"/>
              </a:rPr>
              <a:t>1			2				3			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247FBA0F-38B9-466A-A29B-25E2E66A2C86}"/>
                  </a:ext>
                </a:extLst>
              </p:cNvPr>
              <p:cNvSpPr txBox="1"/>
              <p:nvPr/>
            </p:nvSpPr>
            <p:spPr>
              <a:xfrm>
                <a:off x="9713013" y="5989978"/>
                <a:ext cx="227357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štvorčekov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247FBA0F-38B9-466A-A29B-25E2E66A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013" y="5989978"/>
                <a:ext cx="2273577" cy="392993"/>
              </a:xfrm>
              <a:prstGeom prst="rect">
                <a:avLst/>
              </a:prstGeom>
              <a:blipFill>
                <a:blip r:embed="rId6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CAE66373-CECD-4B91-B11F-1FE81686A837}"/>
                  </a:ext>
                </a:extLst>
              </p:cNvPr>
              <p:cNvSpPr txBox="1"/>
              <p:nvPr/>
            </p:nvSpPr>
            <p:spPr>
              <a:xfrm>
                <a:off x="6838121" y="5983349"/>
                <a:ext cx="229014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štvorčekov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CAE66373-CECD-4B91-B11F-1FE81686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21" y="5983349"/>
                <a:ext cx="2290142" cy="392993"/>
              </a:xfrm>
              <a:prstGeom prst="rect">
                <a:avLst/>
              </a:prstGeom>
              <a:blipFill>
                <a:blip r:embed="rId7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2B155737-BB68-4162-861B-1C9B41A7FB61}"/>
                  </a:ext>
                </a:extLst>
              </p:cNvPr>
              <p:cNvSpPr txBox="1"/>
              <p:nvPr/>
            </p:nvSpPr>
            <p:spPr>
              <a:xfrm>
                <a:off x="3510998" y="5793481"/>
                <a:ext cx="229014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𝟐𝟖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štvorčekov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2B155737-BB68-4162-861B-1C9B41A7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98" y="5793481"/>
                <a:ext cx="2290142" cy="392993"/>
              </a:xfrm>
              <a:prstGeom prst="rect">
                <a:avLst/>
              </a:prstGeom>
              <a:blipFill>
                <a:blip r:embed="rId8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2A77FBC0-AEB0-4EA7-A8AE-8B99EDEF7991}"/>
                  </a:ext>
                </a:extLst>
              </p:cNvPr>
              <p:cNvSpPr txBox="1"/>
              <p:nvPr/>
            </p:nvSpPr>
            <p:spPr>
              <a:xfrm>
                <a:off x="773594" y="5410598"/>
                <a:ext cx="210295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štvorčekov</a:t>
                </a:r>
              </a:p>
            </p:txBody>
          </p:sp>
        </mc:Choice>
        <mc:Fallback xmlns="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2A77FBC0-AEB0-4EA7-A8AE-8B99EDEF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4" y="5410598"/>
                <a:ext cx="2102955" cy="392993"/>
              </a:xfrm>
              <a:prstGeom prst="rect">
                <a:avLst/>
              </a:prstGeom>
              <a:blipFill>
                <a:blip r:embed="rId9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B5DEF-E905-417E-BD23-64B0FE88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dirty="0"/>
              <a:t>Obsah útvarov v štvorčekovej sieti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418F2A-1D3A-4311-A43F-13CB44869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5" t="36926" r="39021" b="19768"/>
          <a:stretch/>
        </p:blipFill>
        <p:spPr>
          <a:xfrm>
            <a:off x="583094" y="2960947"/>
            <a:ext cx="2928731" cy="333012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AC61964-2998-438D-8AA8-79B3CF28C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70" t="29168" r="33587" b="22249"/>
          <a:stretch/>
        </p:blipFill>
        <p:spPr>
          <a:xfrm>
            <a:off x="3670850" y="2755205"/>
            <a:ext cx="3419061" cy="33301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F0BF9C5-7701-4A70-B0FB-13A72668B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21" t="47574" r="32935" b="22305"/>
          <a:stretch/>
        </p:blipFill>
        <p:spPr>
          <a:xfrm>
            <a:off x="7799552" y="2755205"/>
            <a:ext cx="3419061" cy="206463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CA284B6-05DD-453D-9FAD-612EA4C990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96" t="47574" r="26305" b="22305"/>
          <a:stretch/>
        </p:blipFill>
        <p:spPr>
          <a:xfrm>
            <a:off x="7561013" y="4626011"/>
            <a:ext cx="3657600" cy="206463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E763DB-E8DD-4521-9D74-469F2B25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tx1"/>
                </a:solidFill>
              </a:rPr>
              <a:t>Úloha 1:  Vypočítajte obsah útvarov znázornených na obrázkoch: 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                                                                                                     3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000" dirty="0">
                <a:solidFill>
                  <a:schemeClr val="tx1"/>
                </a:solidFill>
              </a:rPr>
              <a:t>1				2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000" dirty="0">
                <a:solidFill>
                  <a:schemeClr val="tx1"/>
                </a:solidFill>
              </a:rPr>
              <a:t>                                                                                                                 4</a:t>
            </a:r>
          </a:p>
          <a:p>
            <a:pPr marL="0" indent="0">
              <a:buNone/>
            </a:pP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0A22F282-C641-4FE7-87C0-CAFA5D600BA3}"/>
                  </a:ext>
                </a:extLst>
              </p:cNvPr>
              <p:cNvSpPr txBox="1"/>
              <p:nvPr/>
            </p:nvSpPr>
            <p:spPr>
              <a:xfrm>
                <a:off x="9800783" y="5034831"/>
                <a:ext cx="203042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štvorčeky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0A22F282-C641-4FE7-87C0-CAFA5D60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783" y="5034831"/>
                <a:ext cx="2030421" cy="392993"/>
              </a:xfrm>
              <a:prstGeom prst="rect">
                <a:avLst/>
              </a:prstGeom>
              <a:blipFill>
                <a:blip r:embed="rId6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85EDE856-B192-47A4-9378-10A70C155044}"/>
                  </a:ext>
                </a:extLst>
              </p:cNvPr>
              <p:cNvSpPr txBox="1"/>
              <p:nvPr/>
            </p:nvSpPr>
            <p:spPr>
              <a:xfrm>
                <a:off x="9703577" y="3874528"/>
                <a:ext cx="208124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štvorčeky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85EDE856-B192-47A4-9378-10A70C15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577" y="3874528"/>
                <a:ext cx="2081244" cy="392993"/>
              </a:xfrm>
              <a:prstGeom prst="rect">
                <a:avLst/>
              </a:prstGeom>
              <a:blipFill>
                <a:blip r:embed="rId7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88D2907B-6C1A-4843-BE9D-E82E3CB945C8}"/>
                  </a:ext>
                </a:extLst>
              </p:cNvPr>
              <p:cNvSpPr txBox="1"/>
              <p:nvPr/>
            </p:nvSpPr>
            <p:spPr>
              <a:xfrm>
                <a:off x="4161183" y="5941697"/>
                <a:ext cx="209135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sk-SK" b="1" dirty="0">
                    <a:latin typeface="Arial Black" panose="020B0A04020102020204" pitchFamily="34" charset="0"/>
                  </a:rPr>
                  <a:t> </a:t>
                </a:r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štvorčekov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88D2907B-6C1A-4843-BE9D-E82E3CB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83" y="5941697"/>
                <a:ext cx="2091356" cy="392993"/>
              </a:xfrm>
              <a:prstGeom prst="rect">
                <a:avLst/>
              </a:prstGeom>
              <a:blipFill>
                <a:blip r:embed="rId8"/>
                <a:stretch>
                  <a:fillRect t="-6250" r="-1166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377F07B3-AE53-4D49-82D2-F4664EB723FA}"/>
                  </a:ext>
                </a:extLst>
              </p:cNvPr>
              <p:cNvSpPr txBox="1"/>
              <p:nvPr/>
            </p:nvSpPr>
            <p:spPr>
              <a:xfrm>
                <a:off x="762000" y="5878021"/>
                <a:ext cx="274982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sk-SK" sz="20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sk-SK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štvorčekov</a:t>
                </a:r>
                <a:endParaRPr lang="sk-SK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377F07B3-AE53-4D49-82D2-F4664EB7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878021"/>
                <a:ext cx="2749825" cy="392993"/>
              </a:xfrm>
              <a:prstGeom prst="rect">
                <a:avLst/>
              </a:prstGeom>
              <a:blipFill>
                <a:blip r:embed="rId9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7B856E-5E1C-4C99-9642-22AA14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40" y="130594"/>
            <a:ext cx="10178322" cy="1492132"/>
          </a:xfrm>
        </p:spPr>
        <p:txBody>
          <a:bodyPr/>
          <a:lstStyle/>
          <a:p>
            <a:pPr algn="ctr"/>
            <a:r>
              <a:rPr lang="sk-SK" dirty="0"/>
              <a:t>V akých jednotkách meriame obsah?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E7B6E2-B237-4B11-9E52-7C1504A0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26" y="2286001"/>
            <a:ext cx="4260574" cy="3593591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Jeden štvorček má stranu dlhú 1 cm.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jeho obsah?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Aká dlhá je strana veľkého štvorca, zloženého z malých štvorčekov s dĺžkou strany 1 cm?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Aký je obsah tohto štvorca?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D47E39F-4E7D-4EFF-8E84-316D07C6C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2" t="50000" r="44674" b="34099"/>
          <a:stretch/>
        </p:blipFill>
        <p:spPr>
          <a:xfrm>
            <a:off x="5559286" y="2789062"/>
            <a:ext cx="1073428" cy="108999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ADD5CA1-79F7-4E89-A406-8D94F27A9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87" t="17761" r="22609" b="12639"/>
          <a:stretch/>
        </p:blipFill>
        <p:spPr>
          <a:xfrm>
            <a:off x="238538" y="1431236"/>
            <a:ext cx="5433391" cy="51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D7E62-8030-42EA-9301-5B840A48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 akých jednotkách meriame obsah?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40D1ED-80D5-4095-896D-3C7B7459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7" t="17761" r="22609" b="12639"/>
          <a:stretch/>
        </p:blipFill>
        <p:spPr>
          <a:xfrm>
            <a:off x="0" y="1710576"/>
            <a:ext cx="5433391" cy="5147424"/>
          </a:xfrm>
          <a:prstGeom prst="rect">
            <a:avLst/>
          </a:prstGeom>
        </p:spPr>
      </p:pic>
      <p:sp>
        <p:nvSpPr>
          <p:cNvPr id="6" name="Pravá zložená zátvorka 5">
            <a:extLst>
              <a:ext uri="{FF2B5EF4-FFF2-40B4-BE49-F238E27FC236}">
                <a16:creationId xmlns:a16="http://schemas.microsoft.com/office/drawing/2014/main" id="{AF1735D2-6A7E-4E2E-B9E5-51D2E9C7E360}"/>
              </a:ext>
            </a:extLst>
          </p:cNvPr>
          <p:cNvSpPr/>
          <p:nvPr/>
        </p:nvSpPr>
        <p:spPr>
          <a:xfrm>
            <a:off x="5075583" y="2926083"/>
            <a:ext cx="901147" cy="49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B20FE28-EAF3-4897-9B8A-6339301FB0D4}"/>
              </a:ext>
            </a:extLst>
          </p:cNvPr>
          <p:cNvSpPr txBox="1"/>
          <p:nvPr/>
        </p:nvSpPr>
        <p:spPr>
          <a:xfrm>
            <a:off x="5890265" y="298658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1 cm</a:t>
            </a:r>
          </a:p>
        </p:txBody>
      </p:sp>
      <p:sp>
        <p:nvSpPr>
          <p:cNvPr id="9" name="Pravá zložená zátvorka 8">
            <a:extLst>
              <a:ext uri="{FF2B5EF4-FFF2-40B4-BE49-F238E27FC236}">
                <a16:creationId xmlns:a16="http://schemas.microsoft.com/office/drawing/2014/main" id="{546BE807-72AF-4C17-9A77-25ACD8A56DD3}"/>
              </a:ext>
            </a:extLst>
          </p:cNvPr>
          <p:cNvSpPr/>
          <p:nvPr/>
        </p:nvSpPr>
        <p:spPr>
          <a:xfrm>
            <a:off x="5075583" y="1930839"/>
            <a:ext cx="3180521" cy="48708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5309CD7-ACC5-44B2-9D8A-526FE3F0FDF8}"/>
              </a:ext>
            </a:extLst>
          </p:cNvPr>
          <p:cNvSpPr txBox="1"/>
          <p:nvPr/>
        </p:nvSpPr>
        <p:spPr>
          <a:xfrm>
            <a:off x="8123257" y="4181592"/>
            <a:ext cx="1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FF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cm </a:t>
            </a:r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sk-SK" dirty="0">
                <a:solidFill>
                  <a:srgbClr val="FF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dm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86607E4-C8A6-4940-93ED-A34A92FEB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22" t="50000" r="44674" b="34099"/>
          <a:stretch/>
        </p:blipFill>
        <p:spPr>
          <a:xfrm>
            <a:off x="7358267" y="2131412"/>
            <a:ext cx="1073428" cy="1089991"/>
          </a:xfrm>
          <a:prstGeom prst="rect">
            <a:avLst/>
          </a:prstGeom>
        </p:spPr>
      </p:pic>
      <p:sp>
        <p:nvSpPr>
          <p:cNvPr id="12" name="Pravá zložená zátvorka 11">
            <a:extLst>
              <a:ext uri="{FF2B5EF4-FFF2-40B4-BE49-F238E27FC236}">
                <a16:creationId xmlns:a16="http://schemas.microsoft.com/office/drawing/2014/main" id="{4D115E24-F8E0-47CB-94BD-C714965E2280}"/>
              </a:ext>
            </a:extLst>
          </p:cNvPr>
          <p:cNvSpPr/>
          <p:nvPr/>
        </p:nvSpPr>
        <p:spPr>
          <a:xfrm>
            <a:off x="8044396" y="2435752"/>
            <a:ext cx="901147" cy="49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27735E1-A9FB-46E0-A941-0714C89AF7F9}"/>
              </a:ext>
            </a:extLst>
          </p:cNvPr>
          <p:cNvSpPr txBox="1"/>
          <p:nvPr/>
        </p:nvSpPr>
        <p:spPr>
          <a:xfrm>
            <a:off x="8822959" y="2465374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74CF72A9-CCAB-4BE5-BD3E-B55B4764C0EF}"/>
                  </a:ext>
                </a:extLst>
              </p:cNvPr>
              <p:cNvSpPr txBox="1"/>
              <p:nvPr/>
            </p:nvSpPr>
            <p:spPr>
              <a:xfrm>
                <a:off x="9713843" y="2479487"/>
                <a:ext cx="187849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74CF72A9-CCAB-4BE5-BD3E-B55B4764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843" y="2479487"/>
                <a:ext cx="1878496" cy="369332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6FAD2E28-2CF6-4CF0-8C96-395FCBF2B7A5}"/>
                  </a:ext>
                </a:extLst>
              </p:cNvPr>
              <p:cNvSpPr txBox="1"/>
              <p:nvPr/>
            </p:nvSpPr>
            <p:spPr>
              <a:xfrm>
                <a:off x="9713843" y="4877454"/>
                <a:ext cx="1988153" cy="369332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FF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>
                  <a:solidFill>
                    <a:srgbClr val="FF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6FAD2E28-2CF6-4CF0-8C96-395FCBF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843" y="4877454"/>
                <a:ext cx="1988153" cy="369332"/>
              </a:xfrm>
              <a:prstGeom prst="rect">
                <a:avLst/>
              </a:prstGeom>
              <a:blipFill>
                <a:blip r:embed="rId5"/>
                <a:stretch>
                  <a:fillRect t="-7937" b="-20635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40BA5A07-2D16-402A-A387-787FFADF5C21}"/>
                  </a:ext>
                </a:extLst>
              </p:cNvPr>
              <p:cNvSpPr txBox="1"/>
              <p:nvPr/>
            </p:nvSpPr>
            <p:spPr>
              <a:xfrm>
                <a:off x="8123257" y="5942649"/>
                <a:ext cx="344556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40BA5A07-2D16-402A-A387-787FFADF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257" y="5942649"/>
                <a:ext cx="344556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0608F164-535B-4A68-98AC-E9F603F623F4}"/>
                  </a:ext>
                </a:extLst>
              </p:cNvPr>
              <p:cNvSpPr txBox="1"/>
              <p:nvPr/>
            </p:nvSpPr>
            <p:spPr>
              <a:xfrm>
                <a:off x="9659014" y="3544682"/>
                <a:ext cx="1988153" cy="369332"/>
              </a:xfrm>
              <a:prstGeom prst="rect">
                <a:avLst/>
              </a:prstGeom>
              <a:noFill/>
              <a:ln>
                <a:solidFill>
                  <a:srgbClr val="FF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FF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>
                  <a:solidFill>
                    <a:srgbClr val="FF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0608F164-535B-4A68-98AC-E9F603F62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014" y="3544682"/>
                <a:ext cx="1988153" cy="369332"/>
              </a:xfrm>
              <a:prstGeom prst="rect">
                <a:avLst/>
              </a:prstGeom>
              <a:blipFill>
                <a:blip r:embed="rId7"/>
                <a:stretch>
                  <a:fillRect l="-1520" t="-7937" b="-20635"/>
                </a:stretch>
              </a:blipFill>
              <a:ln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pojnica: zalomená 19">
            <a:extLst>
              <a:ext uri="{FF2B5EF4-FFF2-40B4-BE49-F238E27FC236}">
                <a16:creationId xmlns:a16="http://schemas.microsoft.com/office/drawing/2014/main" id="{8C4D3559-40FD-4B09-ABF3-6DCD75E48CE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8427904" y="3729347"/>
            <a:ext cx="1231110" cy="497083"/>
          </a:xfrm>
          <a:prstGeom prst="bentConnector3">
            <a:avLst>
              <a:gd name="adj1" fmla="val 100593"/>
            </a:avLst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pojnica: zalomená 29">
            <a:extLst>
              <a:ext uri="{FF2B5EF4-FFF2-40B4-BE49-F238E27FC236}">
                <a16:creationId xmlns:a16="http://schemas.microsoft.com/office/drawing/2014/main" id="{87ABC040-E9C6-4F8C-8BE6-563B998783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05054" y="4619402"/>
            <a:ext cx="577268" cy="440312"/>
          </a:xfrm>
          <a:prstGeom prst="bentConnector3">
            <a:avLst>
              <a:gd name="adj1" fmla="val 270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D7E62-8030-42EA-9301-5B840A48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 akých jednotkách meriame obsah?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40D1ED-80D5-4095-896D-3C7B7459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7" t="17761" r="22609" b="12639"/>
          <a:stretch/>
        </p:blipFill>
        <p:spPr>
          <a:xfrm>
            <a:off x="0" y="1710576"/>
            <a:ext cx="5433391" cy="5147424"/>
          </a:xfrm>
          <a:prstGeom prst="rect">
            <a:avLst/>
          </a:prstGeom>
        </p:spPr>
      </p:pic>
      <p:sp>
        <p:nvSpPr>
          <p:cNvPr id="6" name="Pravá zložená zátvorka 5">
            <a:extLst>
              <a:ext uri="{FF2B5EF4-FFF2-40B4-BE49-F238E27FC236}">
                <a16:creationId xmlns:a16="http://schemas.microsoft.com/office/drawing/2014/main" id="{AF1735D2-6A7E-4E2E-B9E5-51D2E9C7E360}"/>
              </a:ext>
            </a:extLst>
          </p:cNvPr>
          <p:cNvSpPr/>
          <p:nvPr/>
        </p:nvSpPr>
        <p:spPr>
          <a:xfrm>
            <a:off x="5075583" y="2926083"/>
            <a:ext cx="901147" cy="49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B20FE28-EAF3-4897-9B8A-6339301FB0D4}"/>
              </a:ext>
            </a:extLst>
          </p:cNvPr>
          <p:cNvSpPr txBox="1"/>
          <p:nvPr/>
        </p:nvSpPr>
        <p:spPr>
          <a:xfrm>
            <a:off x="5890265" y="2986582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1 dm</a:t>
            </a:r>
          </a:p>
        </p:txBody>
      </p:sp>
      <p:sp>
        <p:nvSpPr>
          <p:cNvPr id="9" name="Pravá zložená zátvorka 8">
            <a:extLst>
              <a:ext uri="{FF2B5EF4-FFF2-40B4-BE49-F238E27FC236}">
                <a16:creationId xmlns:a16="http://schemas.microsoft.com/office/drawing/2014/main" id="{546BE807-72AF-4C17-9A77-25ACD8A56DD3}"/>
              </a:ext>
            </a:extLst>
          </p:cNvPr>
          <p:cNvSpPr/>
          <p:nvPr/>
        </p:nvSpPr>
        <p:spPr>
          <a:xfrm>
            <a:off x="5075583" y="1930839"/>
            <a:ext cx="3180521" cy="48708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5309CD7-ACC5-44B2-9D8A-526FE3F0FDF8}"/>
              </a:ext>
            </a:extLst>
          </p:cNvPr>
          <p:cNvSpPr txBox="1"/>
          <p:nvPr/>
        </p:nvSpPr>
        <p:spPr>
          <a:xfrm>
            <a:off x="8123257" y="4181592"/>
            <a:ext cx="1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FF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dm </a:t>
            </a:r>
            <a:r>
              <a:rPr lang="sk-SK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sk-SK" dirty="0">
                <a:solidFill>
                  <a:srgbClr val="FF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m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86607E4-C8A6-4940-93ED-A34A92FEB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22" t="50000" r="44674" b="34099"/>
          <a:stretch/>
        </p:blipFill>
        <p:spPr>
          <a:xfrm>
            <a:off x="7358267" y="2131412"/>
            <a:ext cx="1073428" cy="1089991"/>
          </a:xfrm>
          <a:prstGeom prst="rect">
            <a:avLst/>
          </a:prstGeom>
        </p:spPr>
      </p:pic>
      <p:sp>
        <p:nvSpPr>
          <p:cNvPr id="12" name="Pravá zložená zátvorka 11">
            <a:extLst>
              <a:ext uri="{FF2B5EF4-FFF2-40B4-BE49-F238E27FC236}">
                <a16:creationId xmlns:a16="http://schemas.microsoft.com/office/drawing/2014/main" id="{4D115E24-F8E0-47CB-94BD-C714965E2280}"/>
              </a:ext>
            </a:extLst>
          </p:cNvPr>
          <p:cNvSpPr/>
          <p:nvPr/>
        </p:nvSpPr>
        <p:spPr>
          <a:xfrm>
            <a:off x="8044396" y="2435752"/>
            <a:ext cx="901147" cy="49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27735E1-A9FB-46E0-A941-0714C89AF7F9}"/>
              </a:ext>
            </a:extLst>
          </p:cNvPr>
          <p:cNvSpPr txBox="1"/>
          <p:nvPr/>
        </p:nvSpPr>
        <p:spPr>
          <a:xfrm>
            <a:off x="8822959" y="2465374"/>
            <a:ext cx="9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dm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74CF72A9-CCAB-4BE5-BD3E-B55B4764C0EF}"/>
                  </a:ext>
                </a:extLst>
              </p:cNvPr>
              <p:cNvSpPr txBox="1"/>
              <p:nvPr/>
            </p:nvSpPr>
            <p:spPr>
              <a:xfrm>
                <a:off x="9713843" y="2479487"/>
                <a:ext cx="187849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74CF72A9-CCAB-4BE5-BD3E-B55B4764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843" y="2479487"/>
                <a:ext cx="1878496" cy="369332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6FAD2E28-2CF6-4CF0-8C96-395FCBF2B7A5}"/>
                  </a:ext>
                </a:extLst>
              </p:cNvPr>
              <p:cNvSpPr txBox="1"/>
              <p:nvPr/>
            </p:nvSpPr>
            <p:spPr>
              <a:xfrm>
                <a:off x="9713843" y="4877454"/>
                <a:ext cx="1988153" cy="369332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FF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>
                  <a:solidFill>
                    <a:srgbClr val="FF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6FAD2E28-2CF6-4CF0-8C96-395FCBF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843" y="4877454"/>
                <a:ext cx="1988153" cy="369332"/>
              </a:xfrm>
              <a:prstGeom prst="rect">
                <a:avLst/>
              </a:prstGeom>
              <a:blipFill>
                <a:blip r:embed="rId5"/>
                <a:stretch>
                  <a:fillRect t="-7937" b="-20635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40BA5A07-2D16-402A-A387-787FFADF5C21}"/>
                  </a:ext>
                </a:extLst>
              </p:cNvPr>
              <p:cNvSpPr txBox="1"/>
              <p:nvPr/>
            </p:nvSpPr>
            <p:spPr>
              <a:xfrm>
                <a:off x="8123257" y="5942649"/>
                <a:ext cx="344556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40BA5A07-2D16-402A-A387-787FFADF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257" y="5942649"/>
                <a:ext cx="344556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0608F164-535B-4A68-98AC-E9F603F623F4}"/>
                  </a:ext>
                </a:extLst>
              </p:cNvPr>
              <p:cNvSpPr txBox="1"/>
              <p:nvPr/>
            </p:nvSpPr>
            <p:spPr>
              <a:xfrm>
                <a:off x="9659014" y="3544682"/>
                <a:ext cx="1988153" cy="369332"/>
              </a:xfrm>
              <a:prstGeom prst="rect">
                <a:avLst/>
              </a:prstGeom>
              <a:noFill/>
              <a:ln>
                <a:solidFill>
                  <a:srgbClr val="FF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b="0" dirty="0">
                    <a:solidFill>
                      <a:srgbClr val="FF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Obsah je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>
                  <a:solidFill>
                    <a:srgbClr val="FF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0608F164-535B-4A68-98AC-E9F603F62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014" y="3544682"/>
                <a:ext cx="1988153" cy="369332"/>
              </a:xfrm>
              <a:prstGeom prst="rect">
                <a:avLst/>
              </a:prstGeom>
              <a:blipFill>
                <a:blip r:embed="rId7"/>
                <a:stretch>
                  <a:fillRect l="-2128" t="-7937" b="-20635"/>
                </a:stretch>
              </a:blipFill>
              <a:ln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pojnica: zalomená 19">
            <a:extLst>
              <a:ext uri="{FF2B5EF4-FFF2-40B4-BE49-F238E27FC236}">
                <a16:creationId xmlns:a16="http://schemas.microsoft.com/office/drawing/2014/main" id="{8C4D3559-40FD-4B09-ABF3-6DCD75E48CE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8427904" y="3729347"/>
            <a:ext cx="1231110" cy="497083"/>
          </a:xfrm>
          <a:prstGeom prst="bentConnector3">
            <a:avLst>
              <a:gd name="adj1" fmla="val 100593"/>
            </a:avLst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pojnica: zalomená 29">
            <a:extLst>
              <a:ext uri="{FF2B5EF4-FFF2-40B4-BE49-F238E27FC236}">
                <a16:creationId xmlns:a16="http://schemas.microsoft.com/office/drawing/2014/main" id="{87ABC040-E9C6-4F8C-8BE6-563B998783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05054" y="4619402"/>
            <a:ext cx="577268" cy="440312"/>
          </a:xfrm>
          <a:prstGeom prst="bentConnector3">
            <a:avLst>
              <a:gd name="adj1" fmla="val 270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31928-37ED-48B4-8A55-295C9DA6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 akých jednotkách meriame obsah?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95EC65B4-3FD1-4EF1-B76B-9AE0AAA4F3B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0950" y="2286000"/>
                <a:ext cx="10179050" cy="57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 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95EC65B4-3FD1-4EF1-B76B-9AE0AAA4F3B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286000"/>
                <a:ext cx="10179050" cy="577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D364EBA8-99BA-4A7D-972B-7A2E478745FB}"/>
                  </a:ext>
                </a:extLst>
              </p:cNvPr>
              <p:cNvSpPr txBox="1"/>
              <p:nvPr/>
            </p:nvSpPr>
            <p:spPr>
              <a:xfrm>
                <a:off x="3796748" y="2928095"/>
                <a:ext cx="661283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 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D364EBA8-99BA-4A7D-972B-7A2E4787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48" y="2928095"/>
                <a:ext cx="6612835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3">
                <a:extLst>
                  <a:ext uri="{FF2B5EF4-FFF2-40B4-BE49-F238E27FC236}">
                    <a16:creationId xmlns:a16="http://schemas.microsoft.com/office/drawing/2014/main" id="{173976A1-35C9-4D4C-98E7-84379DD66B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933" y="3516361"/>
                <a:ext cx="10179050" cy="1697516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 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 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 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ástupný objekt pre obsah 3">
                <a:extLst>
                  <a:ext uri="{FF2B5EF4-FFF2-40B4-BE49-F238E27FC236}">
                    <a16:creationId xmlns:a16="http://schemas.microsoft.com/office/drawing/2014/main" id="{173976A1-35C9-4D4C-98E7-84379DD6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3" y="3516361"/>
                <a:ext cx="10179050" cy="1697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id="{62ACBD0C-9623-4DEE-8708-5A796EC892B9}"/>
              </a:ext>
            </a:extLst>
          </p:cNvPr>
          <p:cNvSpPr txBox="1"/>
          <p:nvPr/>
        </p:nvSpPr>
        <p:spPr>
          <a:xfrm>
            <a:off x="1577009" y="4272041"/>
            <a:ext cx="9037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 poľnohospodárstve, stavebníctve a pri predaji a kúpe nehnuteľností sa môžeme stretnúť s ďalšími jednotkami obsahu a to:</a:t>
            </a:r>
          </a:p>
          <a:p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Hektár – ha</a:t>
            </a:r>
          </a:p>
          <a:p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Ár – 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objekt pre obsah 3">
                <a:extLst>
                  <a:ext uri="{FF2B5EF4-FFF2-40B4-BE49-F238E27FC236}">
                    <a16:creationId xmlns:a16="http://schemas.microsoft.com/office/drawing/2014/main" id="{289D6548-8379-4001-B050-AD04F66C39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933" y="5595480"/>
                <a:ext cx="10179050" cy="111165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𝟎𝟎𝟎</m:t>
                      </m:r>
                      <m:sSup>
                        <m:sSupPr>
                          <m:ctrlP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sk-SK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sk-SK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</m:t>
                    </m:r>
                    <m:r>
                      <a:rPr lang="sk-SK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sk-SK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</m:t>
                    </m:r>
                    <m:r>
                      <a:rPr lang="sk-SK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sk-SK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ástupný objekt pre obsah 3">
                <a:extLst>
                  <a:ext uri="{FF2B5EF4-FFF2-40B4-BE49-F238E27FC236}">
                    <a16:creationId xmlns:a16="http://schemas.microsoft.com/office/drawing/2014/main" id="{289D6548-8379-4001-B050-AD04F66C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3" y="5595480"/>
                <a:ext cx="10179050" cy="1111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29DCE1-A24F-4586-B0B9-B36F5E7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 akých jednotkách meriame obsah?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9F2706D-E259-4E56-B90F-DA2903687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7" y="3387588"/>
                <a:ext cx="10834305" cy="7288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</m:t>
                      </m:r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</m:t>
                      </m:r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=  </m:t>
                      </m:r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𝒅𝒎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𝒄𝒎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e>
                        <m:sup>
                          <m:r>
                            <a:rPr lang="sk-SK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9F2706D-E259-4E56-B90F-DA290368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7" y="3387588"/>
                <a:ext cx="10834305" cy="7288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Šípka: zakrivená nahor 3">
            <a:extLst>
              <a:ext uri="{FF2B5EF4-FFF2-40B4-BE49-F238E27FC236}">
                <a16:creationId xmlns:a16="http://schemas.microsoft.com/office/drawing/2014/main" id="{9F81DEB2-4483-4CD6-8FA1-6EB45890216B}"/>
              </a:ext>
            </a:extLst>
          </p:cNvPr>
          <p:cNvSpPr/>
          <p:nvPr/>
        </p:nvSpPr>
        <p:spPr>
          <a:xfrm>
            <a:off x="2513355" y="4017894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Šípka: zakrivená nahor 4">
            <a:extLst>
              <a:ext uri="{FF2B5EF4-FFF2-40B4-BE49-F238E27FC236}">
                <a16:creationId xmlns:a16="http://schemas.microsoft.com/office/drawing/2014/main" id="{774E6959-04FA-4469-9491-B26C0FAB80FB}"/>
              </a:ext>
            </a:extLst>
          </p:cNvPr>
          <p:cNvSpPr/>
          <p:nvPr/>
        </p:nvSpPr>
        <p:spPr>
          <a:xfrm>
            <a:off x="6852675" y="4025348"/>
            <a:ext cx="1405381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: zakrivená nahor 5">
            <a:extLst>
              <a:ext uri="{FF2B5EF4-FFF2-40B4-BE49-F238E27FC236}">
                <a16:creationId xmlns:a16="http://schemas.microsoft.com/office/drawing/2014/main" id="{30F9823D-E7DB-4FF2-90B2-FFDF0CDA925F}"/>
              </a:ext>
            </a:extLst>
          </p:cNvPr>
          <p:cNvSpPr/>
          <p:nvPr/>
        </p:nvSpPr>
        <p:spPr>
          <a:xfrm>
            <a:off x="5447294" y="4025348"/>
            <a:ext cx="1405381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Šípka: zakrivená nahor 6">
            <a:extLst>
              <a:ext uri="{FF2B5EF4-FFF2-40B4-BE49-F238E27FC236}">
                <a16:creationId xmlns:a16="http://schemas.microsoft.com/office/drawing/2014/main" id="{14D27916-6E8C-4C6E-82B0-A892534D7895}"/>
              </a:ext>
            </a:extLst>
          </p:cNvPr>
          <p:cNvSpPr/>
          <p:nvPr/>
        </p:nvSpPr>
        <p:spPr>
          <a:xfrm>
            <a:off x="4041913" y="4017895"/>
            <a:ext cx="1405381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zakrivená nahor 7">
            <a:extLst>
              <a:ext uri="{FF2B5EF4-FFF2-40B4-BE49-F238E27FC236}">
                <a16:creationId xmlns:a16="http://schemas.microsoft.com/office/drawing/2014/main" id="{F0C29757-35BF-40AC-8002-0CEFD11339D4}"/>
              </a:ext>
            </a:extLst>
          </p:cNvPr>
          <p:cNvSpPr/>
          <p:nvPr/>
        </p:nvSpPr>
        <p:spPr>
          <a:xfrm>
            <a:off x="8258056" y="4025348"/>
            <a:ext cx="1405381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zakrivená nahor 8">
            <a:extLst>
              <a:ext uri="{FF2B5EF4-FFF2-40B4-BE49-F238E27FC236}">
                <a16:creationId xmlns:a16="http://schemas.microsoft.com/office/drawing/2014/main" id="{4EEE9ACF-D484-4679-ADD4-9F7B48888E64}"/>
              </a:ext>
            </a:extLst>
          </p:cNvPr>
          <p:cNvSpPr/>
          <p:nvPr/>
        </p:nvSpPr>
        <p:spPr>
          <a:xfrm>
            <a:off x="9663437" y="4017893"/>
            <a:ext cx="1405381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zakrivená nahor 9">
            <a:extLst>
              <a:ext uri="{FF2B5EF4-FFF2-40B4-BE49-F238E27FC236}">
                <a16:creationId xmlns:a16="http://schemas.microsoft.com/office/drawing/2014/main" id="{EA3D8729-5E18-489B-93F7-9364C37AE7BE}"/>
              </a:ext>
            </a:extLst>
          </p:cNvPr>
          <p:cNvSpPr/>
          <p:nvPr/>
        </p:nvSpPr>
        <p:spPr>
          <a:xfrm rot="10800000">
            <a:off x="9581319" y="2405269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zakrivená nahor 10">
            <a:extLst>
              <a:ext uri="{FF2B5EF4-FFF2-40B4-BE49-F238E27FC236}">
                <a16:creationId xmlns:a16="http://schemas.microsoft.com/office/drawing/2014/main" id="{74EBBCBE-3165-4A71-9F82-C985A2D36EE5}"/>
              </a:ext>
            </a:extLst>
          </p:cNvPr>
          <p:cNvSpPr/>
          <p:nvPr/>
        </p:nvSpPr>
        <p:spPr>
          <a:xfrm rot="10800000">
            <a:off x="8134879" y="2403527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Šípka: zakrivená nahor 11">
            <a:extLst>
              <a:ext uri="{FF2B5EF4-FFF2-40B4-BE49-F238E27FC236}">
                <a16:creationId xmlns:a16="http://schemas.microsoft.com/office/drawing/2014/main" id="{40BBD7C4-A119-4B49-BF6B-ACE39917AC4A}"/>
              </a:ext>
            </a:extLst>
          </p:cNvPr>
          <p:cNvSpPr/>
          <p:nvPr/>
        </p:nvSpPr>
        <p:spPr>
          <a:xfrm rot="10800000">
            <a:off x="6688439" y="2403528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Šípka: zakrivená nahor 12">
            <a:extLst>
              <a:ext uri="{FF2B5EF4-FFF2-40B4-BE49-F238E27FC236}">
                <a16:creationId xmlns:a16="http://schemas.microsoft.com/office/drawing/2014/main" id="{98C5C9FD-C4BC-4450-A864-531BBAEABEEA}"/>
              </a:ext>
            </a:extLst>
          </p:cNvPr>
          <p:cNvSpPr/>
          <p:nvPr/>
        </p:nvSpPr>
        <p:spPr>
          <a:xfrm rot="10800000">
            <a:off x="5221470" y="2410981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Šípka: zakrivená nahor 13">
            <a:extLst>
              <a:ext uri="{FF2B5EF4-FFF2-40B4-BE49-F238E27FC236}">
                <a16:creationId xmlns:a16="http://schemas.microsoft.com/office/drawing/2014/main" id="{0C02C5F8-5479-4A9B-A17E-7276D28947DB}"/>
              </a:ext>
            </a:extLst>
          </p:cNvPr>
          <p:cNvSpPr/>
          <p:nvPr/>
        </p:nvSpPr>
        <p:spPr>
          <a:xfrm rot="10800000">
            <a:off x="3768400" y="2403528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Šípka: zakrivená nahor 14">
            <a:extLst>
              <a:ext uri="{FF2B5EF4-FFF2-40B4-BE49-F238E27FC236}">
                <a16:creationId xmlns:a16="http://schemas.microsoft.com/office/drawing/2014/main" id="{E9A692CA-0D13-429D-8AAB-C8AF4498F5E7}"/>
              </a:ext>
            </a:extLst>
          </p:cNvPr>
          <p:cNvSpPr/>
          <p:nvPr/>
        </p:nvSpPr>
        <p:spPr>
          <a:xfrm rot="10800000">
            <a:off x="2301431" y="2410981"/>
            <a:ext cx="1487499" cy="1023731"/>
          </a:xfrm>
          <a:prstGeom prst="curvedUpArrow">
            <a:avLst>
              <a:gd name="adj1" fmla="val 22451"/>
              <a:gd name="adj2" fmla="val 35647"/>
              <a:gd name="adj3" fmla="val 25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19A70F2F-67AD-4F96-BB4B-118A56544AD2}"/>
                  </a:ext>
                </a:extLst>
              </p:cNvPr>
              <p:cNvSpPr txBox="1"/>
              <p:nvPr/>
            </p:nvSpPr>
            <p:spPr>
              <a:xfrm>
                <a:off x="4230813" y="4063617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19A70F2F-67AD-4F96-BB4B-118A56544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3" y="4063617"/>
                <a:ext cx="945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6594CA51-ABB4-4915-97E3-6A2469BD5819}"/>
                  </a:ext>
                </a:extLst>
              </p:cNvPr>
              <p:cNvSpPr txBox="1"/>
              <p:nvPr/>
            </p:nvSpPr>
            <p:spPr>
              <a:xfrm>
                <a:off x="2718170" y="4083497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6594CA51-ABB4-4915-97E3-6A2469BD5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70" y="4083497"/>
                <a:ext cx="945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11FFF94B-A469-4BF9-A09A-55B7EE321E27}"/>
                  </a:ext>
                </a:extLst>
              </p:cNvPr>
              <p:cNvSpPr txBox="1"/>
              <p:nvPr/>
            </p:nvSpPr>
            <p:spPr>
              <a:xfrm>
                <a:off x="5595135" y="4063619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11FFF94B-A469-4BF9-A09A-55B7EE32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135" y="4063619"/>
                <a:ext cx="9454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E8A98A73-C105-4F74-902E-24F28D608707}"/>
                  </a:ext>
                </a:extLst>
              </p:cNvPr>
              <p:cNvSpPr txBox="1"/>
              <p:nvPr/>
            </p:nvSpPr>
            <p:spPr>
              <a:xfrm>
                <a:off x="7007467" y="4083498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E8A98A73-C105-4F74-902E-24F28D608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67" y="4083498"/>
                <a:ext cx="945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B8A22CD8-8102-4DC2-BA10-3624D02648DD}"/>
                  </a:ext>
                </a:extLst>
              </p:cNvPr>
              <p:cNvSpPr txBox="1"/>
              <p:nvPr/>
            </p:nvSpPr>
            <p:spPr>
              <a:xfrm>
                <a:off x="8412848" y="4063619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B8A22CD8-8102-4DC2-BA10-3624D026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48" y="4063619"/>
                <a:ext cx="9454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705973DD-6F10-4272-9ACF-31AECEBEE3B1}"/>
                  </a:ext>
                </a:extLst>
              </p:cNvPr>
              <p:cNvSpPr txBox="1"/>
              <p:nvPr/>
            </p:nvSpPr>
            <p:spPr>
              <a:xfrm>
                <a:off x="9811278" y="4063618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705973DD-6F10-4272-9ACF-31AECEBE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78" y="4063618"/>
                <a:ext cx="9454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5CBD659B-4769-4BAC-B80B-8EF23539D844}"/>
                  </a:ext>
                </a:extLst>
              </p:cNvPr>
              <p:cNvSpPr txBox="1"/>
              <p:nvPr/>
            </p:nvSpPr>
            <p:spPr>
              <a:xfrm>
                <a:off x="4093131" y="2804494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5CBD659B-4769-4BAC-B80B-8EF23539D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131" y="2804494"/>
                <a:ext cx="94546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7E673D06-2D51-444F-A32A-13A159CFA78C}"/>
                  </a:ext>
                </a:extLst>
              </p:cNvPr>
              <p:cNvSpPr txBox="1"/>
              <p:nvPr/>
            </p:nvSpPr>
            <p:spPr>
              <a:xfrm>
                <a:off x="2605631" y="2804407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7E673D06-2D51-444F-A32A-13A159CF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31" y="2804407"/>
                <a:ext cx="94546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E393BE13-CFFA-48CE-A68B-D541B4C2F8EA}"/>
                  </a:ext>
                </a:extLst>
              </p:cNvPr>
              <p:cNvSpPr txBox="1"/>
              <p:nvPr/>
            </p:nvSpPr>
            <p:spPr>
              <a:xfrm>
                <a:off x="5539571" y="2796952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E393BE13-CFFA-48CE-A68B-D541B4C2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71" y="2796952"/>
                <a:ext cx="94546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C5A5289C-5145-4088-81FF-24D08E014893}"/>
                  </a:ext>
                </a:extLst>
              </p:cNvPr>
              <p:cNvSpPr txBox="1"/>
              <p:nvPr/>
            </p:nvSpPr>
            <p:spPr>
              <a:xfrm>
                <a:off x="7019796" y="2789499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C5A5289C-5145-4088-81FF-24D08E01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96" y="2789499"/>
                <a:ext cx="94546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FEE11E7F-049B-4680-9B96-A593DEEB2BBB}"/>
                  </a:ext>
                </a:extLst>
              </p:cNvPr>
              <p:cNvSpPr txBox="1"/>
              <p:nvPr/>
            </p:nvSpPr>
            <p:spPr>
              <a:xfrm>
                <a:off x="8440330" y="2753901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FEE11E7F-049B-4680-9B96-A593DEEB2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0" y="2753901"/>
                <a:ext cx="94546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FA27FB38-1598-4007-8701-69154A3B4738}"/>
                  </a:ext>
                </a:extLst>
              </p:cNvPr>
              <p:cNvSpPr txBox="1"/>
              <p:nvPr/>
            </p:nvSpPr>
            <p:spPr>
              <a:xfrm>
                <a:off x="9898776" y="2728049"/>
                <a:ext cx="945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FA27FB38-1598-4007-8701-69154A3B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76" y="2728049"/>
                <a:ext cx="94546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016517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215</TotalTime>
  <Words>721</Words>
  <Application>Microsoft Office PowerPoint</Application>
  <PresentationFormat>Širokouhlá</PresentationFormat>
  <Paragraphs>151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Cambria Math</vt:lpstr>
      <vt:lpstr>Gill Sans MT</vt:lpstr>
      <vt:lpstr>Impact</vt:lpstr>
      <vt:lpstr>Odznak</vt:lpstr>
      <vt:lpstr>Obsah obdĺžnika, štvorca a pravouhlého trojuholníka</vt:lpstr>
      <vt:lpstr>Obsah útvarov v štvorčekovej sieti</vt:lpstr>
      <vt:lpstr>Obsah útvarov v štvorčekovej sieti</vt:lpstr>
      <vt:lpstr>Obsah útvarov v štvorčekovej sieti</vt:lpstr>
      <vt:lpstr>V akých jednotkách meriame obsah?</vt:lpstr>
      <vt:lpstr>V akých jednotkách meriame obsah?</vt:lpstr>
      <vt:lpstr>V akých jednotkách meriame obsah?</vt:lpstr>
      <vt:lpstr>V akých jednotkách meriame obsah?</vt:lpstr>
      <vt:lpstr>V akých jednotkách meriame obsah?</vt:lpstr>
      <vt:lpstr>OBSAH štvorca</vt:lpstr>
      <vt:lpstr>OBSAH štvorca</vt:lpstr>
      <vt:lpstr>OBSAH štvorca</vt:lpstr>
      <vt:lpstr>OBSAH štvorca</vt:lpstr>
      <vt:lpstr>OBSAH obdĺžnika</vt:lpstr>
      <vt:lpstr>OBSAH obdĺžnika</vt:lpstr>
      <vt:lpstr>OBSAH obdĺžnika</vt:lpstr>
      <vt:lpstr>OBSAH obdĺžnika</vt:lpstr>
      <vt:lpstr>OBSAH pravouhlého trojuholníka </vt:lpstr>
      <vt:lpstr>OBSAH pravouhlého trojuholníka </vt:lpstr>
      <vt:lpstr>OBSAH pravouhlého trojuholníka </vt:lpstr>
      <vt:lpstr>OBSAH pravouhlého trojuholníka </vt:lpstr>
      <vt:lpstr>OBSAH pravouhlého trojuholníka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obdĺžnika, štvorca a pravouhlého trojuholníka</dc:title>
  <dc:creator>Dell</dc:creator>
  <cp:lastModifiedBy>Dell</cp:lastModifiedBy>
  <cp:revision>24</cp:revision>
  <dcterms:created xsi:type="dcterms:W3CDTF">2021-03-06T12:23:16Z</dcterms:created>
  <dcterms:modified xsi:type="dcterms:W3CDTF">2021-03-07T16:39:07Z</dcterms:modified>
</cp:coreProperties>
</file>