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5" r:id="rId4"/>
    <p:sldId id="276" r:id="rId5"/>
    <p:sldId id="277" r:id="rId6"/>
    <p:sldId id="270" r:id="rId7"/>
    <p:sldId id="278" r:id="rId8"/>
    <p:sldId id="279" r:id="rId9"/>
    <p:sldId id="267" r:id="rId10"/>
    <p:sldId id="282" r:id="rId11"/>
    <p:sldId id="283" r:id="rId12"/>
    <p:sldId id="285" r:id="rId13"/>
    <p:sldId id="286" r:id="rId14"/>
    <p:sldId id="281" r:id="rId15"/>
    <p:sldId id="280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25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B1D5D7C4-6176-4094-8CBC-B1D13CA9B3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7A9C334-E36F-47DF-B7B3-5A93943E7D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D396-DC47-4B60-960B-E6D5E8460360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FD27DED-F514-41E7-A1A3-467DC9956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A93B1BC-8CEF-4A15-8A9E-436280C25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0C0F5-DCA4-4A9C-B878-F47D27EF85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0487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53F29-B79A-481A-910F-CBB5862D4475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7E472-607E-4FA2-97B8-FC72852DC2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40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328798-65BE-44F5-9666-59FEA6C79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59AE360-8681-45A9-B0C4-93E0075C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483B22-D937-4272-BA6E-AC127A39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5C9C6F-920C-4467-B581-96CE0FEA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5B31796-2C6A-45BB-8FEE-521C0FC7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28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DC39A1-5F44-4E07-AE1F-29215184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E54D058-8DD0-4239-9919-0F14639F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BE97D47-F50E-40A2-BE71-41ABF24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33D418-A3E8-425E-A0CB-41A04766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F3CE75-F329-4704-851C-864BB0DC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550ADF4-18F0-4659-8EB8-018D4DF97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CCD5260-2E95-4057-8FC8-C1809ACF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1203D9-F798-47B4-8AF6-23DEFAAF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45753E4-82FC-4B78-B6AC-1B863680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6CFF8F3-8679-4BD6-A664-CF9FA6A4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79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D2857-F3F6-4B20-AE94-62237BC8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0302F8-CEAD-478B-BBEE-1D7CE6F7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E2D1EEC-8541-45A3-AC35-0C670EE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CDBA0D9-4796-4EBD-B9B5-819EAEC3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087D956-B5D0-4C34-83D6-3E01C423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7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1AB9A-7059-4780-9523-9DEB13EA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ED3608-2B41-4098-8071-E74A9FAF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F77026E-1693-4803-BE18-3B34F861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50F422-C8BE-4D1B-9A7F-25EE7CDC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409ACE9-5A10-4F9E-90DA-ED3D0390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31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5F6EC-B887-4742-A11C-E9D218A1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807CB0-775E-437E-8083-0CCC1A61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21B29D9-B93A-4432-9812-FBA502E27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822053F-816A-4B61-915D-7DF8BE6E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366363C-9F6C-42FE-BA1F-8D1F8C88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CDB7CE9-C1EF-4BE3-B2DD-9300979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DD05B3-5ED2-4800-B445-E4A8FA99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53137E6-B914-4C60-B3F2-3CFEC70F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3B84E1-A281-4C70-AE6C-B3463511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53F0AD9-5CE7-47C9-BBFC-877F35F4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A29262A-5D8B-4BE4-A2EF-568DB18D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221FB548-B5A8-4928-9D71-907167C7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87647D6-8F16-4389-BD7A-CD358D3F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11B63A9-C2FC-41D6-AE37-75B43EBC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2FB621-F3AC-4343-A0D3-6FC58102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86FB1F7-6B37-4508-9184-4127C7FC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A744625-D0A8-45B0-93AA-ED6EA1B5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D124F4E-EE08-450D-8CB0-1DFC4E01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050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68E135F-9576-4F54-B458-A624030E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2003E0-1916-4E5C-A857-08A44EF7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4E8C27B-24A9-473F-9480-7A4A5DC1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9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1EF353-72CC-4677-AC1A-40B03EB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16DAE1-03C7-4EA8-B5FA-536F6BC0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104D88-1474-4148-9763-D6A93E4B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64962A0-F63F-40C7-B4F3-C36B278C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FAAD131-8DCB-45BB-BFAA-1BA28DC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5454DF0-7348-4775-8C6F-FD1386CD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28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842EAF-B066-49B5-9875-8C90BF04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40B21D0F-4B5D-4AD4-9D5D-898D7B8E7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8D20BA-2E02-44AF-9694-B9BB9016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63F834B-842B-46F9-8398-B256A3C2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A6DC066-25B4-48D0-A47E-39D874C8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0864B0-EFC0-4483-9DE9-3810A5C3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07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6A52DCD-9F87-4BAD-87C5-78538AC6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1DA07D-06C8-452A-A1E4-B165A277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4A3882-5DAB-443D-B7ED-5F2DAF94D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8EC8-9372-4779-A874-A676F807EBC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A8FBE0-4144-46D0-8B21-7A6C7F3C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613E239-7BEF-482C-9392-BFBA2D12F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EE9-094C-49D7-9900-617828FACF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7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E6C50-6A5D-48C3-A7AF-742B796B7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Geometria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4D7CA8-869A-469D-A17D-06227E52C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Obsah rovinných útvarov v štvorcovej sieti</a:t>
            </a:r>
          </a:p>
          <a:p>
            <a:r>
              <a:rPr lang="sk-SK" b="1" dirty="0">
                <a:solidFill>
                  <a:srgbClr val="0070C0"/>
                </a:solidFill>
              </a:rPr>
              <a:t>5. ročník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9803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657C0F-AB97-4518-92D5-156D0006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>
            <a:normAutofit fontScale="90000"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Obsah rovinných útvarov v štvorcovej sieti: 	</a:t>
            </a:r>
            <a:br>
              <a:rPr lang="sk-SK" sz="2000" b="1" dirty="0">
                <a:solidFill>
                  <a:srgbClr val="0070C0"/>
                </a:solidFill>
              </a:rPr>
            </a:br>
            <a:r>
              <a:rPr lang="sk-SK" sz="2000" dirty="0">
                <a:solidFill>
                  <a:srgbClr val="0070C0"/>
                </a:solidFill>
              </a:rPr>
              <a:t>Pri zložitejších útvaroch je potrebné rozdeliť tieto útvary na štvorce a obdĺžniky, ktorých obsah vieme určiť pomocou štvorcovej siete.</a:t>
            </a:r>
            <a:r>
              <a:rPr lang="sk-SK" sz="2000" b="1" dirty="0">
                <a:solidFill>
                  <a:srgbClr val="0070C0"/>
                </a:solidFill>
              </a:rPr>
              <a:t>	</a:t>
            </a:r>
            <a:endParaRPr lang="sk-SK" sz="2000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5598D3F2-BD87-4FB9-90EA-F889024E7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7" y="2095860"/>
            <a:ext cx="7482005" cy="3810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796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5DDF8-4606-4171-A4CF-3DA3FF5F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37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Obsah rovinných útvarov v štvorcovej sieti:</a:t>
            </a:r>
            <a:endParaRPr lang="sk-SK" sz="2000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0E15FBF-8C7A-4538-BC8A-1F66870A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2" y="1349261"/>
            <a:ext cx="6630253" cy="3480248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70B77BC-0E36-4667-BEF5-DD1840332166}"/>
              </a:ext>
            </a:extLst>
          </p:cNvPr>
          <p:cNvSpPr txBox="1"/>
          <p:nvPr/>
        </p:nvSpPr>
        <p:spPr>
          <a:xfrm>
            <a:off x="7358743" y="1816924"/>
            <a:ext cx="381989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Ak  je dĺžka strany jedného štvorčeka 1 cm, tak obsah tohto štvorčeka je </a:t>
            </a:r>
          </a:p>
          <a:p>
            <a:r>
              <a:rPr lang="sk-SK" b="1" dirty="0">
                <a:solidFill>
                  <a:srgbClr val="FF0000"/>
                </a:solidFill>
              </a:rPr>
              <a:t>1 centimeter štvorcový.</a:t>
            </a:r>
          </a:p>
          <a:p>
            <a:endParaRPr lang="sk-SK" dirty="0"/>
          </a:p>
          <a:p>
            <a:r>
              <a:rPr lang="sk-SK" b="1" dirty="0">
                <a:solidFill>
                  <a:srgbClr val="0070C0"/>
                </a:solidFill>
              </a:rPr>
              <a:t>Zapisujeme: 1 cm</a:t>
            </a:r>
            <a:r>
              <a:rPr lang="sk-SK" b="1" baseline="30000" dirty="0">
                <a:solidFill>
                  <a:srgbClr val="0070C0"/>
                </a:solidFill>
              </a:rPr>
              <a:t>2   </a:t>
            </a:r>
          </a:p>
          <a:p>
            <a:r>
              <a:rPr lang="sk-SK" b="1" baseline="30000" dirty="0">
                <a:solidFill>
                  <a:srgbClr val="0070C0"/>
                </a:solidFill>
              </a:rPr>
              <a:t>(čítame 1 centimeter štvorcový)</a:t>
            </a:r>
            <a:endParaRPr lang="sk-SK" b="1" dirty="0">
              <a:solidFill>
                <a:srgbClr val="0070C0"/>
              </a:solidFill>
            </a:endParaRPr>
          </a:p>
          <a:p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3552E73-1ED7-4E3F-AB62-DF242414CFD0}"/>
              </a:ext>
            </a:extLst>
          </p:cNvPr>
          <p:cNvSpPr txBox="1"/>
          <p:nvPr/>
        </p:nvSpPr>
        <p:spPr>
          <a:xfrm>
            <a:off x="7358743" y="4592911"/>
            <a:ext cx="371697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i="1" dirty="0">
                <a:solidFill>
                  <a:srgbClr val="0070C0"/>
                </a:solidFill>
              </a:rPr>
              <a:t>Aký je obsah lichobežníka ABCD?</a:t>
            </a:r>
          </a:p>
          <a:p>
            <a:endParaRPr lang="sk-SK" b="1" i="1" dirty="0">
              <a:solidFill>
                <a:srgbClr val="0070C0"/>
              </a:solidFill>
            </a:endParaRPr>
          </a:p>
          <a:p>
            <a:r>
              <a:rPr lang="sk-SK" b="1" i="1" dirty="0">
                <a:solidFill>
                  <a:srgbClr val="0070C0"/>
                </a:solidFill>
              </a:rPr>
              <a:t>S = 16 + 3 . 4 = 28 štvorčekov</a:t>
            </a:r>
          </a:p>
          <a:p>
            <a:r>
              <a:rPr lang="sk-SK" b="1" i="1" dirty="0">
                <a:solidFill>
                  <a:srgbClr val="0070C0"/>
                </a:solidFill>
              </a:rPr>
              <a:t>S = 28 </a:t>
            </a:r>
            <a:r>
              <a:rPr lang="sk-SK" b="1" dirty="0">
                <a:solidFill>
                  <a:srgbClr val="0070C0"/>
                </a:solidFill>
              </a:rPr>
              <a:t>cm</a:t>
            </a:r>
            <a:r>
              <a:rPr lang="sk-SK" b="1" baseline="30000" dirty="0">
                <a:solidFill>
                  <a:srgbClr val="0070C0"/>
                </a:solidFill>
              </a:rPr>
              <a:t>2 </a:t>
            </a:r>
            <a:endParaRPr lang="sk-SK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A588B-73CC-4B8A-8151-FF3ACA82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95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Obsah rovinných útvarov v štvorcovej sieti:</a:t>
            </a:r>
            <a:endParaRPr lang="sk-SK" sz="2000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CA421C8-C5C5-404C-A4F7-6337B45A7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" y="1379356"/>
            <a:ext cx="4664073" cy="4664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2990A214-BBEF-435B-9087-0DA0B39E3E20}"/>
              </a:ext>
            </a:extLst>
          </p:cNvPr>
          <p:cNvSpPr txBox="1"/>
          <p:nvPr/>
        </p:nvSpPr>
        <p:spPr>
          <a:xfrm>
            <a:off x="6982691" y="1379356"/>
            <a:ext cx="387135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rgbClr val="002060"/>
                </a:solidFill>
              </a:rPr>
              <a:t>Urči obsah útvaru na obrázku.</a:t>
            </a:r>
          </a:p>
          <a:p>
            <a:r>
              <a:rPr lang="sk-SK" sz="2000" i="1" dirty="0">
                <a:solidFill>
                  <a:srgbClr val="002060"/>
                </a:solidFill>
              </a:rPr>
              <a:t>Tento útvar sa nazýva ????</a:t>
            </a:r>
          </a:p>
          <a:p>
            <a:r>
              <a:rPr lang="sk-SK" sz="2000" b="1" i="1" dirty="0">
                <a:solidFill>
                  <a:srgbClr val="FF0000"/>
                </a:solidFill>
              </a:rPr>
              <a:t>Štvoruholník ( DELTOID)</a:t>
            </a:r>
          </a:p>
          <a:p>
            <a:endParaRPr lang="sk-SK" sz="2000" b="1" i="1" dirty="0">
              <a:solidFill>
                <a:srgbClr val="FF0000"/>
              </a:solidFill>
            </a:endParaRPr>
          </a:p>
          <a:p>
            <a:endParaRPr lang="sk-SK" sz="2000" b="1" i="1" dirty="0">
              <a:solidFill>
                <a:srgbClr val="FF0000"/>
              </a:solidFill>
            </a:endParaRPr>
          </a:p>
          <a:p>
            <a:r>
              <a:rPr lang="sk-SK" sz="2000" b="1" i="1" dirty="0">
                <a:solidFill>
                  <a:srgbClr val="FF0000"/>
                </a:solidFill>
              </a:rPr>
              <a:t>Obsah:	</a:t>
            </a:r>
          </a:p>
          <a:p>
            <a:r>
              <a:rPr lang="sk-SK" dirty="0">
                <a:solidFill>
                  <a:srgbClr val="0070C0"/>
                </a:solidFill>
              </a:rPr>
              <a:t>(Útvar si rozdeľ na vhodné časti)</a:t>
            </a:r>
          </a:p>
          <a:p>
            <a:r>
              <a:rPr lang="sk-SK" sz="2000" b="1" i="1" dirty="0">
                <a:solidFill>
                  <a:srgbClr val="FF0000"/>
                </a:solidFill>
              </a:rPr>
              <a:t>S = 3 . 4 + 3 . 2</a:t>
            </a:r>
          </a:p>
          <a:p>
            <a:r>
              <a:rPr lang="sk-SK" sz="2000" b="1" i="1" dirty="0">
                <a:solidFill>
                  <a:srgbClr val="FF0000"/>
                </a:solidFill>
              </a:rPr>
              <a:t>S = 12 + 6 = 18 štvorčekov</a:t>
            </a:r>
          </a:p>
        </p:txBody>
      </p:sp>
    </p:spTree>
    <p:extLst>
      <p:ext uri="{BB962C8B-B14F-4D97-AF65-F5344CB8AC3E}">
        <p14:creationId xmlns:p14="http://schemas.microsoft.com/office/powerpoint/2010/main" val="3313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A588B-73CC-4B8A-8151-FF3ACA82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95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Obsah rovinných útvarov v štvorcovej sieti:</a:t>
            </a:r>
            <a:endParaRPr lang="sk-SK" sz="20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990A214-BBEF-435B-9087-0DA0B39E3E20}"/>
              </a:ext>
            </a:extLst>
          </p:cNvPr>
          <p:cNvSpPr txBox="1"/>
          <p:nvPr/>
        </p:nvSpPr>
        <p:spPr>
          <a:xfrm>
            <a:off x="6923314" y="1640613"/>
            <a:ext cx="3871355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rgbClr val="002060"/>
                </a:solidFill>
              </a:rPr>
              <a:t>Urči obsah útvaru na obrázku.</a:t>
            </a:r>
          </a:p>
          <a:p>
            <a:r>
              <a:rPr lang="sk-SK" sz="2000" i="1" dirty="0">
                <a:solidFill>
                  <a:srgbClr val="002060"/>
                </a:solidFill>
              </a:rPr>
              <a:t>Tento útvar sa nazýva ????</a:t>
            </a:r>
          </a:p>
          <a:p>
            <a:r>
              <a:rPr lang="sk-SK" sz="2000" b="1" i="1" dirty="0">
                <a:solidFill>
                  <a:srgbClr val="FF0000"/>
                </a:solidFill>
              </a:rPr>
              <a:t>Štvoruholník ( LICHOBEŽNÍK)</a:t>
            </a:r>
          </a:p>
          <a:p>
            <a:endParaRPr lang="sk-SK" sz="2000" b="1" i="1" dirty="0">
              <a:solidFill>
                <a:srgbClr val="FF0000"/>
              </a:solidFill>
            </a:endParaRPr>
          </a:p>
          <a:p>
            <a:endParaRPr lang="sk-SK" sz="2000" b="1" i="1" dirty="0">
              <a:solidFill>
                <a:srgbClr val="FF0000"/>
              </a:solidFill>
            </a:endParaRPr>
          </a:p>
          <a:p>
            <a:r>
              <a:rPr lang="sk-SK" sz="2000" b="1" i="1" dirty="0">
                <a:solidFill>
                  <a:srgbClr val="FF0000"/>
                </a:solidFill>
              </a:rPr>
              <a:t>Obsah:	</a:t>
            </a:r>
          </a:p>
          <a:p>
            <a:r>
              <a:rPr lang="sk-SK" dirty="0">
                <a:solidFill>
                  <a:srgbClr val="0070C0"/>
                </a:solidFill>
              </a:rPr>
              <a:t>(Útvar si rozdeľ na vhodné časti)</a:t>
            </a:r>
          </a:p>
          <a:p>
            <a:r>
              <a:rPr lang="sk-SK" sz="2000" b="1" i="1" dirty="0">
                <a:solidFill>
                  <a:srgbClr val="FF0000"/>
                </a:solidFill>
              </a:rPr>
              <a:t>S = (3 . 6) : 2 + 6 . 2 + (6 . 1) : 2</a:t>
            </a:r>
          </a:p>
          <a:p>
            <a:r>
              <a:rPr lang="sk-SK" sz="2000" b="1" i="1" dirty="0">
                <a:solidFill>
                  <a:srgbClr val="FF0000"/>
                </a:solidFill>
              </a:rPr>
              <a:t>S = 9 +12 + 3 = 24 štvorčekov</a:t>
            </a:r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05EEBE7A-9C79-472C-92C0-539FE745C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36" y="1553947"/>
            <a:ext cx="4236563" cy="4236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01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9E0438-6E7D-451C-8A4E-41D70EFD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Domáca úloha: Urči obsah útvarov v štvorčekovej sieti: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712C118-852B-4B63-BA14-D9F83AD08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20" y="1432994"/>
            <a:ext cx="6699897" cy="4362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ADA1B7E9-A430-4795-8E8C-82EE9BB27B1D}"/>
              </a:ext>
            </a:extLst>
          </p:cNvPr>
          <p:cNvSpPr txBox="1"/>
          <p:nvPr/>
        </p:nvSpPr>
        <p:spPr>
          <a:xfrm flipH="1">
            <a:off x="7966561" y="1543792"/>
            <a:ext cx="338723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S (ABCD) = ?</a:t>
            </a:r>
          </a:p>
          <a:p>
            <a:r>
              <a:rPr lang="sk-SK" b="1" dirty="0">
                <a:solidFill>
                  <a:srgbClr val="0070C0"/>
                </a:solidFill>
              </a:rPr>
              <a:t>S (PQRS) = ?</a:t>
            </a:r>
          </a:p>
          <a:p>
            <a:r>
              <a:rPr lang="sk-SK" b="1" dirty="0">
                <a:solidFill>
                  <a:srgbClr val="0070C0"/>
                </a:solidFill>
              </a:rPr>
              <a:t>S (XYZ) = ?</a:t>
            </a:r>
          </a:p>
          <a:p>
            <a:r>
              <a:rPr lang="sk-SK" b="1" dirty="0">
                <a:solidFill>
                  <a:srgbClr val="0070C0"/>
                </a:solidFill>
              </a:rPr>
              <a:t>S (KLMN) = ?</a:t>
            </a:r>
          </a:p>
          <a:p>
            <a:r>
              <a:rPr lang="sk-SK" b="1" dirty="0">
                <a:solidFill>
                  <a:srgbClr val="0070C0"/>
                </a:solidFill>
              </a:rPr>
              <a:t>S (EFGH) = ?</a:t>
            </a:r>
          </a:p>
        </p:txBody>
      </p:sp>
    </p:spTree>
    <p:extLst>
      <p:ext uri="{BB962C8B-B14F-4D97-AF65-F5344CB8AC3E}">
        <p14:creationId xmlns:p14="http://schemas.microsoft.com/office/powerpoint/2010/main" val="1171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2B017AD-B2AF-49F8-ABF5-7EB16A49BB10}"/>
              </a:ext>
            </a:extLst>
          </p:cNvPr>
          <p:cNvSpPr txBox="1"/>
          <p:nvPr/>
        </p:nvSpPr>
        <p:spPr>
          <a:xfrm>
            <a:off x="3657600" y="2363190"/>
            <a:ext cx="5977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rgbClr val="0070C0"/>
                </a:solidFill>
              </a:rPr>
              <a:t>Ďakujem za pozornosť </a:t>
            </a:r>
            <a:r>
              <a:rPr lang="sk-SK" sz="44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sk-SK" sz="4400" b="1" dirty="0">
              <a:solidFill>
                <a:srgbClr val="0070C0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FFBBB74-5897-4C93-962E-B6B93AC3BE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8" t="14159" r="896" b="3098"/>
          <a:stretch/>
        </p:blipFill>
        <p:spPr bwMode="auto">
          <a:xfrm>
            <a:off x="5338329" y="3523489"/>
            <a:ext cx="2178751" cy="2081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142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90DBBB-31A1-4BDC-82F2-BB1E12C4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7834"/>
          </a:xfrm>
        </p:spPr>
        <p:txBody>
          <a:bodyPr/>
          <a:lstStyle/>
          <a:p>
            <a:r>
              <a:rPr lang="sk-SK" b="1" u="sng" dirty="0">
                <a:solidFill>
                  <a:srgbClr val="0070C0"/>
                </a:solidFill>
              </a:rPr>
              <a:t>Trojuholník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C5442FF-584F-460C-8016-69C54FDE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3 vrcholy		 A,B, C</a:t>
            </a:r>
          </a:p>
          <a:p>
            <a:r>
              <a:rPr lang="sk-SK" dirty="0">
                <a:solidFill>
                  <a:srgbClr val="002060"/>
                </a:solidFill>
              </a:rPr>
              <a:t>3 strany	 	a, b, c</a:t>
            </a:r>
          </a:p>
          <a:p>
            <a:r>
              <a:rPr lang="sk-SK" dirty="0">
                <a:solidFill>
                  <a:srgbClr val="002060"/>
                </a:solidFill>
              </a:rPr>
              <a:t>		AB = c</a:t>
            </a:r>
          </a:p>
          <a:p>
            <a:r>
              <a:rPr lang="sk-SK" dirty="0">
                <a:solidFill>
                  <a:srgbClr val="002060"/>
                </a:solidFill>
              </a:rPr>
              <a:t>		BC = a</a:t>
            </a:r>
          </a:p>
          <a:p>
            <a:r>
              <a:rPr lang="sk-SK" dirty="0">
                <a:solidFill>
                  <a:srgbClr val="002060"/>
                </a:solidFill>
              </a:rPr>
              <a:t>		AC =b</a:t>
            </a:r>
          </a:p>
          <a:p>
            <a:r>
              <a:rPr lang="sk-SK" dirty="0">
                <a:solidFill>
                  <a:srgbClr val="00B050"/>
                </a:solidFill>
              </a:rPr>
              <a:t>3 vnútorné uhly	 α, β, γ</a:t>
            </a:r>
          </a:p>
          <a:p>
            <a:r>
              <a:rPr lang="sk-SK" b="1" dirty="0"/>
              <a:t>Obvod 		o = a + b + c</a:t>
            </a:r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8194" name="Picture 2" descr="Štvorcová sieť XL">
            <a:extLst>
              <a:ext uri="{FF2B5EF4-FFF2-40B4-BE49-F238E27FC236}">
                <a16:creationId xmlns:a16="http://schemas.microsoft.com/office/drawing/2014/main" id="{D76FFE7E-0911-4FBF-B392-9825386A2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1652"/>
          <a:stretch/>
        </p:blipFill>
        <p:spPr bwMode="auto">
          <a:xfrm>
            <a:off x="5747657" y="748145"/>
            <a:ext cx="5355771" cy="51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vnoramenný trojuholník 4">
            <a:extLst>
              <a:ext uri="{FF2B5EF4-FFF2-40B4-BE49-F238E27FC236}">
                <a16:creationId xmlns:a16="http://schemas.microsoft.com/office/drawing/2014/main" id="{79CA10AA-2315-4074-953C-F26025F9F08B}"/>
              </a:ext>
            </a:extLst>
          </p:cNvPr>
          <p:cNvSpPr/>
          <p:nvPr/>
        </p:nvSpPr>
        <p:spPr>
          <a:xfrm>
            <a:off x="6311734" y="1235033"/>
            <a:ext cx="2113808" cy="14844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Pravouhlý trojuholník 5">
            <a:extLst>
              <a:ext uri="{FF2B5EF4-FFF2-40B4-BE49-F238E27FC236}">
                <a16:creationId xmlns:a16="http://schemas.microsoft.com/office/drawing/2014/main" id="{9C96E213-4E75-4CE3-93CC-E761CA7E3F46}"/>
              </a:ext>
            </a:extLst>
          </p:cNvPr>
          <p:cNvSpPr/>
          <p:nvPr/>
        </p:nvSpPr>
        <p:spPr>
          <a:xfrm>
            <a:off x="6311734" y="3253839"/>
            <a:ext cx="2642261" cy="206630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ovnoramenný trojuholník 6">
            <a:extLst>
              <a:ext uri="{FF2B5EF4-FFF2-40B4-BE49-F238E27FC236}">
                <a16:creationId xmlns:a16="http://schemas.microsoft.com/office/drawing/2014/main" id="{195BDA82-65B9-49E7-8041-8A6B68F2CA4C}"/>
              </a:ext>
            </a:extLst>
          </p:cNvPr>
          <p:cNvSpPr/>
          <p:nvPr/>
        </p:nvSpPr>
        <p:spPr>
          <a:xfrm>
            <a:off x="9518072" y="1330035"/>
            <a:ext cx="1520043" cy="399011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B1E3A51-146E-45DC-95C9-0C67826E0A48}"/>
              </a:ext>
            </a:extLst>
          </p:cNvPr>
          <p:cNvSpPr txBox="1"/>
          <p:nvPr/>
        </p:nvSpPr>
        <p:spPr>
          <a:xfrm>
            <a:off x="6034644" y="5295199"/>
            <a:ext cx="4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32F1E7D-9B37-4864-9552-737548149AA9}"/>
              </a:ext>
            </a:extLst>
          </p:cNvPr>
          <p:cNvSpPr txBox="1"/>
          <p:nvPr/>
        </p:nvSpPr>
        <p:spPr>
          <a:xfrm>
            <a:off x="8953995" y="53076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B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A3F9F46-A65A-4315-925A-CA3A1A093C9A}"/>
              </a:ext>
            </a:extLst>
          </p:cNvPr>
          <p:cNvSpPr txBox="1"/>
          <p:nvPr/>
        </p:nvSpPr>
        <p:spPr>
          <a:xfrm>
            <a:off x="5999678" y="29450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51F1682-D6C3-44AE-B72E-E424F9F9930D}"/>
              </a:ext>
            </a:extLst>
          </p:cNvPr>
          <p:cNvSpPr txBox="1"/>
          <p:nvPr/>
        </p:nvSpPr>
        <p:spPr>
          <a:xfrm>
            <a:off x="7491639" y="386422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BB25F11-8433-4E1A-990D-535BB2055639}"/>
              </a:ext>
            </a:extLst>
          </p:cNvPr>
          <p:cNvSpPr txBox="1"/>
          <p:nvPr/>
        </p:nvSpPr>
        <p:spPr>
          <a:xfrm>
            <a:off x="7350414" y="53017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883CB9ED-725C-4897-8381-59C816BF685A}"/>
              </a:ext>
            </a:extLst>
          </p:cNvPr>
          <p:cNvSpPr txBox="1"/>
          <p:nvPr/>
        </p:nvSpPr>
        <p:spPr>
          <a:xfrm>
            <a:off x="6033704" y="3963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540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90DBBB-31A1-4BDC-82F2-BB1E12C4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7834"/>
          </a:xfrm>
        </p:spPr>
        <p:txBody>
          <a:bodyPr/>
          <a:lstStyle/>
          <a:p>
            <a:r>
              <a:rPr lang="sk-SK" b="1" u="sng" dirty="0">
                <a:solidFill>
                  <a:srgbClr val="0070C0"/>
                </a:solidFill>
              </a:rPr>
              <a:t>Štvoruholník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C5442FF-584F-460C-8016-69C54FDE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3932237" cy="43726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4 vrcholy		 A,B, C, D</a:t>
            </a:r>
          </a:p>
          <a:p>
            <a:r>
              <a:rPr lang="sk-SK" dirty="0">
                <a:solidFill>
                  <a:srgbClr val="002060"/>
                </a:solidFill>
              </a:rPr>
              <a:t>4 strany	 	a, b, c, d</a:t>
            </a:r>
          </a:p>
          <a:p>
            <a:r>
              <a:rPr lang="sk-SK" dirty="0">
                <a:solidFill>
                  <a:srgbClr val="002060"/>
                </a:solidFill>
              </a:rPr>
              <a:t>		AB = a</a:t>
            </a:r>
          </a:p>
          <a:p>
            <a:r>
              <a:rPr lang="sk-SK" dirty="0">
                <a:solidFill>
                  <a:srgbClr val="002060"/>
                </a:solidFill>
              </a:rPr>
              <a:t>		BC = b</a:t>
            </a:r>
          </a:p>
          <a:p>
            <a:r>
              <a:rPr lang="sk-SK" dirty="0">
                <a:solidFill>
                  <a:srgbClr val="002060"/>
                </a:solidFill>
              </a:rPr>
              <a:t>		CD = c</a:t>
            </a:r>
          </a:p>
          <a:p>
            <a:r>
              <a:rPr lang="sk-SK" dirty="0">
                <a:solidFill>
                  <a:srgbClr val="002060"/>
                </a:solidFill>
              </a:rPr>
              <a:t>		DA = d</a:t>
            </a:r>
          </a:p>
          <a:p>
            <a:r>
              <a:rPr lang="sk-SK" dirty="0">
                <a:solidFill>
                  <a:srgbClr val="00B050"/>
                </a:solidFill>
              </a:rPr>
              <a:t>4 vnútorné uhly	 α, β, γ, δ</a:t>
            </a:r>
          </a:p>
          <a:p>
            <a:r>
              <a:rPr lang="sk-SK" b="1" dirty="0"/>
              <a:t>Obvod 		o = a + b + c + d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8194" name="Picture 2" descr="Štvorcová sieť XL">
            <a:extLst>
              <a:ext uri="{FF2B5EF4-FFF2-40B4-BE49-F238E27FC236}">
                <a16:creationId xmlns:a16="http://schemas.microsoft.com/office/drawing/2014/main" id="{D76FFE7E-0911-4FBF-B392-9825386A2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1652"/>
          <a:stretch/>
        </p:blipFill>
        <p:spPr bwMode="auto">
          <a:xfrm>
            <a:off x="5712030" y="748145"/>
            <a:ext cx="5355771" cy="51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2B1E3A51-146E-45DC-95C9-0C67826E0A48}"/>
              </a:ext>
            </a:extLst>
          </p:cNvPr>
          <p:cNvSpPr txBox="1"/>
          <p:nvPr/>
        </p:nvSpPr>
        <p:spPr>
          <a:xfrm>
            <a:off x="6034644" y="5295199"/>
            <a:ext cx="4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32F1E7D-9B37-4864-9552-737548149AA9}"/>
              </a:ext>
            </a:extLst>
          </p:cNvPr>
          <p:cNvSpPr txBox="1"/>
          <p:nvPr/>
        </p:nvSpPr>
        <p:spPr>
          <a:xfrm>
            <a:off x="8953995" y="53076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B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A3F9F46-A65A-4315-925A-CA3A1A093C9A}"/>
              </a:ext>
            </a:extLst>
          </p:cNvPr>
          <p:cNvSpPr txBox="1"/>
          <p:nvPr/>
        </p:nvSpPr>
        <p:spPr>
          <a:xfrm>
            <a:off x="5999678" y="29450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32559F62-CD29-4381-9848-659C9667CED1}"/>
              </a:ext>
            </a:extLst>
          </p:cNvPr>
          <p:cNvSpPr/>
          <p:nvPr/>
        </p:nvSpPr>
        <p:spPr>
          <a:xfrm>
            <a:off x="6307776" y="1163782"/>
            <a:ext cx="2646219" cy="99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65128DCF-DD59-4555-BF99-CC5DB1D1B9B7}"/>
              </a:ext>
            </a:extLst>
          </p:cNvPr>
          <p:cNvSpPr/>
          <p:nvPr/>
        </p:nvSpPr>
        <p:spPr>
          <a:xfrm>
            <a:off x="6307776" y="3230089"/>
            <a:ext cx="2646219" cy="2077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AEF31067-44B1-4754-996A-DE478B7DAD9A}"/>
              </a:ext>
            </a:extLst>
          </p:cNvPr>
          <p:cNvSpPr txBox="1"/>
          <p:nvPr/>
        </p:nvSpPr>
        <p:spPr>
          <a:xfrm>
            <a:off x="8919030" y="2879168"/>
            <a:ext cx="30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D</a:t>
            </a:r>
          </a:p>
        </p:txBody>
      </p:sp>
      <p:sp>
        <p:nvSpPr>
          <p:cNvPr id="15" name="Lichobežník 14">
            <a:extLst>
              <a:ext uri="{FF2B5EF4-FFF2-40B4-BE49-F238E27FC236}">
                <a16:creationId xmlns:a16="http://schemas.microsoft.com/office/drawing/2014/main" id="{0F4E9A09-E178-49C4-B8AA-9C59F802EC67}"/>
              </a:ext>
            </a:extLst>
          </p:cNvPr>
          <p:cNvSpPr/>
          <p:nvPr/>
        </p:nvSpPr>
        <p:spPr>
          <a:xfrm>
            <a:off x="9417132" y="1180995"/>
            <a:ext cx="1448790" cy="3094121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Kosodĺžnik 15">
            <a:extLst>
              <a:ext uri="{FF2B5EF4-FFF2-40B4-BE49-F238E27FC236}">
                <a16:creationId xmlns:a16="http://schemas.microsoft.com/office/drawing/2014/main" id="{C4266620-1A5D-47E3-95A3-4C827A3A0FE6}"/>
              </a:ext>
            </a:extLst>
          </p:cNvPr>
          <p:cNvSpPr/>
          <p:nvPr/>
        </p:nvSpPr>
        <p:spPr>
          <a:xfrm>
            <a:off x="9644267" y="4821382"/>
            <a:ext cx="1216152" cy="9144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051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90DBBB-31A1-4BDC-82F2-BB1E12C4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7834"/>
          </a:xfrm>
        </p:spPr>
        <p:txBody>
          <a:bodyPr/>
          <a:lstStyle/>
          <a:p>
            <a:r>
              <a:rPr lang="sk-SK" b="1" u="sng" dirty="0">
                <a:solidFill>
                  <a:srgbClr val="0070C0"/>
                </a:solidFill>
              </a:rPr>
              <a:t>Štvorec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C5442FF-584F-460C-8016-69C54FDE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3932237" cy="43726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4 vrcholy		 A,B, C, D</a:t>
            </a:r>
          </a:p>
          <a:p>
            <a:r>
              <a:rPr lang="sk-SK" dirty="0">
                <a:solidFill>
                  <a:srgbClr val="002060"/>
                </a:solidFill>
              </a:rPr>
              <a:t>4 strany	 	a, b, c, d</a:t>
            </a:r>
          </a:p>
          <a:p>
            <a:r>
              <a:rPr lang="sk-SK" dirty="0">
                <a:solidFill>
                  <a:srgbClr val="002060"/>
                </a:solidFill>
              </a:rPr>
              <a:t>		AB = BC = CD = AD = a</a:t>
            </a:r>
          </a:p>
          <a:p>
            <a:r>
              <a:rPr lang="sk-SK" dirty="0">
                <a:solidFill>
                  <a:srgbClr val="00B050"/>
                </a:solidFill>
              </a:rPr>
              <a:t>4 vnútorné uhly	 α, β, γ, δ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dirty="0">
                <a:solidFill>
                  <a:srgbClr val="FF0000"/>
                </a:solidFill>
              </a:rPr>
              <a:t>Uhlopriečky  AC, BD	I </a:t>
            </a:r>
            <a:r>
              <a:rPr lang="sk-SK" b="1" dirty="0">
                <a:solidFill>
                  <a:srgbClr val="FF0000"/>
                </a:solidFill>
              </a:rPr>
              <a:t>AC</a:t>
            </a:r>
            <a:r>
              <a:rPr lang="sk-SK" dirty="0">
                <a:solidFill>
                  <a:srgbClr val="FF0000"/>
                </a:solidFill>
              </a:rPr>
              <a:t> I = I </a:t>
            </a:r>
            <a:r>
              <a:rPr lang="sk-SK" b="1" dirty="0">
                <a:solidFill>
                  <a:srgbClr val="FF0000"/>
                </a:solidFill>
              </a:rPr>
              <a:t>BD</a:t>
            </a:r>
            <a:r>
              <a:rPr lang="sk-SK" dirty="0">
                <a:solidFill>
                  <a:srgbClr val="FF0000"/>
                </a:solidFill>
              </a:rPr>
              <a:t> I</a:t>
            </a:r>
            <a:endParaRPr lang="sk-SK" dirty="0">
              <a:solidFill>
                <a:srgbClr val="00B050"/>
              </a:solidFill>
            </a:endParaRPr>
          </a:p>
          <a:p>
            <a:r>
              <a:rPr lang="sk-SK" b="1" dirty="0">
                <a:solidFill>
                  <a:srgbClr val="FF0000"/>
                </a:solidFill>
              </a:rPr>
              <a:t>Susedné</a:t>
            </a:r>
            <a:r>
              <a:rPr lang="sk-SK" dirty="0">
                <a:solidFill>
                  <a:srgbClr val="FF0000"/>
                </a:solidFill>
              </a:rPr>
              <a:t> strany sú na seba </a:t>
            </a:r>
            <a:r>
              <a:rPr lang="sk-SK" b="1" dirty="0">
                <a:solidFill>
                  <a:srgbClr val="FF0000"/>
                </a:solidFill>
              </a:rPr>
              <a:t>kolmé</a:t>
            </a:r>
            <a:r>
              <a:rPr lang="sk-SK" dirty="0">
                <a:solidFill>
                  <a:srgbClr val="FF0000"/>
                </a:solidFill>
              </a:rPr>
              <a:t>.</a:t>
            </a:r>
          </a:p>
          <a:p>
            <a:r>
              <a:rPr lang="sk-SK" b="1" dirty="0">
                <a:solidFill>
                  <a:srgbClr val="FF0000"/>
                </a:solidFill>
              </a:rPr>
              <a:t>Protiľahlé</a:t>
            </a:r>
            <a:r>
              <a:rPr lang="sk-SK" dirty="0">
                <a:solidFill>
                  <a:srgbClr val="FF0000"/>
                </a:solidFill>
              </a:rPr>
              <a:t> strany sú </a:t>
            </a:r>
            <a:r>
              <a:rPr lang="sk-SK" b="1" dirty="0">
                <a:solidFill>
                  <a:srgbClr val="FF0000"/>
                </a:solidFill>
              </a:rPr>
              <a:t>rovnobežné</a:t>
            </a:r>
            <a:r>
              <a:rPr lang="sk-SK" dirty="0">
                <a:solidFill>
                  <a:srgbClr val="FF0000"/>
                </a:solidFill>
              </a:rPr>
              <a:t>.</a:t>
            </a:r>
          </a:p>
          <a:p>
            <a:r>
              <a:rPr lang="sk-SK" dirty="0">
                <a:solidFill>
                  <a:srgbClr val="00B050"/>
                </a:solidFill>
              </a:rPr>
              <a:t>	</a:t>
            </a:r>
          </a:p>
          <a:p>
            <a:r>
              <a:rPr lang="sk-SK" b="1" dirty="0"/>
              <a:t>Obvod 	o = 4.a</a:t>
            </a:r>
          </a:p>
          <a:p>
            <a:endParaRPr lang="sk-SK" b="1" dirty="0"/>
          </a:p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Obsah štvorca vypočítame ako súčin dĺžok dvoch jeho susedných strán.</a:t>
            </a:r>
            <a:endParaRPr lang="sk-SK" b="1" dirty="0">
              <a:solidFill>
                <a:srgbClr val="FF0000"/>
              </a:solidFill>
            </a:endParaRPr>
          </a:p>
          <a:p>
            <a:endParaRPr lang="sk-SK" b="1" dirty="0"/>
          </a:p>
          <a:p>
            <a:r>
              <a:rPr lang="sk-SK" sz="2400" b="1" dirty="0">
                <a:highlight>
                  <a:srgbClr val="FF0000"/>
                </a:highlight>
              </a:rPr>
              <a:t>Obsah:          S = </a:t>
            </a:r>
            <a:r>
              <a:rPr lang="sk-SK" sz="2400" b="1" dirty="0" err="1">
                <a:highlight>
                  <a:srgbClr val="FF0000"/>
                </a:highlight>
              </a:rPr>
              <a:t>a.a</a:t>
            </a:r>
            <a:endParaRPr lang="sk-SK" sz="2400" b="1" dirty="0">
              <a:solidFill>
                <a:srgbClr val="FF0000"/>
              </a:solidFill>
              <a:highlight>
                <a:srgbClr val="FF0000"/>
              </a:highlight>
            </a:endParaRPr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8194" name="Picture 2" descr="Štvorcová sieť XL">
            <a:extLst>
              <a:ext uri="{FF2B5EF4-FFF2-40B4-BE49-F238E27FC236}">
                <a16:creationId xmlns:a16="http://schemas.microsoft.com/office/drawing/2014/main" id="{D76FFE7E-0911-4FBF-B392-9825386A2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1652"/>
          <a:stretch/>
        </p:blipFill>
        <p:spPr bwMode="auto">
          <a:xfrm>
            <a:off x="5712030" y="748145"/>
            <a:ext cx="5355771" cy="51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2B1E3A51-146E-45DC-95C9-0C67826E0A48}"/>
              </a:ext>
            </a:extLst>
          </p:cNvPr>
          <p:cNvSpPr txBox="1"/>
          <p:nvPr/>
        </p:nvSpPr>
        <p:spPr>
          <a:xfrm>
            <a:off x="6034644" y="5295199"/>
            <a:ext cx="4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32F1E7D-9B37-4864-9552-737548149AA9}"/>
              </a:ext>
            </a:extLst>
          </p:cNvPr>
          <p:cNvSpPr txBox="1"/>
          <p:nvPr/>
        </p:nvSpPr>
        <p:spPr>
          <a:xfrm>
            <a:off x="8953995" y="53076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B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A3F9F46-A65A-4315-925A-CA3A1A093C9A}"/>
              </a:ext>
            </a:extLst>
          </p:cNvPr>
          <p:cNvSpPr txBox="1"/>
          <p:nvPr/>
        </p:nvSpPr>
        <p:spPr>
          <a:xfrm>
            <a:off x="6034644" y="237506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D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32559F62-CD29-4381-9848-659C9667CED1}"/>
              </a:ext>
            </a:extLst>
          </p:cNvPr>
          <p:cNvSpPr/>
          <p:nvPr/>
        </p:nvSpPr>
        <p:spPr>
          <a:xfrm>
            <a:off x="6272811" y="1171343"/>
            <a:ext cx="1125391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65128DCF-DD59-4555-BF99-CC5DB1D1B9B7}"/>
              </a:ext>
            </a:extLst>
          </p:cNvPr>
          <p:cNvSpPr/>
          <p:nvPr/>
        </p:nvSpPr>
        <p:spPr>
          <a:xfrm>
            <a:off x="6272811" y="2744396"/>
            <a:ext cx="2646219" cy="2563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AEF31067-44B1-4754-996A-DE478B7DAD9A}"/>
              </a:ext>
            </a:extLst>
          </p:cNvPr>
          <p:cNvSpPr txBox="1"/>
          <p:nvPr/>
        </p:nvSpPr>
        <p:spPr>
          <a:xfrm>
            <a:off x="8907155" y="2427008"/>
            <a:ext cx="30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370BA60-47DD-4524-B8AB-41A870808083}"/>
              </a:ext>
            </a:extLst>
          </p:cNvPr>
          <p:cNvSpPr txBox="1"/>
          <p:nvPr/>
        </p:nvSpPr>
        <p:spPr>
          <a:xfrm>
            <a:off x="7398202" y="540366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60582DE-45F9-41CD-8F8E-2E9111ED27F4}"/>
              </a:ext>
            </a:extLst>
          </p:cNvPr>
          <p:cNvSpPr txBox="1"/>
          <p:nvPr/>
        </p:nvSpPr>
        <p:spPr>
          <a:xfrm>
            <a:off x="9007957" y="386733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977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90DBBB-31A1-4BDC-82F2-BB1E12C4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7834"/>
          </a:xfrm>
        </p:spPr>
        <p:txBody>
          <a:bodyPr/>
          <a:lstStyle/>
          <a:p>
            <a:r>
              <a:rPr lang="sk-SK" b="1" u="sng" dirty="0">
                <a:solidFill>
                  <a:srgbClr val="0070C0"/>
                </a:solidFill>
              </a:rPr>
              <a:t>Obdĺžnik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C5442FF-584F-460C-8016-69C54FDE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3932237" cy="43726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4 vrcholy		 A,B, C, D</a:t>
            </a:r>
          </a:p>
          <a:p>
            <a:r>
              <a:rPr lang="sk-SK" dirty="0">
                <a:solidFill>
                  <a:srgbClr val="002060"/>
                </a:solidFill>
              </a:rPr>
              <a:t>4 strany	 	a, b, c, d</a:t>
            </a:r>
          </a:p>
          <a:p>
            <a:r>
              <a:rPr lang="sk-SK" dirty="0">
                <a:solidFill>
                  <a:srgbClr val="002060"/>
                </a:solidFill>
              </a:rPr>
              <a:t>		AB = CD = a</a:t>
            </a:r>
          </a:p>
          <a:p>
            <a:r>
              <a:rPr lang="sk-SK" dirty="0">
                <a:solidFill>
                  <a:srgbClr val="002060"/>
                </a:solidFill>
              </a:rPr>
              <a:t>		BC = AD = b</a:t>
            </a:r>
          </a:p>
          <a:p>
            <a:r>
              <a:rPr lang="sk-SK" dirty="0">
                <a:solidFill>
                  <a:srgbClr val="00B050"/>
                </a:solidFill>
              </a:rPr>
              <a:t>4 vnútorné uhly	 α, β, γ, δ</a:t>
            </a:r>
          </a:p>
          <a:p>
            <a:r>
              <a:rPr lang="sk-SK" dirty="0">
                <a:solidFill>
                  <a:srgbClr val="FF0000"/>
                </a:solidFill>
              </a:rPr>
              <a:t>Uhlopriečky  AC, BD	I </a:t>
            </a:r>
            <a:r>
              <a:rPr lang="sk-SK" b="1" dirty="0">
                <a:solidFill>
                  <a:srgbClr val="FF0000"/>
                </a:solidFill>
              </a:rPr>
              <a:t>AC</a:t>
            </a:r>
            <a:r>
              <a:rPr lang="sk-SK" dirty="0">
                <a:solidFill>
                  <a:srgbClr val="FF0000"/>
                </a:solidFill>
              </a:rPr>
              <a:t> I = I </a:t>
            </a:r>
            <a:r>
              <a:rPr lang="sk-SK" b="1" dirty="0">
                <a:solidFill>
                  <a:srgbClr val="FF0000"/>
                </a:solidFill>
              </a:rPr>
              <a:t>BD</a:t>
            </a:r>
            <a:r>
              <a:rPr lang="sk-SK" dirty="0">
                <a:solidFill>
                  <a:srgbClr val="FF0000"/>
                </a:solidFill>
              </a:rPr>
              <a:t> I</a:t>
            </a:r>
          </a:p>
          <a:p>
            <a:r>
              <a:rPr lang="sk-SK" b="1" dirty="0">
                <a:solidFill>
                  <a:srgbClr val="FF0000"/>
                </a:solidFill>
              </a:rPr>
              <a:t>Susedné</a:t>
            </a:r>
            <a:r>
              <a:rPr lang="sk-SK" dirty="0">
                <a:solidFill>
                  <a:srgbClr val="FF0000"/>
                </a:solidFill>
              </a:rPr>
              <a:t> strany sú na seba </a:t>
            </a:r>
            <a:r>
              <a:rPr lang="sk-SK" b="1" dirty="0">
                <a:solidFill>
                  <a:srgbClr val="FF0000"/>
                </a:solidFill>
              </a:rPr>
              <a:t>kolmé</a:t>
            </a:r>
            <a:r>
              <a:rPr lang="sk-SK" dirty="0">
                <a:solidFill>
                  <a:srgbClr val="FF0000"/>
                </a:solidFill>
              </a:rPr>
              <a:t>.</a:t>
            </a:r>
          </a:p>
          <a:p>
            <a:r>
              <a:rPr lang="sk-SK" b="1" dirty="0">
                <a:solidFill>
                  <a:srgbClr val="FF0000"/>
                </a:solidFill>
              </a:rPr>
              <a:t>Protiľahlé</a:t>
            </a:r>
            <a:r>
              <a:rPr lang="sk-SK" dirty="0">
                <a:solidFill>
                  <a:srgbClr val="FF0000"/>
                </a:solidFill>
              </a:rPr>
              <a:t> strany sú </a:t>
            </a:r>
            <a:r>
              <a:rPr lang="sk-SK" b="1" dirty="0">
                <a:solidFill>
                  <a:srgbClr val="FF0000"/>
                </a:solidFill>
              </a:rPr>
              <a:t>rovnobežné</a:t>
            </a:r>
            <a:r>
              <a:rPr lang="sk-SK" dirty="0">
                <a:solidFill>
                  <a:srgbClr val="FF0000"/>
                </a:solidFill>
              </a:rPr>
              <a:t>.</a:t>
            </a:r>
          </a:p>
          <a:p>
            <a:r>
              <a:rPr lang="sk-SK" dirty="0">
                <a:solidFill>
                  <a:srgbClr val="00B050"/>
                </a:solidFill>
              </a:rPr>
              <a:t>	</a:t>
            </a:r>
          </a:p>
          <a:p>
            <a:r>
              <a:rPr lang="sk-SK" b="1" dirty="0"/>
              <a:t>Obvod 	o = 2.(a + b)</a:t>
            </a:r>
          </a:p>
          <a:p>
            <a:endParaRPr lang="sk-SK" b="1" dirty="0"/>
          </a:p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Obsah obdĺžnika vypočítame ako súčin dĺžok dvoch jeho susedných strán.</a:t>
            </a:r>
            <a:endParaRPr lang="sk-SK" b="1" dirty="0">
              <a:solidFill>
                <a:srgbClr val="FF0000"/>
              </a:solidFill>
            </a:endParaRPr>
          </a:p>
          <a:p>
            <a:endParaRPr lang="sk-SK" b="1" dirty="0"/>
          </a:p>
          <a:p>
            <a:r>
              <a:rPr lang="sk-SK" sz="2400" b="1" dirty="0">
                <a:highlight>
                  <a:srgbClr val="FF0000"/>
                </a:highlight>
              </a:rPr>
              <a:t>Obsah:          S = </a:t>
            </a:r>
            <a:r>
              <a:rPr lang="sk-SK" sz="2400" b="1" dirty="0" err="1">
                <a:highlight>
                  <a:srgbClr val="FF0000"/>
                </a:highlight>
              </a:rPr>
              <a:t>a.b</a:t>
            </a:r>
            <a:endParaRPr lang="sk-SK" sz="2400" b="1" dirty="0">
              <a:solidFill>
                <a:srgbClr val="FF0000"/>
              </a:solidFill>
              <a:highlight>
                <a:srgbClr val="FF0000"/>
              </a:highlight>
            </a:endParaRPr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8194" name="Picture 2" descr="Štvorcová sieť XL">
            <a:extLst>
              <a:ext uri="{FF2B5EF4-FFF2-40B4-BE49-F238E27FC236}">
                <a16:creationId xmlns:a16="http://schemas.microsoft.com/office/drawing/2014/main" id="{D76FFE7E-0911-4FBF-B392-9825386A2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1652"/>
          <a:stretch/>
        </p:blipFill>
        <p:spPr bwMode="auto">
          <a:xfrm>
            <a:off x="5712030" y="748145"/>
            <a:ext cx="5355771" cy="51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2B1E3A51-146E-45DC-95C9-0C67826E0A48}"/>
              </a:ext>
            </a:extLst>
          </p:cNvPr>
          <p:cNvSpPr txBox="1"/>
          <p:nvPr/>
        </p:nvSpPr>
        <p:spPr>
          <a:xfrm>
            <a:off x="6061034" y="4333492"/>
            <a:ext cx="4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32F1E7D-9B37-4864-9552-737548149AA9}"/>
              </a:ext>
            </a:extLst>
          </p:cNvPr>
          <p:cNvSpPr txBox="1"/>
          <p:nvPr/>
        </p:nvSpPr>
        <p:spPr>
          <a:xfrm>
            <a:off x="8936368" y="43524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B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DA3F9F46-A65A-4315-925A-CA3A1A093C9A}"/>
              </a:ext>
            </a:extLst>
          </p:cNvPr>
          <p:cNvSpPr txBox="1"/>
          <p:nvPr/>
        </p:nvSpPr>
        <p:spPr>
          <a:xfrm>
            <a:off x="6034644" y="237506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D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32559F62-CD29-4381-9848-659C9667CED1}"/>
              </a:ext>
            </a:extLst>
          </p:cNvPr>
          <p:cNvSpPr/>
          <p:nvPr/>
        </p:nvSpPr>
        <p:spPr>
          <a:xfrm>
            <a:off x="6307776" y="1163782"/>
            <a:ext cx="2055250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65128DCF-DD59-4555-BF99-CC5DB1D1B9B7}"/>
              </a:ext>
            </a:extLst>
          </p:cNvPr>
          <p:cNvSpPr/>
          <p:nvPr/>
        </p:nvSpPr>
        <p:spPr>
          <a:xfrm>
            <a:off x="6272811" y="2744396"/>
            <a:ext cx="2646219" cy="1626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AEF31067-44B1-4754-996A-DE478B7DAD9A}"/>
              </a:ext>
            </a:extLst>
          </p:cNvPr>
          <p:cNvSpPr txBox="1"/>
          <p:nvPr/>
        </p:nvSpPr>
        <p:spPr>
          <a:xfrm>
            <a:off x="8907155" y="2427008"/>
            <a:ext cx="30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370BA60-47DD-4524-B8AB-41A870808083}"/>
              </a:ext>
            </a:extLst>
          </p:cNvPr>
          <p:cNvSpPr txBox="1"/>
          <p:nvPr/>
        </p:nvSpPr>
        <p:spPr>
          <a:xfrm>
            <a:off x="7403328" y="44528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60582DE-45F9-41CD-8F8E-2E9111ED27F4}"/>
              </a:ext>
            </a:extLst>
          </p:cNvPr>
          <p:cNvSpPr txBox="1"/>
          <p:nvPr/>
        </p:nvSpPr>
        <p:spPr>
          <a:xfrm>
            <a:off x="8976758" y="335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b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DE6B526-5B43-4ECF-BA13-47F46670D523}"/>
              </a:ext>
            </a:extLst>
          </p:cNvPr>
          <p:cNvSpPr/>
          <p:nvPr/>
        </p:nvSpPr>
        <p:spPr>
          <a:xfrm>
            <a:off x="9956185" y="1163782"/>
            <a:ext cx="1031175" cy="36583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16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A01364-2953-4F7A-9289-D45288B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56118" cy="635330"/>
          </a:xfrm>
        </p:spPr>
        <p:txBody>
          <a:bodyPr>
            <a:normAutofit/>
          </a:bodyPr>
          <a:lstStyle/>
          <a:p>
            <a:r>
              <a:rPr lang="sk-SK" b="1" dirty="0"/>
              <a:t> </a:t>
            </a:r>
            <a:r>
              <a:rPr lang="sk-SK" sz="2800" b="1" dirty="0">
                <a:solidFill>
                  <a:srgbClr val="0070C0"/>
                </a:solidFill>
              </a:rPr>
              <a:t>Obsah rovinných útvarov v štvorcovej sieti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0D0505-B121-4994-84DF-ACDF1691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195" y="1332622"/>
            <a:ext cx="3932237" cy="46220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i="1" dirty="0">
                <a:solidFill>
                  <a:srgbClr val="0070C0"/>
                </a:solidFill>
              </a:rPr>
              <a:t>V mriežke sa nachádza štvorec. </a:t>
            </a:r>
          </a:p>
          <a:p>
            <a:r>
              <a:rPr lang="sk-SK" i="1" dirty="0">
                <a:solidFill>
                  <a:srgbClr val="0070C0"/>
                </a:solidFill>
              </a:rPr>
              <a:t>Urči počet štvorčekov, ktoré modrý štvorec pokrýva.</a:t>
            </a:r>
          </a:p>
          <a:p>
            <a:endParaRPr lang="sk-SK" i="1" dirty="0">
              <a:solidFill>
                <a:srgbClr val="0070C0"/>
              </a:solidFill>
            </a:endParaRPr>
          </a:p>
          <a:p>
            <a:r>
              <a:rPr lang="sk-SK" b="1" i="1" dirty="0">
                <a:solidFill>
                  <a:srgbClr val="FF0000"/>
                </a:solidFill>
              </a:rPr>
              <a:t>    a</a:t>
            </a:r>
            <a:r>
              <a:rPr lang="sk-SK" i="1" dirty="0">
                <a:solidFill>
                  <a:srgbClr val="FF0000"/>
                </a:solidFill>
              </a:rPr>
              <a:t> = 5 štvorčekov</a:t>
            </a:r>
          </a:p>
          <a:p>
            <a:r>
              <a:rPr lang="sk-SK" i="1" dirty="0">
                <a:solidFill>
                  <a:srgbClr val="FF0000"/>
                </a:solidFill>
              </a:rPr>
              <a:t>     </a:t>
            </a:r>
            <a:r>
              <a:rPr lang="sk-SK" i="1" u="sng" dirty="0">
                <a:solidFill>
                  <a:srgbClr val="FF0000"/>
                </a:solidFill>
              </a:rPr>
              <a:t>Obsah:</a:t>
            </a:r>
            <a:r>
              <a:rPr lang="sk-SK" i="1" dirty="0">
                <a:solidFill>
                  <a:srgbClr val="FF0000"/>
                </a:solidFill>
              </a:rPr>
              <a:t>   S = a . a</a:t>
            </a:r>
          </a:p>
          <a:p>
            <a:r>
              <a:rPr lang="sk-SK" i="1" dirty="0">
                <a:solidFill>
                  <a:srgbClr val="FF0000"/>
                </a:solidFill>
              </a:rPr>
              <a:t>	S = 5 . 5</a:t>
            </a:r>
          </a:p>
          <a:p>
            <a:r>
              <a:rPr lang="sk-SK" i="1" dirty="0">
                <a:solidFill>
                  <a:srgbClr val="FF0000"/>
                </a:solidFill>
              </a:rPr>
              <a:t>	S = 25 štvorčekov</a:t>
            </a:r>
          </a:p>
        </p:txBody>
      </p:sp>
      <p:pic>
        <p:nvPicPr>
          <p:cNvPr id="3080" name="Picture 8" descr="PLAGÁT NA TABUĽU – ŠTVORCOVÁ SIEŤ 10 cm">
            <a:extLst>
              <a:ext uri="{FF2B5EF4-FFF2-40B4-BE49-F238E27FC236}">
                <a16:creationId xmlns:a16="http://schemas.microsoft.com/office/drawing/2014/main" id="{4C916703-B07A-44C1-86F1-C9D73914F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52" y="1383785"/>
            <a:ext cx="5538626" cy="50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0084459F-CF00-4946-A6A5-56FBE9D2691C}"/>
              </a:ext>
            </a:extLst>
          </p:cNvPr>
          <p:cNvSpPr/>
          <p:nvPr/>
        </p:nvSpPr>
        <p:spPr>
          <a:xfrm>
            <a:off x="6931614" y="2015006"/>
            <a:ext cx="2885704" cy="269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10DF3B6-8761-435D-851C-E868E92B2F50}"/>
              </a:ext>
            </a:extLst>
          </p:cNvPr>
          <p:cNvSpPr txBox="1"/>
          <p:nvPr/>
        </p:nvSpPr>
        <p:spPr>
          <a:xfrm>
            <a:off x="7965948" y="4705954"/>
            <a:ext cx="81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F66910D-3476-4632-81DF-FBEF8B24179D}"/>
              </a:ext>
            </a:extLst>
          </p:cNvPr>
          <p:cNvSpPr txBox="1"/>
          <p:nvPr/>
        </p:nvSpPr>
        <p:spPr>
          <a:xfrm>
            <a:off x="9663513" y="3160425"/>
            <a:ext cx="81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a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6957C37-EF23-4EFF-9540-143AA3ACA574}"/>
              </a:ext>
            </a:extLst>
          </p:cNvPr>
          <p:cNvSpPr txBox="1"/>
          <p:nvPr/>
        </p:nvSpPr>
        <p:spPr>
          <a:xfrm>
            <a:off x="6674523" y="4736732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F6703241-0336-4F6C-9D6D-C559C877FBF5}"/>
              </a:ext>
            </a:extLst>
          </p:cNvPr>
          <p:cNvSpPr txBox="1"/>
          <p:nvPr/>
        </p:nvSpPr>
        <p:spPr>
          <a:xfrm>
            <a:off x="9849975" y="1621598"/>
            <a:ext cx="1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3544761-2DB6-48A3-AEAC-A40915094BFB}"/>
              </a:ext>
            </a:extLst>
          </p:cNvPr>
          <p:cNvSpPr txBox="1"/>
          <p:nvPr/>
        </p:nvSpPr>
        <p:spPr>
          <a:xfrm>
            <a:off x="6611778" y="1621598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D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94816B5-C71B-4F45-B8C4-8F9DDF46E447}"/>
              </a:ext>
            </a:extLst>
          </p:cNvPr>
          <p:cNvSpPr txBox="1"/>
          <p:nvPr/>
        </p:nvSpPr>
        <p:spPr>
          <a:xfrm>
            <a:off x="9810373" y="4672200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322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A01364-2953-4F7A-9289-D45288B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56118" cy="635330"/>
          </a:xfrm>
        </p:spPr>
        <p:txBody>
          <a:bodyPr>
            <a:normAutofit/>
          </a:bodyPr>
          <a:lstStyle/>
          <a:p>
            <a:r>
              <a:rPr lang="sk-SK" b="1" dirty="0"/>
              <a:t> </a:t>
            </a:r>
            <a:r>
              <a:rPr lang="sk-SK" sz="2800" b="1" dirty="0">
                <a:solidFill>
                  <a:srgbClr val="0070C0"/>
                </a:solidFill>
              </a:rPr>
              <a:t>Obsah rovinných útvarov v štvorcovej sieti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0D0505-B121-4994-84DF-ACDF1691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195" y="1332622"/>
            <a:ext cx="3932237" cy="46220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i="1" dirty="0">
                <a:solidFill>
                  <a:srgbClr val="0070C0"/>
                </a:solidFill>
              </a:rPr>
              <a:t>V mriežke sa nachádza obdĺžnik. </a:t>
            </a:r>
          </a:p>
          <a:p>
            <a:r>
              <a:rPr lang="sk-SK" i="1" dirty="0">
                <a:solidFill>
                  <a:srgbClr val="0070C0"/>
                </a:solidFill>
              </a:rPr>
              <a:t>Urči počet štvorčekov, ktoré modrý obdĺžnik pokrýva.</a:t>
            </a:r>
          </a:p>
          <a:p>
            <a:endParaRPr lang="sk-SK" i="1" dirty="0">
              <a:solidFill>
                <a:srgbClr val="0070C0"/>
              </a:solidFill>
            </a:endParaRPr>
          </a:p>
          <a:p>
            <a:r>
              <a:rPr lang="sk-SK" b="1" i="1" dirty="0">
                <a:solidFill>
                  <a:srgbClr val="FF0000"/>
                </a:solidFill>
              </a:rPr>
              <a:t>    a</a:t>
            </a:r>
            <a:r>
              <a:rPr lang="sk-SK" i="1" dirty="0">
                <a:solidFill>
                  <a:srgbClr val="FF0000"/>
                </a:solidFill>
              </a:rPr>
              <a:t> = 5 štvorčekov</a:t>
            </a:r>
          </a:p>
          <a:p>
            <a:r>
              <a:rPr lang="sk-SK" i="1" dirty="0">
                <a:solidFill>
                  <a:srgbClr val="FF0000"/>
                </a:solidFill>
              </a:rPr>
              <a:t>    </a:t>
            </a:r>
            <a:r>
              <a:rPr lang="sk-SK" b="1" i="1" dirty="0">
                <a:solidFill>
                  <a:srgbClr val="FF0000"/>
                </a:solidFill>
              </a:rPr>
              <a:t>b </a:t>
            </a:r>
            <a:r>
              <a:rPr lang="sk-SK" i="1" dirty="0">
                <a:solidFill>
                  <a:srgbClr val="FF0000"/>
                </a:solidFill>
              </a:rPr>
              <a:t>= 4 štvorčeky</a:t>
            </a:r>
          </a:p>
          <a:p>
            <a:r>
              <a:rPr lang="sk-SK" i="1" dirty="0">
                <a:solidFill>
                  <a:srgbClr val="FF0000"/>
                </a:solidFill>
              </a:rPr>
              <a:t>     </a:t>
            </a:r>
            <a:r>
              <a:rPr lang="sk-SK" i="1" u="sng" dirty="0">
                <a:solidFill>
                  <a:srgbClr val="FF0000"/>
                </a:solidFill>
              </a:rPr>
              <a:t>Obsah:</a:t>
            </a:r>
            <a:r>
              <a:rPr lang="sk-SK" i="1" dirty="0">
                <a:solidFill>
                  <a:srgbClr val="FF0000"/>
                </a:solidFill>
              </a:rPr>
              <a:t>   S = a . b</a:t>
            </a:r>
          </a:p>
          <a:p>
            <a:r>
              <a:rPr lang="sk-SK" i="1" dirty="0">
                <a:solidFill>
                  <a:srgbClr val="FF0000"/>
                </a:solidFill>
              </a:rPr>
              <a:t>	S = 5 . 4</a:t>
            </a:r>
          </a:p>
          <a:p>
            <a:r>
              <a:rPr lang="sk-SK" i="1" dirty="0">
                <a:solidFill>
                  <a:srgbClr val="FF0000"/>
                </a:solidFill>
              </a:rPr>
              <a:t>	S = 20 štvorčekov</a:t>
            </a:r>
          </a:p>
        </p:txBody>
      </p:sp>
      <p:pic>
        <p:nvPicPr>
          <p:cNvPr id="3080" name="Picture 8" descr="PLAGÁT NA TABUĽU – ŠTVORCOVÁ SIEŤ 10 cm">
            <a:extLst>
              <a:ext uri="{FF2B5EF4-FFF2-40B4-BE49-F238E27FC236}">
                <a16:creationId xmlns:a16="http://schemas.microsoft.com/office/drawing/2014/main" id="{4C916703-B07A-44C1-86F1-C9D73914F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53" y="1332622"/>
            <a:ext cx="5538626" cy="50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0084459F-CF00-4946-A6A5-56FBE9D2691C}"/>
              </a:ext>
            </a:extLst>
          </p:cNvPr>
          <p:cNvSpPr/>
          <p:nvPr/>
        </p:nvSpPr>
        <p:spPr>
          <a:xfrm>
            <a:off x="6931614" y="2015006"/>
            <a:ext cx="2885704" cy="214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10DF3B6-8761-435D-851C-E868E92B2F50}"/>
              </a:ext>
            </a:extLst>
          </p:cNvPr>
          <p:cNvSpPr txBox="1"/>
          <p:nvPr/>
        </p:nvSpPr>
        <p:spPr>
          <a:xfrm>
            <a:off x="7944958" y="4247564"/>
            <a:ext cx="81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F66910D-3476-4632-81DF-FBEF8B24179D}"/>
              </a:ext>
            </a:extLst>
          </p:cNvPr>
          <p:cNvSpPr txBox="1"/>
          <p:nvPr/>
        </p:nvSpPr>
        <p:spPr>
          <a:xfrm>
            <a:off x="9663513" y="3160425"/>
            <a:ext cx="81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b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6957C37-EF23-4EFF-9540-143AA3ACA574}"/>
              </a:ext>
            </a:extLst>
          </p:cNvPr>
          <p:cNvSpPr txBox="1"/>
          <p:nvPr/>
        </p:nvSpPr>
        <p:spPr>
          <a:xfrm>
            <a:off x="6636900" y="4179973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F6703241-0336-4F6C-9D6D-C559C877FBF5}"/>
              </a:ext>
            </a:extLst>
          </p:cNvPr>
          <p:cNvSpPr txBox="1"/>
          <p:nvPr/>
        </p:nvSpPr>
        <p:spPr>
          <a:xfrm>
            <a:off x="9849975" y="1621598"/>
            <a:ext cx="1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3544761-2DB6-48A3-AEAC-A40915094BFB}"/>
              </a:ext>
            </a:extLst>
          </p:cNvPr>
          <p:cNvSpPr txBox="1"/>
          <p:nvPr/>
        </p:nvSpPr>
        <p:spPr>
          <a:xfrm>
            <a:off x="6611778" y="1621598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D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94816B5-C71B-4F45-B8C4-8F9DDF46E447}"/>
              </a:ext>
            </a:extLst>
          </p:cNvPr>
          <p:cNvSpPr txBox="1"/>
          <p:nvPr/>
        </p:nvSpPr>
        <p:spPr>
          <a:xfrm>
            <a:off x="9849975" y="4179973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75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A01364-2953-4F7A-9289-D45288B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56118" cy="635330"/>
          </a:xfrm>
        </p:spPr>
        <p:txBody>
          <a:bodyPr>
            <a:normAutofit/>
          </a:bodyPr>
          <a:lstStyle/>
          <a:p>
            <a:r>
              <a:rPr lang="sk-SK" b="1" dirty="0"/>
              <a:t> </a:t>
            </a:r>
            <a:r>
              <a:rPr lang="sk-SK" sz="2800" b="1" dirty="0">
                <a:solidFill>
                  <a:srgbClr val="0070C0"/>
                </a:solidFill>
              </a:rPr>
              <a:t>Obsah rovinných útvarov v štvorcovej sieti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0D0505-B121-4994-84DF-ACDF1691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195" y="1332622"/>
            <a:ext cx="3932237" cy="46220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i="1" dirty="0">
                <a:solidFill>
                  <a:srgbClr val="0070C0"/>
                </a:solidFill>
              </a:rPr>
              <a:t>V mriežke sa nachádza trojuholník KLM. </a:t>
            </a:r>
          </a:p>
          <a:p>
            <a:r>
              <a:rPr lang="sk-SK" i="1" dirty="0">
                <a:solidFill>
                  <a:srgbClr val="0070C0"/>
                </a:solidFill>
              </a:rPr>
              <a:t>Urči počet štvorčekov, ktoré modrý trojuholník pokrýva.</a:t>
            </a:r>
          </a:p>
          <a:p>
            <a:endParaRPr lang="sk-SK" i="1" dirty="0">
              <a:solidFill>
                <a:srgbClr val="0070C0"/>
              </a:solidFill>
            </a:endParaRPr>
          </a:p>
          <a:p>
            <a:r>
              <a:rPr lang="sk-SK" b="1" i="1" dirty="0">
                <a:solidFill>
                  <a:srgbClr val="FF0000"/>
                </a:solidFill>
              </a:rPr>
              <a:t>    a</a:t>
            </a:r>
            <a:r>
              <a:rPr lang="sk-SK" i="1" dirty="0">
                <a:solidFill>
                  <a:srgbClr val="FF0000"/>
                </a:solidFill>
              </a:rPr>
              <a:t> = 5 štvorčekov</a:t>
            </a:r>
          </a:p>
          <a:p>
            <a:r>
              <a:rPr lang="sk-SK" i="1" dirty="0">
                <a:solidFill>
                  <a:srgbClr val="FF0000"/>
                </a:solidFill>
              </a:rPr>
              <a:t>    </a:t>
            </a:r>
            <a:r>
              <a:rPr lang="sk-SK" b="1" i="1" dirty="0">
                <a:solidFill>
                  <a:srgbClr val="FF0000"/>
                </a:solidFill>
              </a:rPr>
              <a:t>b </a:t>
            </a:r>
            <a:r>
              <a:rPr lang="sk-SK" i="1" dirty="0">
                <a:solidFill>
                  <a:srgbClr val="FF0000"/>
                </a:solidFill>
              </a:rPr>
              <a:t>= 3 štvorčeky</a:t>
            </a:r>
          </a:p>
          <a:p>
            <a:r>
              <a:rPr lang="sk-SK" i="1" dirty="0">
                <a:solidFill>
                  <a:srgbClr val="FF0000"/>
                </a:solidFill>
              </a:rPr>
              <a:t>     </a:t>
            </a:r>
            <a:r>
              <a:rPr lang="sk-SK" i="1" u="sng" dirty="0">
                <a:solidFill>
                  <a:srgbClr val="FF0000"/>
                </a:solidFill>
              </a:rPr>
              <a:t>Obsah:</a:t>
            </a:r>
            <a:r>
              <a:rPr lang="sk-SK" i="1" dirty="0">
                <a:solidFill>
                  <a:srgbClr val="FF0000"/>
                </a:solidFill>
              </a:rPr>
              <a:t>   S = (a . b) :2</a:t>
            </a:r>
          </a:p>
          <a:p>
            <a:r>
              <a:rPr lang="sk-SK" i="1" dirty="0">
                <a:solidFill>
                  <a:srgbClr val="FF0000"/>
                </a:solidFill>
              </a:rPr>
              <a:t>	S = (5 . 3) : 2</a:t>
            </a:r>
          </a:p>
          <a:p>
            <a:r>
              <a:rPr lang="sk-SK" i="1" dirty="0">
                <a:solidFill>
                  <a:srgbClr val="FF0000"/>
                </a:solidFill>
              </a:rPr>
              <a:t>	S = (7 a pol štvorčekov) </a:t>
            </a:r>
          </a:p>
          <a:p>
            <a:r>
              <a:rPr lang="sk-SK" i="1" dirty="0">
                <a:solidFill>
                  <a:srgbClr val="FF0000"/>
                </a:solidFill>
              </a:rPr>
              <a:t>	S = 7,5 štvorčekov</a:t>
            </a:r>
          </a:p>
        </p:txBody>
      </p:sp>
      <p:pic>
        <p:nvPicPr>
          <p:cNvPr id="3080" name="Picture 8" descr="PLAGÁT NA TABUĽU – ŠTVORCOVÁ SIEŤ 10 cm">
            <a:extLst>
              <a:ext uri="{FF2B5EF4-FFF2-40B4-BE49-F238E27FC236}">
                <a16:creationId xmlns:a16="http://schemas.microsoft.com/office/drawing/2014/main" id="{4C916703-B07A-44C1-86F1-C9D73914F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79" y="1332621"/>
            <a:ext cx="5538626" cy="50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0084459F-CF00-4946-A6A5-56FBE9D2691C}"/>
              </a:ext>
            </a:extLst>
          </p:cNvPr>
          <p:cNvSpPr/>
          <p:nvPr/>
        </p:nvSpPr>
        <p:spPr>
          <a:xfrm>
            <a:off x="7092640" y="2015006"/>
            <a:ext cx="2885704" cy="1545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10DF3B6-8761-435D-851C-E868E92B2F50}"/>
              </a:ext>
            </a:extLst>
          </p:cNvPr>
          <p:cNvSpPr txBox="1"/>
          <p:nvPr/>
        </p:nvSpPr>
        <p:spPr>
          <a:xfrm>
            <a:off x="7865277" y="3641074"/>
            <a:ext cx="81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F66910D-3476-4632-81DF-FBEF8B24179D}"/>
              </a:ext>
            </a:extLst>
          </p:cNvPr>
          <p:cNvSpPr txBox="1"/>
          <p:nvPr/>
        </p:nvSpPr>
        <p:spPr>
          <a:xfrm>
            <a:off x="9771723" y="2582417"/>
            <a:ext cx="81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b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6957C37-EF23-4EFF-9540-143AA3ACA574}"/>
              </a:ext>
            </a:extLst>
          </p:cNvPr>
          <p:cNvSpPr txBox="1"/>
          <p:nvPr/>
        </p:nvSpPr>
        <p:spPr>
          <a:xfrm>
            <a:off x="6664838" y="3560535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F6703241-0336-4F6C-9D6D-C559C877FBF5}"/>
              </a:ext>
            </a:extLst>
          </p:cNvPr>
          <p:cNvSpPr txBox="1"/>
          <p:nvPr/>
        </p:nvSpPr>
        <p:spPr>
          <a:xfrm>
            <a:off x="9849975" y="1621598"/>
            <a:ext cx="1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C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3544761-2DB6-48A3-AEAC-A40915094BFB}"/>
              </a:ext>
            </a:extLst>
          </p:cNvPr>
          <p:cNvSpPr txBox="1"/>
          <p:nvPr/>
        </p:nvSpPr>
        <p:spPr>
          <a:xfrm>
            <a:off x="6611778" y="1621598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D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94816B5-C71B-4F45-B8C4-8F9DDF46E447}"/>
              </a:ext>
            </a:extLst>
          </p:cNvPr>
          <p:cNvSpPr txBox="1"/>
          <p:nvPr/>
        </p:nvSpPr>
        <p:spPr>
          <a:xfrm>
            <a:off x="9983675" y="3584611"/>
            <a:ext cx="2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B</a:t>
            </a:r>
          </a:p>
        </p:txBody>
      </p:sp>
      <p:sp>
        <p:nvSpPr>
          <p:cNvPr id="16" name="Pravouhlý trojuholník 15">
            <a:extLst>
              <a:ext uri="{FF2B5EF4-FFF2-40B4-BE49-F238E27FC236}">
                <a16:creationId xmlns:a16="http://schemas.microsoft.com/office/drawing/2014/main" id="{BBDAD4D3-2842-4B79-8D77-4C9EBCDC33A4}"/>
              </a:ext>
            </a:extLst>
          </p:cNvPr>
          <p:cNvSpPr/>
          <p:nvPr/>
        </p:nvSpPr>
        <p:spPr>
          <a:xfrm>
            <a:off x="7092640" y="4121722"/>
            <a:ext cx="2885704" cy="160218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D196E8B9-6FDA-4D45-A27A-0921012B94A9}"/>
              </a:ext>
            </a:extLst>
          </p:cNvPr>
          <p:cNvSpPr txBox="1"/>
          <p:nvPr/>
        </p:nvSpPr>
        <p:spPr>
          <a:xfrm>
            <a:off x="6775070" y="57239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K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C318F284-792F-47F2-A31B-E993895AE199}"/>
              </a:ext>
            </a:extLst>
          </p:cNvPr>
          <p:cNvSpPr txBox="1"/>
          <p:nvPr/>
        </p:nvSpPr>
        <p:spPr>
          <a:xfrm>
            <a:off x="9978344" y="566743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L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D386793-27FD-4D18-830C-CB1FABC23746}"/>
              </a:ext>
            </a:extLst>
          </p:cNvPr>
          <p:cNvSpPr txBox="1"/>
          <p:nvPr/>
        </p:nvSpPr>
        <p:spPr>
          <a:xfrm>
            <a:off x="6737400" y="40601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5212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A01364-2953-4F7A-9289-D45288B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8457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Obsah rovinných útvarov v štvorcovej sieti:</a:t>
            </a:r>
            <a:endParaRPr lang="sk-SK" sz="2000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0D0505-B121-4994-84DF-ACDF1691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89414"/>
            <a:ext cx="3932237" cy="3966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sk-SK" dirty="0"/>
          </a:p>
          <a:p>
            <a:r>
              <a:rPr lang="sk-SK" b="1" dirty="0"/>
              <a:t>Obdĺžnik:</a:t>
            </a:r>
            <a:r>
              <a:rPr lang="sk-SK" dirty="0"/>
              <a:t>	a = 6</a:t>
            </a:r>
          </a:p>
          <a:p>
            <a:r>
              <a:rPr lang="sk-SK" dirty="0"/>
              <a:t>	b = 3</a:t>
            </a:r>
          </a:p>
          <a:p>
            <a:r>
              <a:rPr lang="sk-SK" dirty="0"/>
              <a:t>	S = 6 . 3 = 18 štvorčekov</a:t>
            </a:r>
          </a:p>
          <a:p>
            <a:endParaRPr lang="sk-SK" dirty="0"/>
          </a:p>
          <a:p>
            <a:r>
              <a:rPr lang="sk-SK" b="1" dirty="0"/>
              <a:t>Trojuholník:  </a:t>
            </a:r>
          </a:p>
          <a:p>
            <a:r>
              <a:rPr lang="sk-SK" b="1" i="1" dirty="0">
                <a:solidFill>
                  <a:srgbClr val="0070C0"/>
                </a:solidFill>
              </a:rPr>
              <a:t>Obsah je polovica obdĺžnika</a:t>
            </a:r>
          </a:p>
          <a:p>
            <a:r>
              <a:rPr lang="sk-SK" b="1" i="1" dirty="0">
                <a:solidFill>
                  <a:srgbClr val="0070C0"/>
                </a:solidFill>
              </a:rPr>
              <a:t>	S = (6 . 3) : 2 = 9 štvorčekov</a:t>
            </a:r>
          </a:p>
          <a:p>
            <a:r>
              <a:rPr lang="sk-SK" dirty="0"/>
              <a:t>	</a:t>
            </a:r>
          </a:p>
        </p:txBody>
      </p:sp>
      <p:pic>
        <p:nvPicPr>
          <p:cNvPr id="3080" name="Picture 8" descr="PLAGÁT NA TABUĽU – ŠTVORCOVÁ SIEŤ 10 cm">
            <a:extLst>
              <a:ext uri="{FF2B5EF4-FFF2-40B4-BE49-F238E27FC236}">
                <a16:creationId xmlns:a16="http://schemas.microsoft.com/office/drawing/2014/main" id="{4C916703-B07A-44C1-86F1-C9D73914F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53" y="851973"/>
            <a:ext cx="5538626" cy="50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70FE6EC5-1E4F-4E95-8D99-B8B9EC1153DB}"/>
              </a:ext>
            </a:extLst>
          </p:cNvPr>
          <p:cNvSpPr/>
          <p:nvPr/>
        </p:nvSpPr>
        <p:spPr>
          <a:xfrm>
            <a:off x="6329548" y="1496290"/>
            <a:ext cx="3479470" cy="159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Pravouhlý trojuholník 5">
            <a:extLst>
              <a:ext uri="{FF2B5EF4-FFF2-40B4-BE49-F238E27FC236}">
                <a16:creationId xmlns:a16="http://schemas.microsoft.com/office/drawing/2014/main" id="{CE66365C-74DA-4CE9-9007-FB2625FA9AF6}"/>
              </a:ext>
            </a:extLst>
          </p:cNvPr>
          <p:cNvSpPr/>
          <p:nvPr/>
        </p:nvSpPr>
        <p:spPr>
          <a:xfrm>
            <a:off x="6329549" y="3633849"/>
            <a:ext cx="3479470" cy="1603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995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836</Words>
  <Application>Microsoft Office PowerPoint</Application>
  <PresentationFormat>Širokouhlá</PresentationFormat>
  <Paragraphs>182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Motív Office</vt:lpstr>
      <vt:lpstr>Geometria </vt:lpstr>
      <vt:lpstr>Trojuholník</vt:lpstr>
      <vt:lpstr>Štvoruholník</vt:lpstr>
      <vt:lpstr>Štvorec</vt:lpstr>
      <vt:lpstr>Obdĺžnik</vt:lpstr>
      <vt:lpstr> Obsah rovinných útvarov v štvorcovej sieti</vt:lpstr>
      <vt:lpstr> Obsah rovinných útvarov v štvorcovej sieti</vt:lpstr>
      <vt:lpstr> Obsah rovinných útvarov v štvorcovej sieti</vt:lpstr>
      <vt:lpstr>Obsah rovinných útvarov v štvorcovej sieti:</vt:lpstr>
      <vt:lpstr>Obsah rovinných útvarov v štvorcovej sieti:   Pri zložitejších útvaroch je potrebné rozdeliť tieto útvary na štvorce a obdĺžniky, ktorých obsah vieme určiť pomocou štvorcovej siete. </vt:lpstr>
      <vt:lpstr>Obsah rovinných útvarov v štvorcovej sieti:</vt:lpstr>
      <vt:lpstr>Obsah rovinných útvarov v štvorcovej sieti:</vt:lpstr>
      <vt:lpstr>Obsah rovinných útvarov v štvorcovej sieti:</vt:lpstr>
      <vt:lpstr>Domáca úloha: Urči obsah útvarov v štvorčekovej sieti: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Geometria 5.B</dc:title>
  <dc:creator>Krišková</dc:creator>
  <cp:lastModifiedBy>Betka</cp:lastModifiedBy>
  <cp:revision>21</cp:revision>
  <dcterms:created xsi:type="dcterms:W3CDTF">2020-04-24T11:09:09Z</dcterms:created>
  <dcterms:modified xsi:type="dcterms:W3CDTF">2020-04-27T09:49:24Z</dcterms:modified>
</cp:coreProperties>
</file>