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A"/>
    <a:srgbClr val="F8F5F2"/>
    <a:srgbClr val="F2E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redný štýl 4 - zvýrazneni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493B-0651-4E96-9B68-33AEC323B3E6}" type="datetimeFigureOut">
              <a:rPr lang="sk-SK" smtClean="0"/>
              <a:t>12.05.2020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E954718-100A-4CEF-8E5A-B5355EAF06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573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493B-0651-4E96-9B68-33AEC323B3E6}" type="datetimeFigureOut">
              <a:rPr lang="sk-SK" smtClean="0"/>
              <a:t>12.05.2020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954718-100A-4CEF-8E5A-B5355EAF06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89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493B-0651-4E96-9B68-33AEC323B3E6}" type="datetimeFigureOut">
              <a:rPr lang="sk-SK" smtClean="0"/>
              <a:t>12.05.2020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954718-100A-4CEF-8E5A-B5355EAF0630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741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493B-0651-4E96-9B68-33AEC323B3E6}" type="datetimeFigureOut">
              <a:rPr lang="sk-SK" smtClean="0"/>
              <a:t>12.05.2020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954718-100A-4CEF-8E5A-B5355EAF06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0095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493B-0651-4E96-9B68-33AEC323B3E6}" type="datetimeFigureOut">
              <a:rPr lang="sk-SK" smtClean="0"/>
              <a:t>12.05.2020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954718-100A-4CEF-8E5A-B5355EAF0630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83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493B-0651-4E96-9B68-33AEC323B3E6}" type="datetimeFigureOut">
              <a:rPr lang="sk-SK" smtClean="0"/>
              <a:t>12.05.2020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954718-100A-4CEF-8E5A-B5355EAF06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1145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493B-0651-4E96-9B68-33AEC323B3E6}" type="datetimeFigureOut">
              <a:rPr lang="sk-SK" smtClean="0"/>
              <a:t>12.05.2020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4718-100A-4CEF-8E5A-B5355EAF06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9134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493B-0651-4E96-9B68-33AEC323B3E6}" type="datetimeFigureOut">
              <a:rPr lang="sk-SK" smtClean="0"/>
              <a:t>12.05.2020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4718-100A-4CEF-8E5A-B5355EAF06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155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493B-0651-4E96-9B68-33AEC323B3E6}" type="datetimeFigureOut">
              <a:rPr lang="sk-SK" smtClean="0"/>
              <a:t>12.05.2020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4718-100A-4CEF-8E5A-B5355EAF06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71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493B-0651-4E96-9B68-33AEC323B3E6}" type="datetimeFigureOut">
              <a:rPr lang="sk-SK" smtClean="0"/>
              <a:t>12.05.2020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954718-100A-4CEF-8E5A-B5355EAF06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590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493B-0651-4E96-9B68-33AEC323B3E6}" type="datetimeFigureOut">
              <a:rPr lang="sk-SK" smtClean="0"/>
              <a:t>12.05.2020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954718-100A-4CEF-8E5A-B5355EAF06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186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493B-0651-4E96-9B68-33AEC323B3E6}" type="datetimeFigureOut">
              <a:rPr lang="sk-SK" smtClean="0"/>
              <a:t>12.05.2020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954718-100A-4CEF-8E5A-B5355EAF06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64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493B-0651-4E96-9B68-33AEC323B3E6}" type="datetimeFigureOut">
              <a:rPr lang="sk-SK" smtClean="0"/>
              <a:t>12.05.2020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4718-100A-4CEF-8E5A-B5355EAF06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22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493B-0651-4E96-9B68-33AEC323B3E6}" type="datetimeFigureOut">
              <a:rPr lang="sk-SK" smtClean="0"/>
              <a:t>12.05.2020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4718-100A-4CEF-8E5A-B5355EAF06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361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493B-0651-4E96-9B68-33AEC323B3E6}" type="datetimeFigureOut">
              <a:rPr lang="sk-SK" smtClean="0"/>
              <a:t>12.05.2020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4718-100A-4CEF-8E5A-B5355EAF06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91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493B-0651-4E96-9B68-33AEC323B3E6}" type="datetimeFigureOut">
              <a:rPr lang="sk-SK" smtClean="0"/>
              <a:t>12.05.2020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954718-100A-4CEF-8E5A-B5355EAF06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923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493B-0651-4E96-9B68-33AEC323B3E6}" type="datetimeFigureOut">
              <a:rPr lang="sk-SK" smtClean="0"/>
              <a:t>12.05.2020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E954718-100A-4CEF-8E5A-B5355EAF063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247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D077FB-AE3D-4E88-864A-7F84E6B0D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8682" y="1600200"/>
            <a:ext cx="9765753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/>
              <a:t>Obsah zložitejších útvarov a obsah pravouhlého trojuholníka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736FA4A-EA24-4FFC-BABF-46A949DF2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76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31AFC-F175-4FCA-970B-60E24EE1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733" y="96169"/>
            <a:ext cx="8911687" cy="695024"/>
          </a:xfrm>
        </p:spPr>
        <p:txBody>
          <a:bodyPr/>
          <a:lstStyle/>
          <a:p>
            <a:r>
              <a:rPr lang="sk-SK" dirty="0"/>
              <a:t>Už sme sa naučili: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C51F054-C620-4AEE-A636-74269E20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199" y="722294"/>
            <a:ext cx="10670887" cy="6039537"/>
          </a:xfrm>
        </p:spPr>
        <p:txBody>
          <a:bodyPr>
            <a:normAutofit lnSpcReduction="10000"/>
          </a:bodyPr>
          <a:lstStyle/>
          <a:p>
            <a:r>
              <a:rPr lang="sk-SK" dirty="0"/>
              <a:t>Vypočítaj </a:t>
            </a:r>
            <a:r>
              <a:rPr lang="sk-SK" b="1" dirty="0"/>
              <a:t>dĺžky</a:t>
            </a:r>
            <a:r>
              <a:rPr lang="sk-SK" dirty="0"/>
              <a:t> chýbajúcich </a:t>
            </a:r>
            <a:r>
              <a:rPr lang="sk-SK" b="1" dirty="0"/>
              <a:t>strán</a:t>
            </a:r>
            <a:r>
              <a:rPr lang="sk-SK" dirty="0"/>
              <a:t> a </a:t>
            </a:r>
            <a:r>
              <a:rPr lang="sk-SK" b="1" dirty="0"/>
              <a:t>obvod</a:t>
            </a:r>
            <a:r>
              <a:rPr lang="sk-SK" dirty="0"/>
              <a:t> útvaru:</a:t>
            </a:r>
          </a:p>
          <a:p>
            <a:r>
              <a:rPr lang="sk-SK" dirty="0"/>
              <a:t>Po vypočítaní strán </a:t>
            </a:r>
            <a:r>
              <a:rPr lang="sk-SK" b="1" dirty="0"/>
              <a:t>x</a:t>
            </a:r>
            <a:r>
              <a:rPr lang="sk-SK" dirty="0"/>
              <a:t> a </a:t>
            </a:r>
            <a:r>
              <a:rPr lang="sk-SK" b="1" dirty="0"/>
              <a:t>y </a:t>
            </a:r>
            <a:r>
              <a:rPr lang="sk-SK" dirty="0"/>
              <a:t>spočítame dĺžky všetkých 6 strán:</a:t>
            </a:r>
          </a:p>
          <a:p>
            <a:r>
              <a:rPr lang="sk-SK" dirty="0"/>
              <a:t>Ak niekomu napadlo, že je to vlastne obvod obdĺžnika, má pravdu: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457200" lvl="1" indent="0">
              <a:buNone/>
            </a:pPr>
            <a:endParaRPr lang="sk-SK" dirty="0"/>
          </a:p>
          <a:p>
            <a:pPr marL="457200" lvl="1" indent="0">
              <a:buNone/>
            </a:pPr>
            <a:r>
              <a:rPr lang="sk-SK" dirty="0"/>
              <a:t>													</a:t>
            </a:r>
          </a:p>
          <a:p>
            <a:pPr marL="457200" lvl="1" indent="0">
              <a:buNone/>
            </a:pPr>
            <a:r>
              <a:rPr lang="sk-SK" sz="1800" b="1" dirty="0"/>
              <a:t>                                                                                             A ako vypočítať obsah tohto útvaru?</a:t>
            </a:r>
          </a:p>
          <a:p>
            <a:endParaRPr lang="sk-SK" b="1" dirty="0"/>
          </a:p>
        </p:txBody>
      </p:sp>
      <p:sp>
        <p:nvSpPr>
          <p:cNvPr id="9" name="Tvar L 8">
            <a:extLst>
              <a:ext uri="{FF2B5EF4-FFF2-40B4-BE49-F238E27FC236}">
                <a16:creationId xmlns:a16="http://schemas.microsoft.com/office/drawing/2014/main" id="{374AA498-92A4-44D0-BB2E-132154217771}"/>
              </a:ext>
            </a:extLst>
          </p:cNvPr>
          <p:cNvSpPr/>
          <p:nvPr/>
        </p:nvSpPr>
        <p:spPr>
          <a:xfrm>
            <a:off x="3832562" y="2104613"/>
            <a:ext cx="5040000" cy="2880000"/>
          </a:xfrm>
          <a:prstGeom prst="corner">
            <a:avLst>
              <a:gd name="adj1" fmla="val 62720"/>
              <a:gd name="adj2" fmla="val 4923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2C75859-9CEA-4932-912B-8A73F84B512E}"/>
              </a:ext>
            </a:extLst>
          </p:cNvPr>
          <p:cNvSpPr txBox="1"/>
          <p:nvPr/>
        </p:nvSpPr>
        <p:spPr>
          <a:xfrm>
            <a:off x="5258689" y="5032903"/>
            <a:ext cx="1557002" cy="38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14 cm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A35188A7-4624-4D4E-8F26-7E0C7C4F54B0}"/>
              </a:ext>
            </a:extLst>
          </p:cNvPr>
          <p:cNvSpPr txBox="1"/>
          <p:nvPr/>
        </p:nvSpPr>
        <p:spPr>
          <a:xfrm>
            <a:off x="4944941" y="2355725"/>
            <a:ext cx="1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3 cm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29B1B9E4-22C1-407B-B086-EB24150EED93}"/>
              </a:ext>
            </a:extLst>
          </p:cNvPr>
          <p:cNvSpPr txBox="1"/>
          <p:nvPr/>
        </p:nvSpPr>
        <p:spPr>
          <a:xfrm>
            <a:off x="8481179" y="3754554"/>
            <a:ext cx="1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5 cm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3F7D2E9E-4629-4D57-8ACD-6B473BD38007}"/>
              </a:ext>
            </a:extLst>
          </p:cNvPr>
          <p:cNvSpPr txBox="1"/>
          <p:nvPr/>
        </p:nvSpPr>
        <p:spPr>
          <a:xfrm>
            <a:off x="3854051" y="2078142"/>
            <a:ext cx="1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4 cm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52E48762-C837-41D4-89BE-A74DEC1D32D2}"/>
              </a:ext>
            </a:extLst>
          </p:cNvPr>
          <p:cNvSpPr txBox="1"/>
          <p:nvPr/>
        </p:nvSpPr>
        <p:spPr>
          <a:xfrm>
            <a:off x="3024846" y="3175281"/>
            <a:ext cx="1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D9ADC3B6-158A-4E86-A345-7F2E5892679E}"/>
              </a:ext>
            </a:extLst>
          </p:cNvPr>
          <p:cNvSpPr txBox="1"/>
          <p:nvPr/>
        </p:nvSpPr>
        <p:spPr>
          <a:xfrm>
            <a:off x="6102703" y="2647004"/>
            <a:ext cx="1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</p:txBody>
      </p: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4B53C0A3-D897-4F7C-93C8-3A12664BEC51}"/>
              </a:ext>
            </a:extLst>
          </p:cNvPr>
          <p:cNvCxnSpPr/>
          <p:nvPr/>
        </p:nvCxnSpPr>
        <p:spPr>
          <a:xfrm>
            <a:off x="3832562" y="2113281"/>
            <a:ext cx="0" cy="28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nica 23">
            <a:extLst>
              <a:ext uri="{FF2B5EF4-FFF2-40B4-BE49-F238E27FC236}">
                <a16:creationId xmlns:a16="http://schemas.microsoft.com/office/drawing/2014/main" id="{9AE8B1B8-B19B-4F3E-B478-A6699CE0A164}"/>
              </a:ext>
            </a:extLst>
          </p:cNvPr>
          <p:cNvCxnSpPr/>
          <p:nvPr/>
        </p:nvCxnSpPr>
        <p:spPr>
          <a:xfrm>
            <a:off x="5248134" y="3158691"/>
            <a:ext cx="3600000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>
            <a:extLst>
              <a:ext uri="{FF2B5EF4-FFF2-40B4-BE49-F238E27FC236}">
                <a16:creationId xmlns:a16="http://schemas.microsoft.com/office/drawing/2014/main" id="{ABA64DA3-DBAD-4246-8617-B1ECE27C08D2}"/>
              </a:ext>
            </a:extLst>
          </p:cNvPr>
          <p:cNvCxnSpPr/>
          <p:nvPr/>
        </p:nvCxnSpPr>
        <p:spPr>
          <a:xfrm>
            <a:off x="3844134" y="2098175"/>
            <a:ext cx="1404000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Rovná spojnica 25">
            <a:extLst>
              <a:ext uri="{FF2B5EF4-FFF2-40B4-BE49-F238E27FC236}">
                <a16:creationId xmlns:a16="http://schemas.microsoft.com/office/drawing/2014/main" id="{D6518437-91EA-4B4A-81C4-6609F9497407}"/>
              </a:ext>
            </a:extLst>
          </p:cNvPr>
          <p:cNvCxnSpPr/>
          <p:nvPr/>
        </p:nvCxnSpPr>
        <p:spPr>
          <a:xfrm>
            <a:off x="5248134" y="2098175"/>
            <a:ext cx="0" cy="104400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>
            <a:extLst>
              <a:ext uri="{FF2B5EF4-FFF2-40B4-BE49-F238E27FC236}">
                <a16:creationId xmlns:a16="http://schemas.microsoft.com/office/drawing/2014/main" id="{AAD2346C-316D-464B-B743-B6038214B6EF}"/>
              </a:ext>
            </a:extLst>
          </p:cNvPr>
          <p:cNvCxnSpPr/>
          <p:nvPr/>
        </p:nvCxnSpPr>
        <p:spPr>
          <a:xfrm>
            <a:off x="8872562" y="3175281"/>
            <a:ext cx="0" cy="180000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BlokTextu 54">
            <a:extLst>
              <a:ext uri="{FF2B5EF4-FFF2-40B4-BE49-F238E27FC236}">
                <a16:creationId xmlns:a16="http://schemas.microsoft.com/office/drawing/2014/main" id="{803CCD85-BD59-47FF-833E-C312D2B42C96}"/>
              </a:ext>
            </a:extLst>
          </p:cNvPr>
          <p:cNvSpPr txBox="1"/>
          <p:nvPr/>
        </p:nvSpPr>
        <p:spPr>
          <a:xfrm>
            <a:off x="1443505" y="2554087"/>
            <a:ext cx="254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sk-SK" b="1" dirty="0"/>
              <a:t> = 3 cm + 5 cm</a:t>
            </a:r>
          </a:p>
        </p:txBody>
      </p:sp>
      <p:sp>
        <p:nvSpPr>
          <p:cNvPr id="56" name="BlokTextu 55">
            <a:extLst>
              <a:ext uri="{FF2B5EF4-FFF2-40B4-BE49-F238E27FC236}">
                <a16:creationId xmlns:a16="http://schemas.microsoft.com/office/drawing/2014/main" id="{790AFE0D-E163-4F50-AABE-58F5E03D521A}"/>
              </a:ext>
            </a:extLst>
          </p:cNvPr>
          <p:cNvSpPr txBox="1"/>
          <p:nvPr/>
        </p:nvSpPr>
        <p:spPr>
          <a:xfrm>
            <a:off x="4743167" y="5744405"/>
            <a:ext cx="341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sk-SK" b="1" dirty="0"/>
              <a:t> = 14 cm – 4 cm</a:t>
            </a:r>
          </a:p>
        </p:txBody>
      </p:sp>
      <p:sp>
        <p:nvSpPr>
          <p:cNvPr id="57" name="BlokTextu 56">
            <a:extLst>
              <a:ext uri="{FF2B5EF4-FFF2-40B4-BE49-F238E27FC236}">
                <a16:creationId xmlns:a16="http://schemas.microsoft.com/office/drawing/2014/main" id="{333B5364-804F-4326-8CE0-7FE0E57F3D38}"/>
              </a:ext>
            </a:extLst>
          </p:cNvPr>
          <p:cNvSpPr txBox="1"/>
          <p:nvPr/>
        </p:nvSpPr>
        <p:spPr>
          <a:xfrm>
            <a:off x="5129545" y="6135706"/>
            <a:ext cx="194631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sk-SK" b="1" dirty="0"/>
              <a:t> = 10 cm</a:t>
            </a:r>
          </a:p>
        </p:txBody>
      </p:sp>
      <p:sp>
        <p:nvSpPr>
          <p:cNvPr id="58" name="BlokTextu 57">
            <a:extLst>
              <a:ext uri="{FF2B5EF4-FFF2-40B4-BE49-F238E27FC236}">
                <a16:creationId xmlns:a16="http://schemas.microsoft.com/office/drawing/2014/main" id="{FBFEC6BB-3B48-463D-9D02-7182ED406C98}"/>
              </a:ext>
            </a:extLst>
          </p:cNvPr>
          <p:cNvSpPr txBox="1"/>
          <p:nvPr/>
        </p:nvSpPr>
        <p:spPr>
          <a:xfrm>
            <a:off x="3933221" y="5414905"/>
            <a:ext cx="341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4 cm +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sk-SK" b="1" dirty="0"/>
              <a:t> = 14 cm</a:t>
            </a:r>
          </a:p>
        </p:txBody>
      </p:sp>
      <p:sp>
        <p:nvSpPr>
          <p:cNvPr id="59" name="BlokTextu 58">
            <a:extLst>
              <a:ext uri="{FF2B5EF4-FFF2-40B4-BE49-F238E27FC236}">
                <a16:creationId xmlns:a16="http://schemas.microsoft.com/office/drawing/2014/main" id="{2FE71779-AD12-4BE3-96A1-9BA25EE855D6}"/>
              </a:ext>
            </a:extLst>
          </p:cNvPr>
          <p:cNvSpPr txBox="1"/>
          <p:nvPr/>
        </p:nvSpPr>
        <p:spPr>
          <a:xfrm>
            <a:off x="1298200" y="2973558"/>
            <a:ext cx="194631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sk-SK" b="1" dirty="0"/>
              <a:t> = 8 cm</a:t>
            </a:r>
          </a:p>
        </p:txBody>
      </p:sp>
      <p:sp>
        <p:nvSpPr>
          <p:cNvPr id="60" name="BlokTextu 59">
            <a:extLst>
              <a:ext uri="{FF2B5EF4-FFF2-40B4-BE49-F238E27FC236}">
                <a16:creationId xmlns:a16="http://schemas.microsoft.com/office/drawing/2014/main" id="{A20D9DA9-1A30-4A89-87BE-5EF0FF05AF05}"/>
              </a:ext>
            </a:extLst>
          </p:cNvPr>
          <p:cNvSpPr txBox="1"/>
          <p:nvPr/>
        </p:nvSpPr>
        <p:spPr>
          <a:xfrm>
            <a:off x="8162988" y="1102487"/>
            <a:ext cx="354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sk-SK" b="1" dirty="0"/>
              <a:t> = 8 +14+5+10+3+4 = 44 cm </a:t>
            </a:r>
          </a:p>
        </p:txBody>
      </p:sp>
      <p:sp>
        <p:nvSpPr>
          <p:cNvPr id="75" name="BlokTextu 74">
            <a:extLst>
              <a:ext uri="{FF2B5EF4-FFF2-40B4-BE49-F238E27FC236}">
                <a16:creationId xmlns:a16="http://schemas.microsoft.com/office/drawing/2014/main" id="{29A97E21-DE75-4EB0-BF43-632DCFE37C18}"/>
              </a:ext>
            </a:extLst>
          </p:cNvPr>
          <p:cNvSpPr txBox="1"/>
          <p:nvPr/>
        </p:nvSpPr>
        <p:spPr>
          <a:xfrm>
            <a:off x="9190098" y="1528184"/>
            <a:ext cx="301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sk-SK" b="1" dirty="0"/>
              <a:t> = 2 </a:t>
            </a:r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∙  </a:t>
            </a:r>
            <a:r>
              <a:rPr lang="sk-SK" b="1" dirty="0"/>
              <a:t>8 +  2 </a:t>
            </a:r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sk-SK" b="1" dirty="0"/>
              <a:t>14  = 44 cm </a:t>
            </a:r>
          </a:p>
        </p:txBody>
      </p:sp>
    </p:spTree>
    <p:extLst>
      <p:ext uri="{BB962C8B-B14F-4D97-AF65-F5344CB8AC3E}">
        <p14:creationId xmlns:p14="http://schemas.microsoft.com/office/powerpoint/2010/main" val="347794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-0.11667 0.0039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18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11341 -0.0018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-0.38958 4.44444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79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41393 -0.0027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3.125E-6 0.4023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1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3.33333E-6 0.4219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1.45833E-6 0.2703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1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00079 0.2664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-0.00026 -0.1546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29687 0.0039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0" grpId="0"/>
      <p:bldP spid="16" grpId="0"/>
      <p:bldP spid="16" grpId="1"/>
      <p:bldP spid="17" grpId="0"/>
      <p:bldP spid="17" grpId="1"/>
      <p:bldP spid="18" grpId="0"/>
      <p:bldP spid="18" grpId="1"/>
      <p:bldP spid="19" grpId="0"/>
      <p:bldP spid="20" grpId="0"/>
      <p:bldP spid="20" grpId="1"/>
      <p:bldP spid="55" grpId="0"/>
      <p:bldP spid="56" grpId="0"/>
      <p:bldP spid="57" grpId="0" animBg="1"/>
      <p:bldP spid="58" grpId="0"/>
      <p:bldP spid="59" grpId="0" animBg="1"/>
      <p:bldP spid="60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31AFC-F175-4FCA-970B-60E24EE1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609" y="10526"/>
            <a:ext cx="8911687" cy="488868"/>
          </a:xfrm>
        </p:spPr>
        <p:txBody>
          <a:bodyPr>
            <a:normAutofit fontScale="90000"/>
          </a:bodyPr>
          <a:lstStyle/>
          <a:p>
            <a:r>
              <a:rPr lang="sk-SK" sz="2800" b="1" dirty="0"/>
              <a:t>Obsah zložitejšieho útvaru: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C51F054-C620-4AEE-A636-74269E20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199" y="497594"/>
            <a:ext cx="10670887" cy="6264237"/>
          </a:xfrm>
        </p:spPr>
        <p:txBody>
          <a:bodyPr>
            <a:normAutofit lnSpcReduction="10000"/>
          </a:bodyPr>
          <a:lstStyle/>
          <a:p>
            <a:r>
              <a:rPr lang="sk-SK" dirty="0"/>
              <a:t>Dopočítame chýbajúce strany  a útvar </a:t>
            </a:r>
            <a:r>
              <a:rPr lang="sk-SK" b="1" dirty="0"/>
              <a:t>rozdelíme</a:t>
            </a:r>
            <a:r>
              <a:rPr lang="sk-SK" dirty="0"/>
              <a:t> na dva obdĺžniky:</a:t>
            </a:r>
          </a:p>
          <a:p>
            <a:r>
              <a:rPr lang="sk-SK" dirty="0"/>
              <a:t>Ich obsahy označíme </a:t>
            </a:r>
            <a:r>
              <a:rPr lang="sk-SK" b="1" dirty="0"/>
              <a:t>S</a:t>
            </a:r>
            <a:r>
              <a:rPr lang="sk-SK" b="1" baseline="-25000" dirty="0"/>
              <a:t>1</a:t>
            </a:r>
            <a:r>
              <a:rPr lang="sk-SK" dirty="0"/>
              <a:t> a </a:t>
            </a:r>
            <a:r>
              <a:rPr lang="sk-SK" b="1" dirty="0"/>
              <a:t>S</a:t>
            </a:r>
            <a:r>
              <a:rPr lang="sk-SK" b="1" baseline="-25000" dirty="0"/>
              <a:t>2 </a:t>
            </a:r>
            <a:r>
              <a:rPr lang="sk-SK" b="1" dirty="0"/>
              <a:t>.</a:t>
            </a:r>
          </a:p>
          <a:p>
            <a:r>
              <a:rPr lang="sk-SK" dirty="0"/>
              <a:t>Obsah tohto útvaru vypočítame tak, že obsahy  </a:t>
            </a:r>
            <a:r>
              <a:rPr lang="sk-SK" b="1" dirty="0"/>
              <a:t>S</a:t>
            </a:r>
            <a:r>
              <a:rPr lang="sk-SK" b="1" baseline="-25000" dirty="0"/>
              <a:t>1</a:t>
            </a:r>
            <a:r>
              <a:rPr lang="sk-SK" dirty="0"/>
              <a:t> a </a:t>
            </a:r>
            <a:r>
              <a:rPr lang="sk-SK" b="1" dirty="0"/>
              <a:t>S</a:t>
            </a:r>
            <a:r>
              <a:rPr lang="sk-SK" b="1" baseline="-25000" dirty="0"/>
              <a:t>2</a:t>
            </a:r>
            <a:r>
              <a:rPr lang="sk-SK" b="1" dirty="0"/>
              <a:t>  </a:t>
            </a:r>
            <a:r>
              <a:rPr lang="sk-SK" dirty="0"/>
              <a:t>sčítame.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457200" lvl="1" indent="0">
              <a:buNone/>
            </a:pPr>
            <a:endParaRPr lang="sk-SK" dirty="0"/>
          </a:p>
          <a:p>
            <a:pPr marL="457200" lvl="1" indent="0">
              <a:buNone/>
            </a:pPr>
            <a:r>
              <a:rPr lang="sk-SK" dirty="0"/>
              <a:t>													</a:t>
            </a:r>
          </a:p>
          <a:p>
            <a:pPr marL="457200" lvl="1" indent="0">
              <a:buNone/>
            </a:pPr>
            <a:r>
              <a:rPr lang="sk-SK" sz="1800" b="1" dirty="0"/>
              <a:t>                                                                                             </a:t>
            </a:r>
            <a:endParaRPr lang="sk-SK" b="1" dirty="0"/>
          </a:p>
        </p:txBody>
      </p:sp>
      <p:sp>
        <p:nvSpPr>
          <p:cNvPr id="9" name="Tvar L 8">
            <a:extLst>
              <a:ext uri="{FF2B5EF4-FFF2-40B4-BE49-F238E27FC236}">
                <a16:creationId xmlns:a16="http://schemas.microsoft.com/office/drawing/2014/main" id="{374AA498-92A4-44D0-BB2E-132154217771}"/>
              </a:ext>
            </a:extLst>
          </p:cNvPr>
          <p:cNvSpPr/>
          <p:nvPr/>
        </p:nvSpPr>
        <p:spPr>
          <a:xfrm>
            <a:off x="3836865" y="1855815"/>
            <a:ext cx="5040000" cy="2880000"/>
          </a:xfrm>
          <a:prstGeom prst="corner">
            <a:avLst>
              <a:gd name="adj1" fmla="val 62720"/>
              <a:gd name="adj2" fmla="val 4923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2C75859-9CEA-4932-912B-8A73F84B512E}"/>
              </a:ext>
            </a:extLst>
          </p:cNvPr>
          <p:cNvSpPr txBox="1"/>
          <p:nvPr/>
        </p:nvSpPr>
        <p:spPr>
          <a:xfrm>
            <a:off x="5228298" y="4690483"/>
            <a:ext cx="1557002" cy="38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14 cm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A35188A7-4624-4D4E-8F26-7E0C7C4F54B0}"/>
              </a:ext>
            </a:extLst>
          </p:cNvPr>
          <p:cNvSpPr txBox="1"/>
          <p:nvPr/>
        </p:nvSpPr>
        <p:spPr>
          <a:xfrm>
            <a:off x="4949244" y="2106927"/>
            <a:ext cx="1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3 cm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29B1B9E4-22C1-407B-B086-EB24150EED93}"/>
              </a:ext>
            </a:extLst>
          </p:cNvPr>
          <p:cNvSpPr txBox="1"/>
          <p:nvPr/>
        </p:nvSpPr>
        <p:spPr>
          <a:xfrm>
            <a:off x="8485482" y="3505756"/>
            <a:ext cx="1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5 cm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3F7D2E9E-4629-4D57-8ACD-6B473BD38007}"/>
              </a:ext>
            </a:extLst>
          </p:cNvPr>
          <p:cNvSpPr txBox="1"/>
          <p:nvPr/>
        </p:nvSpPr>
        <p:spPr>
          <a:xfrm>
            <a:off x="3845786" y="1505143"/>
            <a:ext cx="1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4 cm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52E48762-C837-41D4-89BE-A74DEC1D32D2}"/>
              </a:ext>
            </a:extLst>
          </p:cNvPr>
          <p:cNvSpPr txBox="1"/>
          <p:nvPr/>
        </p:nvSpPr>
        <p:spPr>
          <a:xfrm>
            <a:off x="3391243" y="2725227"/>
            <a:ext cx="47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D9ADC3B6-158A-4E86-A345-7F2E5892679E}"/>
              </a:ext>
            </a:extLst>
          </p:cNvPr>
          <p:cNvSpPr txBox="1"/>
          <p:nvPr/>
        </p:nvSpPr>
        <p:spPr>
          <a:xfrm>
            <a:off x="6100130" y="3192986"/>
            <a:ext cx="1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57" name="BlokTextu 56">
            <a:extLst>
              <a:ext uri="{FF2B5EF4-FFF2-40B4-BE49-F238E27FC236}">
                <a16:creationId xmlns:a16="http://schemas.microsoft.com/office/drawing/2014/main" id="{333B5364-804F-4326-8CE0-7FE0E57F3D38}"/>
              </a:ext>
            </a:extLst>
          </p:cNvPr>
          <p:cNvSpPr txBox="1"/>
          <p:nvPr/>
        </p:nvSpPr>
        <p:spPr>
          <a:xfrm>
            <a:off x="6041493" y="2388297"/>
            <a:ext cx="194631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sk-SK" b="1" dirty="0"/>
              <a:t> = 10 cm</a:t>
            </a:r>
          </a:p>
        </p:txBody>
      </p:sp>
      <p:sp>
        <p:nvSpPr>
          <p:cNvPr id="59" name="BlokTextu 58">
            <a:extLst>
              <a:ext uri="{FF2B5EF4-FFF2-40B4-BE49-F238E27FC236}">
                <a16:creationId xmlns:a16="http://schemas.microsoft.com/office/drawing/2014/main" id="{2FE71779-AD12-4BE3-96A1-9BA25EE855D6}"/>
              </a:ext>
            </a:extLst>
          </p:cNvPr>
          <p:cNvSpPr txBox="1"/>
          <p:nvPr/>
        </p:nvSpPr>
        <p:spPr>
          <a:xfrm>
            <a:off x="2332612" y="3239970"/>
            <a:ext cx="138251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sk-SK" b="1" dirty="0"/>
              <a:t> = 8 cm</a:t>
            </a:r>
          </a:p>
        </p:txBody>
      </p:sp>
      <p:sp>
        <p:nvSpPr>
          <p:cNvPr id="60" name="BlokTextu 59">
            <a:extLst>
              <a:ext uri="{FF2B5EF4-FFF2-40B4-BE49-F238E27FC236}">
                <a16:creationId xmlns:a16="http://schemas.microsoft.com/office/drawing/2014/main" id="{A20D9DA9-1A30-4A89-87BE-5EF0FF05AF05}"/>
              </a:ext>
            </a:extLst>
          </p:cNvPr>
          <p:cNvSpPr txBox="1"/>
          <p:nvPr/>
        </p:nvSpPr>
        <p:spPr>
          <a:xfrm>
            <a:off x="9004542" y="1082968"/>
            <a:ext cx="1726903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sk-SK" sz="2400" b="1" dirty="0"/>
              <a:t> = S</a:t>
            </a:r>
            <a:r>
              <a:rPr lang="sk-SK" sz="2400" b="1" baseline="-25000" dirty="0"/>
              <a:t>1</a:t>
            </a:r>
            <a:r>
              <a:rPr lang="sk-SK" sz="2400" dirty="0"/>
              <a:t> + </a:t>
            </a:r>
            <a:r>
              <a:rPr lang="sk-SK" sz="2400" b="1" dirty="0"/>
              <a:t>S</a:t>
            </a:r>
            <a:r>
              <a:rPr lang="sk-SK" sz="2400" b="1" baseline="-25000" dirty="0"/>
              <a:t>2</a:t>
            </a:r>
            <a:endParaRPr lang="sk-SK" sz="2400" b="1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C17E9C2D-B062-4D8B-9D3B-2C071E7FB892}"/>
              </a:ext>
            </a:extLst>
          </p:cNvPr>
          <p:cNvSpPr/>
          <p:nvPr/>
        </p:nvSpPr>
        <p:spPr>
          <a:xfrm>
            <a:off x="3845777" y="1855815"/>
            <a:ext cx="1404000" cy="28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1EB8D826-8437-4C92-9559-4A128806B121}"/>
              </a:ext>
            </a:extLst>
          </p:cNvPr>
          <p:cNvSpPr/>
          <p:nvPr/>
        </p:nvSpPr>
        <p:spPr>
          <a:xfrm>
            <a:off x="5266886" y="2935816"/>
            <a:ext cx="3600000" cy="1799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C3883629-7B61-46DA-8C8F-31AA9A0F5343}"/>
              </a:ext>
            </a:extLst>
          </p:cNvPr>
          <p:cNvSpPr txBox="1"/>
          <p:nvPr/>
        </p:nvSpPr>
        <p:spPr>
          <a:xfrm>
            <a:off x="4254592" y="3009137"/>
            <a:ext cx="48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S</a:t>
            </a:r>
            <a:r>
              <a:rPr lang="sk-SK" sz="2400" b="1" baseline="-25000" dirty="0"/>
              <a:t>1</a:t>
            </a:r>
            <a:endParaRPr lang="sk-SK" sz="2400" dirty="0"/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516D2C9C-B4BA-44A5-AB82-9324445B7ABD}"/>
              </a:ext>
            </a:extLst>
          </p:cNvPr>
          <p:cNvSpPr txBox="1"/>
          <p:nvPr/>
        </p:nvSpPr>
        <p:spPr>
          <a:xfrm>
            <a:off x="6795689" y="3502307"/>
            <a:ext cx="48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S</a:t>
            </a:r>
            <a:r>
              <a:rPr lang="sk-SK" sz="2400" b="1" baseline="-25000" dirty="0"/>
              <a:t>2</a:t>
            </a:r>
            <a:endParaRPr lang="sk-SK" sz="2400" dirty="0"/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742294B7-1B9D-443F-A568-C619D7A6AF95}"/>
              </a:ext>
            </a:extLst>
          </p:cNvPr>
          <p:cNvSpPr txBox="1"/>
          <p:nvPr/>
        </p:nvSpPr>
        <p:spPr>
          <a:xfrm>
            <a:off x="2781196" y="5130523"/>
            <a:ext cx="236698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S</a:t>
            </a:r>
            <a:r>
              <a:rPr lang="sk-SK" sz="2000" b="1" baseline="-25000" dirty="0"/>
              <a:t>1</a:t>
            </a:r>
            <a:r>
              <a:rPr lang="sk-SK" sz="2000" dirty="0"/>
              <a:t> = 8 cm </a:t>
            </a:r>
            <a:r>
              <a:rPr lang="sk-SK" sz="2000" dirty="0">
                <a:latin typeface="Calibri" panose="020F0502020204030204" pitchFamily="34" charset="0"/>
                <a:cs typeface="Calibri" panose="020F0502020204030204" pitchFamily="34" charset="0"/>
              </a:rPr>
              <a:t>∙   </a:t>
            </a:r>
            <a:r>
              <a:rPr lang="sk-SK" sz="2000" dirty="0"/>
              <a:t>4 cm </a:t>
            </a:r>
            <a:endParaRPr lang="sk-SK" sz="2000" b="1" dirty="0"/>
          </a:p>
        </p:txBody>
      </p:sp>
      <p:sp>
        <p:nvSpPr>
          <p:cNvPr id="31" name="BlokTextu 30">
            <a:extLst>
              <a:ext uri="{FF2B5EF4-FFF2-40B4-BE49-F238E27FC236}">
                <a16:creationId xmlns:a16="http://schemas.microsoft.com/office/drawing/2014/main" id="{48B46B63-2D11-4EDB-9341-F0D8CCCDECB1}"/>
              </a:ext>
            </a:extLst>
          </p:cNvPr>
          <p:cNvSpPr txBox="1"/>
          <p:nvPr/>
        </p:nvSpPr>
        <p:spPr>
          <a:xfrm>
            <a:off x="2781196" y="5748823"/>
            <a:ext cx="236698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S</a:t>
            </a:r>
            <a:r>
              <a:rPr lang="sk-SK" sz="2000" b="1" baseline="-25000" dirty="0"/>
              <a:t>1</a:t>
            </a:r>
            <a:r>
              <a:rPr lang="sk-SK" sz="2000" dirty="0"/>
              <a:t> = 32 cm</a:t>
            </a:r>
            <a:r>
              <a:rPr lang="sk-SK" sz="2000" baseline="30000" dirty="0"/>
              <a:t>2</a:t>
            </a:r>
            <a:r>
              <a:rPr lang="sk-SK" sz="2000" dirty="0"/>
              <a:t> </a:t>
            </a:r>
            <a:endParaRPr lang="sk-SK" sz="2000" b="1" dirty="0"/>
          </a:p>
        </p:txBody>
      </p:sp>
      <p:sp>
        <p:nvSpPr>
          <p:cNvPr id="32" name="BlokTextu 31">
            <a:extLst>
              <a:ext uri="{FF2B5EF4-FFF2-40B4-BE49-F238E27FC236}">
                <a16:creationId xmlns:a16="http://schemas.microsoft.com/office/drawing/2014/main" id="{2FC8C73E-9D64-4E9C-8475-5F079EB86390}"/>
              </a:ext>
            </a:extLst>
          </p:cNvPr>
          <p:cNvSpPr txBox="1"/>
          <p:nvPr/>
        </p:nvSpPr>
        <p:spPr>
          <a:xfrm>
            <a:off x="5883396" y="5148658"/>
            <a:ext cx="298349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S</a:t>
            </a:r>
            <a:r>
              <a:rPr lang="sk-SK" sz="2000" b="1" baseline="-25000" dirty="0"/>
              <a:t>2</a:t>
            </a:r>
            <a:r>
              <a:rPr lang="sk-SK" sz="2000" dirty="0"/>
              <a:t> = 10 cm </a:t>
            </a:r>
            <a:r>
              <a:rPr lang="sk-SK" sz="2000" dirty="0">
                <a:latin typeface="Calibri" panose="020F0502020204030204" pitchFamily="34" charset="0"/>
                <a:cs typeface="Calibri" panose="020F0502020204030204" pitchFamily="34" charset="0"/>
              </a:rPr>
              <a:t>∙   </a:t>
            </a:r>
            <a:r>
              <a:rPr lang="sk-SK" sz="2000" dirty="0"/>
              <a:t>5 cm </a:t>
            </a:r>
            <a:endParaRPr lang="sk-SK" sz="2000" b="1" dirty="0"/>
          </a:p>
        </p:txBody>
      </p:sp>
      <p:sp>
        <p:nvSpPr>
          <p:cNvPr id="33" name="BlokTextu 32">
            <a:extLst>
              <a:ext uri="{FF2B5EF4-FFF2-40B4-BE49-F238E27FC236}">
                <a16:creationId xmlns:a16="http://schemas.microsoft.com/office/drawing/2014/main" id="{1E1C1285-1852-4A45-A13B-B75B6E8ABB12}"/>
              </a:ext>
            </a:extLst>
          </p:cNvPr>
          <p:cNvSpPr txBox="1"/>
          <p:nvPr/>
        </p:nvSpPr>
        <p:spPr>
          <a:xfrm>
            <a:off x="5883396" y="5740706"/>
            <a:ext cx="298349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S</a:t>
            </a:r>
            <a:r>
              <a:rPr lang="sk-SK" sz="2000" b="1" baseline="-25000" dirty="0"/>
              <a:t>2</a:t>
            </a:r>
            <a:r>
              <a:rPr lang="sk-SK" sz="2000" dirty="0"/>
              <a:t> = 50 cm</a:t>
            </a:r>
            <a:r>
              <a:rPr lang="sk-SK" sz="2000" baseline="30000" dirty="0"/>
              <a:t>2</a:t>
            </a:r>
            <a:r>
              <a:rPr lang="sk-SK" sz="2000" dirty="0"/>
              <a:t> </a:t>
            </a:r>
            <a:endParaRPr lang="sk-SK" sz="2000" b="1" dirty="0"/>
          </a:p>
        </p:txBody>
      </p:sp>
      <p:sp>
        <p:nvSpPr>
          <p:cNvPr id="34" name="BlokTextu 33">
            <a:extLst>
              <a:ext uri="{FF2B5EF4-FFF2-40B4-BE49-F238E27FC236}">
                <a16:creationId xmlns:a16="http://schemas.microsoft.com/office/drawing/2014/main" id="{069D8FCE-F915-4392-891F-40D2552E2DED}"/>
              </a:ext>
            </a:extLst>
          </p:cNvPr>
          <p:cNvSpPr txBox="1"/>
          <p:nvPr/>
        </p:nvSpPr>
        <p:spPr>
          <a:xfrm>
            <a:off x="9559524" y="4320162"/>
            <a:ext cx="1726903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sk-SK" sz="2400" b="1" dirty="0"/>
              <a:t> = S</a:t>
            </a:r>
            <a:r>
              <a:rPr lang="sk-SK" sz="2400" b="1" baseline="-25000" dirty="0"/>
              <a:t>1</a:t>
            </a:r>
            <a:r>
              <a:rPr lang="sk-SK" sz="2400" dirty="0"/>
              <a:t> + </a:t>
            </a:r>
            <a:r>
              <a:rPr lang="sk-SK" sz="2400" b="1" dirty="0"/>
              <a:t>S</a:t>
            </a:r>
            <a:r>
              <a:rPr lang="sk-SK" sz="2400" b="1" baseline="-25000" dirty="0"/>
              <a:t>2</a:t>
            </a:r>
            <a:endParaRPr lang="sk-SK" sz="2400" b="1" dirty="0"/>
          </a:p>
        </p:txBody>
      </p:sp>
      <p:sp>
        <p:nvSpPr>
          <p:cNvPr id="35" name="BlokTextu 34">
            <a:extLst>
              <a:ext uri="{FF2B5EF4-FFF2-40B4-BE49-F238E27FC236}">
                <a16:creationId xmlns:a16="http://schemas.microsoft.com/office/drawing/2014/main" id="{72B4ABFB-0255-4CF5-A0FB-809942C41C12}"/>
              </a:ext>
            </a:extLst>
          </p:cNvPr>
          <p:cNvSpPr txBox="1"/>
          <p:nvPr/>
        </p:nvSpPr>
        <p:spPr>
          <a:xfrm>
            <a:off x="9476423" y="4996068"/>
            <a:ext cx="2055940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sk-SK" sz="2400" b="1" dirty="0"/>
              <a:t> = 32</a:t>
            </a:r>
            <a:r>
              <a:rPr lang="sk-SK" sz="2400" dirty="0"/>
              <a:t> + </a:t>
            </a:r>
            <a:r>
              <a:rPr lang="sk-SK" sz="2400" b="1" dirty="0"/>
              <a:t>50</a:t>
            </a:r>
          </a:p>
        </p:txBody>
      </p:sp>
      <p:sp>
        <p:nvSpPr>
          <p:cNvPr id="36" name="BlokTextu 35">
            <a:extLst>
              <a:ext uri="{FF2B5EF4-FFF2-40B4-BE49-F238E27FC236}">
                <a16:creationId xmlns:a16="http://schemas.microsoft.com/office/drawing/2014/main" id="{CC0994BC-95F8-407F-825A-30D61BE2FD3A}"/>
              </a:ext>
            </a:extLst>
          </p:cNvPr>
          <p:cNvSpPr txBox="1"/>
          <p:nvPr/>
        </p:nvSpPr>
        <p:spPr>
          <a:xfrm>
            <a:off x="9476423" y="5605378"/>
            <a:ext cx="2055940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sk-SK" sz="2400" b="1" dirty="0"/>
              <a:t> = 82 cm</a:t>
            </a:r>
            <a:r>
              <a:rPr lang="sk-SK" sz="2400" b="1" baseline="30000" dirty="0"/>
              <a:t>2</a:t>
            </a:r>
            <a:r>
              <a:rPr lang="sk-SK" sz="2400" b="1" dirty="0"/>
              <a:t> </a:t>
            </a:r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2C4B8AEA-AF13-4341-AB6A-D5D7C207D5FF}"/>
              </a:ext>
            </a:extLst>
          </p:cNvPr>
          <p:cNvCxnSpPr>
            <a:stCxn id="59" idx="2"/>
          </p:cNvCxnSpPr>
          <p:nvPr/>
        </p:nvCxnSpPr>
        <p:spPr>
          <a:xfrm>
            <a:off x="3023868" y="3609302"/>
            <a:ext cx="603012" cy="146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3AE28014-10CC-4BB3-A4A3-1E02F7EA3927}"/>
              </a:ext>
            </a:extLst>
          </p:cNvPr>
          <p:cNvCxnSpPr>
            <a:stCxn id="18" idx="2"/>
          </p:cNvCxnSpPr>
          <p:nvPr/>
        </p:nvCxnSpPr>
        <p:spPr>
          <a:xfrm flipH="1">
            <a:off x="4407762" y="1874475"/>
            <a:ext cx="129280" cy="327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>
            <a:extLst>
              <a:ext uri="{FF2B5EF4-FFF2-40B4-BE49-F238E27FC236}">
                <a16:creationId xmlns:a16="http://schemas.microsoft.com/office/drawing/2014/main" id="{1D5C2B80-33CB-432B-A53A-E4B38A096454}"/>
              </a:ext>
            </a:extLst>
          </p:cNvPr>
          <p:cNvCxnSpPr>
            <a:stCxn id="57" idx="2"/>
          </p:cNvCxnSpPr>
          <p:nvPr/>
        </p:nvCxnSpPr>
        <p:spPr>
          <a:xfrm>
            <a:off x="7014651" y="2757629"/>
            <a:ext cx="136858" cy="248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06269CD4-B9C6-4340-AF24-93F30DB4DC68}"/>
              </a:ext>
            </a:extLst>
          </p:cNvPr>
          <p:cNvCxnSpPr>
            <a:stCxn id="17" idx="2"/>
          </p:cNvCxnSpPr>
          <p:nvPr/>
        </p:nvCxnSpPr>
        <p:spPr>
          <a:xfrm flipH="1">
            <a:off x="8043371" y="3875088"/>
            <a:ext cx="1133367" cy="134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lokTextu 44">
            <a:extLst>
              <a:ext uri="{FF2B5EF4-FFF2-40B4-BE49-F238E27FC236}">
                <a16:creationId xmlns:a16="http://schemas.microsoft.com/office/drawing/2014/main" id="{A6E8D38C-0C43-4303-8C9A-770FC924DF20}"/>
              </a:ext>
            </a:extLst>
          </p:cNvPr>
          <p:cNvSpPr txBox="1"/>
          <p:nvPr/>
        </p:nvSpPr>
        <p:spPr>
          <a:xfrm>
            <a:off x="6795689" y="6373988"/>
            <a:ext cx="5396311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Obsah tohto útvaru je </a:t>
            </a:r>
            <a:r>
              <a:rPr lang="sk-SK" sz="2400" b="1" dirty="0"/>
              <a:t>82 cm</a:t>
            </a:r>
            <a:r>
              <a:rPr lang="sk-SK" sz="2400" b="1" baseline="30000" dirty="0"/>
              <a:t>2</a:t>
            </a:r>
            <a:r>
              <a:rPr lang="sk-SK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0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0" grpId="0"/>
      <p:bldP spid="16" grpId="0"/>
      <p:bldP spid="17" grpId="0"/>
      <p:bldP spid="18" grpId="0"/>
      <p:bldP spid="19" grpId="0"/>
      <p:bldP spid="20" grpId="0"/>
      <p:bldP spid="57" grpId="0" animBg="1"/>
      <p:bldP spid="59" grpId="0" animBg="1"/>
      <p:bldP spid="60" grpId="0" animBg="1"/>
      <p:bldP spid="6" grpId="0" animBg="1"/>
      <p:bldP spid="7" grpId="0" animBg="1"/>
      <p:bldP spid="8" grpId="0"/>
      <p:bldP spid="29" grpId="0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31AFC-F175-4FCA-970B-60E24EE1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609" y="10526"/>
            <a:ext cx="8911687" cy="488868"/>
          </a:xfrm>
        </p:spPr>
        <p:txBody>
          <a:bodyPr>
            <a:normAutofit fontScale="90000"/>
          </a:bodyPr>
          <a:lstStyle/>
          <a:p>
            <a:r>
              <a:rPr lang="sk-SK" sz="2800" b="1" dirty="0"/>
              <a:t>Obsah zložitejšieho útvaru, druhý spôsob: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C51F054-C620-4AEE-A636-74269E20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199" y="497594"/>
            <a:ext cx="10670887" cy="6264237"/>
          </a:xfrm>
        </p:spPr>
        <p:txBody>
          <a:bodyPr>
            <a:normAutofit lnSpcReduction="10000"/>
          </a:bodyPr>
          <a:lstStyle/>
          <a:p>
            <a:r>
              <a:rPr lang="sk-SK" dirty="0"/>
              <a:t>Napadlo vám rozdeliť útvar inak?</a:t>
            </a:r>
          </a:p>
          <a:p>
            <a:r>
              <a:rPr lang="sk-SK" dirty="0"/>
              <a:t>Samozrejme, takto:</a:t>
            </a:r>
            <a:endParaRPr lang="sk-SK" b="1" dirty="0"/>
          </a:p>
          <a:p>
            <a:r>
              <a:rPr lang="sk-SK" dirty="0"/>
              <a:t>Obsah tohto útvaru vypočítame tak, že obsahy  </a:t>
            </a:r>
            <a:r>
              <a:rPr lang="sk-SK" b="1" dirty="0"/>
              <a:t>S</a:t>
            </a:r>
            <a:r>
              <a:rPr lang="sk-SK" b="1" baseline="-25000" dirty="0"/>
              <a:t>1</a:t>
            </a:r>
            <a:r>
              <a:rPr lang="sk-SK" dirty="0"/>
              <a:t> a </a:t>
            </a:r>
            <a:r>
              <a:rPr lang="sk-SK" b="1" dirty="0"/>
              <a:t>S</a:t>
            </a:r>
            <a:r>
              <a:rPr lang="sk-SK" b="1" baseline="-25000" dirty="0"/>
              <a:t>2</a:t>
            </a:r>
            <a:r>
              <a:rPr lang="sk-SK" b="1" dirty="0"/>
              <a:t>  </a:t>
            </a:r>
            <a:r>
              <a:rPr lang="sk-SK" dirty="0"/>
              <a:t>sčítame.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457200" lvl="1" indent="0">
              <a:buNone/>
            </a:pPr>
            <a:endParaRPr lang="sk-SK" dirty="0"/>
          </a:p>
          <a:p>
            <a:pPr marL="457200" lvl="1" indent="0">
              <a:buNone/>
            </a:pPr>
            <a:r>
              <a:rPr lang="sk-SK" dirty="0"/>
              <a:t>													</a:t>
            </a:r>
          </a:p>
          <a:p>
            <a:pPr marL="457200" lvl="1" indent="0">
              <a:buNone/>
            </a:pPr>
            <a:r>
              <a:rPr lang="sk-SK" sz="1800" b="1" dirty="0"/>
              <a:t>                                                                                             </a:t>
            </a:r>
            <a:endParaRPr lang="sk-SK" b="1" dirty="0"/>
          </a:p>
        </p:txBody>
      </p:sp>
      <p:sp>
        <p:nvSpPr>
          <p:cNvPr id="9" name="Tvar L 8">
            <a:extLst>
              <a:ext uri="{FF2B5EF4-FFF2-40B4-BE49-F238E27FC236}">
                <a16:creationId xmlns:a16="http://schemas.microsoft.com/office/drawing/2014/main" id="{374AA498-92A4-44D0-BB2E-132154217771}"/>
              </a:ext>
            </a:extLst>
          </p:cNvPr>
          <p:cNvSpPr/>
          <p:nvPr/>
        </p:nvSpPr>
        <p:spPr>
          <a:xfrm>
            <a:off x="3836865" y="1855815"/>
            <a:ext cx="5040000" cy="2880000"/>
          </a:xfrm>
          <a:prstGeom prst="corner">
            <a:avLst>
              <a:gd name="adj1" fmla="val 62720"/>
              <a:gd name="adj2" fmla="val 4923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2C75859-9CEA-4932-912B-8A73F84B512E}"/>
              </a:ext>
            </a:extLst>
          </p:cNvPr>
          <p:cNvSpPr txBox="1"/>
          <p:nvPr/>
        </p:nvSpPr>
        <p:spPr>
          <a:xfrm>
            <a:off x="5228298" y="4690483"/>
            <a:ext cx="1557002" cy="38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14 cm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A35188A7-4624-4D4E-8F26-7E0C7C4F54B0}"/>
              </a:ext>
            </a:extLst>
          </p:cNvPr>
          <p:cNvSpPr txBox="1"/>
          <p:nvPr/>
        </p:nvSpPr>
        <p:spPr>
          <a:xfrm>
            <a:off x="4949244" y="2106927"/>
            <a:ext cx="1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3 cm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29B1B9E4-22C1-407B-B086-EB24150EED93}"/>
              </a:ext>
            </a:extLst>
          </p:cNvPr>
          <p:cNvSpPr txBox="1"/>
          <p:nvPr/>
        </p:nvSpPr>
        <p:spPr>
          <a:xfrm>
            <a:off x="8485482" y="3505756"/>
            <a:ext cx="1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5 cm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3F7D2E9E-4629-4D57-8ACD-6B473BD38007}"/>
              </a:ext>
            </a:extLst>
          </p:cNvPr>
          <p:cNvSpPr txBox="1"/>
          <p:nvPr/>
        </p:nvSpPr>
        <p:spPr>
          <a:xfrm>
            <a:off x="3845786" y="1505143"/>
            <a:ext cx="1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4 cm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52E48762-C837-41D4-89BE-A74DEC1D32D2}"/>
              </a:ext>
            </a:extLst>
          </p:cNvPr>
          <p:cNvSpPr txBox="1"/>
          <p:nvPr/>
        </p:nvSpPr>
        <p:spPr>
          <a:xfrm>
            <a:off x="3391243" y="2725227"/>
            <a:ext cx="47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D9ADC3B6-158A-4E86-A345-7F2E5892679E}"/>
              </a:ext>
            </a:extLst>
          </p:cNvPr>
          <p:cNvSpPr txBox="1"/>
          <p:nvPr/>
        </p:nvSpPr>
        <p:spPr>
          <a:xfrm>
            <a:off x="6100130" y="3192986"/>
            <a:ext cx="1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57" name="BlokTextu 56">
            <a:extLst>
              <a:ext uri="{FF2B5EF4-FFF2-40B4-BE49-F238E27FC236}">
                <a16:creationId xmlns:a16="http://schemas.microsoft.com/office/drawing/2014/main" id="{333B5364-804F-4326-8CE0-7FE0E57F3D38}"/>
              </a:ext>
            </a:extLst>
          </p:cNvPr>
          <p:cNvSpPr txBox="1"/>
          <p:nvPr/>
        </p:nvSpPr>
        <p:spPr>
          <a:xfrm>
            <a:off x="6041493" y="2388297"/>
            <a:ext cx="194631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sk-SK" b="1" dirty="0"/>
              <a:t> = 10 cm</a:t>
            </a:r>
          </a:p>
        </p:txBody>
      </p:sp>
      <p:sp>
        <p:nvSpPr>
          <p:cNvPr id="59" name="BlokTextu 58">
            <a:extLst>
              <a:ext uri="{FF2B5EF4-FFF2-40B4-BE49-F238E27FC236}">
                <a16:creationId xmlns:a16="http://schemas.microsoft.com/office/drawing/2014/main" id="{2FE71779-AD12-4BE3-96A1-9BA25EE855D6}"/>
              </a:ext>
            </a:extLst>
          </p:cNvPr>
          <p:cNvSpPr txBox="1"/>
          <p:nvPr/>
        </p:nvSpPr>
        <p:spPr>
          <a:xfrm>
            <a:off x="2332612" y="3239970"/>
            <a:ext cx="138251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sk-SK" b="1" dirty="0"/>
              <a:t> = 8 cm</a:t>
            </a:r>
          </a:p>
        </p:txBody>
      </p:sp>
      <p:sp>
        <p:nvSpPr>
          <p:cNvPr id="60" name="BlokTextu 59">
            <a:extLst>
              <a:ext uri="{FF2B5EF4-FFF2-40B4-BE49-F238E27FC236}">
                <a16:creationId xmlns:a16="http://schemas.microsoft.com/office/drawing/2014/main" id="{A20D9DA9-1A30-4A89-87BE-5EF0FF05AF05}"/>
              </a:ext>
            </a:extLst>
          </p:cNvPr>
          <p:cNvSpPr txBox="1"/>
          <p:nvPr/>
        </p:nvSpPr>
        <p:spPr>
          <a:xfrm>
            <a:off x="9004542" y="1082968"/>
            <a:ext cx="1726903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sk-SK" sz="2400" b="1" dirty="0"/>
              <a:t> = S</a:t>
            </a:r>
            <a:r>
              <a:rPr lang="sk-SK" sz="2400" b="1" baseline="-25000" dirty="0"/>
              <a:t>1</a:t>
            </a:r>
            <a:r>
              <a:rPr lang="sk-SK" sz="2400" dirty="0"/>
              <a:t> + </a:t>
            </a:r>
            <a:r>
              <a:rPr lang="sk-SK" sz="2400" b="1" dirty="0"/>
              <a:t>S</a:t>
            </a:r>
            <a:r>
              <a:rPr lang="sk-SK" sz="2400" b="1" baseline="-25000" dirty="0"/>
              <a:t>2</a:t>
            </a:r>
            <a:endParaRPr lang="sk-SK" sz="2400" b="1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C17E9C2D-B062-4D8B-9D3B-2C071E7FB892}"/>
              </a:ext>
            </a:extLst>
          </p:cNvPr>
          <p:cNvSpPr/>
          <p:nvPr/>
        </p:nvSpPr>
        <p:spPr>
          <a:xfrm>
            <a:off x="3845777" y="1855815"/>
            <a:ext cx="1404000" cy="1075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1EB8D826-8437-4C92-9559-4A128806B121}"/>
              </a:ext>
            </a:extLst>
          </p:cNvPr>
          <p:cNvSpPr/>
          <p:nvPr/>
        </p:nvSpPr>
        <p:spPr>
          <a:xfrm>
            <a:off x="3836865" y="2935816"/>
            <a:ext cx="5030021" cy="1799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C3883629-7B61-46DA-8C8F-31AA9A0F5343}"/>
              </a:ext>
            </a:extLst>
          </p:cNvPr>
          <p:cNvSpPr txBox="1"/>
          <p:nvPr/>
        </p:nvSpPr>
        <p:spPr>
          <a:xfrm>
            <a:off x="4304550" y="2141274"/>
            <a:ext cx="48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S</a:t>
            </a:r>
            <a:r>
              <a:rPr lang="sk-SK" sz="2400" b="1" baseline="-25000" dirty="0"/>
              <a:t>1</a:t>
            </a:r>
            <a:endParaRPr lang="sk-SK" sz="2400" dirty="0"/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516D2C9C-B4BA-44A5-AB82-9324445B7ABD}"/>
              </a:ext>
            </a:extLst>
          </p:cNvPr>
          <p:cNvSpPr txBox="1"/>
          <p:nvPr/>
        </p:nvSpPr>
        <p:spPr>
          <a:xfrm>
            <a:off x="5798393" y="3451325"/>
            <a:ext cx="48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S</a:t>
            </a:r>
            <a:r>
              <a:rPr lang="sk-SK" sz="2400" b="1" baseline="-25000" dirty="0"/>
              <a:t>2</a:t>
            </a:r>
            <a:endParaRPr lang="sk-SK" sz="2400" dirty="0"/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742294B7-1B9D-443F-A568-C619D7A6AF95}"/>
              </a:ext>
            </a:extLst>
          </p:cNvPr>
          <p:cNvSpPr txBox="1"/>
          <p:nvPr/>
        </p:nvSpPr>
        <p:spPr>
          <a:xfrm>
            <a:off x="2781196" y="5130523"/>
            <a:ext cx="236698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S</a:t>
            </a:r>
            <a:r>
              <a:rPr lang="sk-SK" sz="2000" b="1" baseline="-25000" dirty="0"/>
              <a:t>1</a:t>
            </a:r>
            <a:r>
              <a:rPr lang="sk-SK" sz="2000" dirty="0"/>
              <a:t> = 4 cm </a:t>
            </a:r>
            <a:r>
              <a:rPr lang="sk-SK" sz="2000" dirty="0">
                <a:latin typeface="Calibri" panose="020F0502020204030204" pitchFamily="34" charset="0"/>
                <a:cs typeface="Calibri" panose="020F0502020204030204" pitchFamily="34" charset="0"/>
              </a:rPr>
              <a:t>∙   </a:t>
            </a:r>
            <a:r>
              <a:rPr lang="sk-SK" sz="2000" dirty="0"/>
              <a:t>3 cm </a:t>
            </a:r>
            <a:endParaRPr lang="sk-SK" sz="2000" b="1" dirty="0"/>
          </a:p>
        </p:txBody>
      </p:sp>
      <p:sp>
        <p:nvSpPr>
          <p:cNvPr id="31" name="BlokTextu 30">
            <a:extLst>
              <a:ext uri="{FF2B5EF4-FFF2-40B4-BE49-F238E27FC236}">
                <a16:creationId xmlns:a16="http://schemas.microsoft.com/office/drawing/2014/main" id="{48B46B63-2D11-4EDB-9341-F0D8CCCDECB1}"/>
              </a:ext>
            </a:extLst>
          </p:cNvPr>
          <p:cNvSpPr txBox="1"/>
          <p:nvPr/>
        </p:nvSpPr>
        <p:spPr>
          <a:xfrm>
            <a:off x="2781196" y="5748823"/>
            <a:ext cx="236698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S</a:t>
            </a:r>
            <a:r>
              <a:rPr lang="sk-SK" sz="2000" b="1" baseline="-25000" dirty="0"/>
              <a:t>1</a:t>
            </a:r>
            <a:r>
              <a:rPr lang="sk-SK" sz="2000" dirty="0"/>
              <a:t> = 12 cm</a:t>
            </a:r>
            <a:r>
              <a:rPr lang="sk-SK" sz="2000" baseline="30000" dirty="0"/>
              <a:t>2</a:t>
            </a:r>
            <a:r>
              <a:rPr lang="sk-SK" sz="2000" dirty="0"/>
              <a:t> </a:t>
            </a:r>
            <a:endParaRPr lang="sk-SK" sz="2000" b="1" dirty="0"/>
          </a:p>
        </p:txBody>
      </p:sp>
      <p:sp>
        <p:nvSpPr>
          <p:cNvPr id="32" name="BlokTextu 31">
            <a:extLst>
              <a:ext uri="{FF2B5EF4-FFF2-40B4-BE49-F238E27FC236}">
                <a16:creationId xmlns:a16="http://schemas.microsoft.com/office/drawing/2014/main" id="{2FC8C73E-9D64-4E9C-8475-5F079EB86390}"/>
              </a:ext>
            </a:extLst>
          </p:cNvPr>
          <p:cNvSpPr txBox="1"/>
          <p:nvPr/>
        </p:nvSpPr>
        <p:spPr>
          <a:xfrm>
            <a:off x="5883396" y="5148658"/>
            <a:ext cx="298349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S</a:t>
            </a:r>
            <a:r>
              <a:rPr lang="sk-SK" sz="2000" b="1" baseline="-25000" dirty="0"/>
              <a:t>2</a:t>
            </a:r>
            <a:r>
              <a:rPr lang="sk-SK" sz="2000" dirty="0"/>
              <a:t> = 14 cm </a:t>
            </a:r>
            <a:r>
              <a:rPr lang="sk-SK" sz="2000" dirty="0">
                <a:latin typeface="Calibri" panose="020F0502020204030204" pitchFamily="34" charset="0"/>
                <a:cs typeface="Calibri" panose="020F0502020204030204" pitchFamily="34" charset="0"/>
              </a:rPr>
              <a:t>∙   </a:t>
            </a:r>
            <a:r>
              <a:rPr lang="sk-SK" sz="2000" dirty="0"/>
              <a:t>5 cm </a:t>
            </a:r>
            <a:endParaRPr lang="sk-SK" sz="2000" b="1" dirty="0"/>
          </a:p>
        </p:txBody>
      </p:sp>
      <p:sp>
        <p:nvSpPr>
          <p:cNvPr id="33" name="BlokTextu 32">
            <a:extLst>
              <a:ext uri="{FF2B5EF4-FFF2-40B4-BE49-F238E27FC236}">
                <a16:creationId xmlns:a16="http://schemas.microsoft.com/office/drawing/2014/main" id="{1E1C1285-1852-4A45-A13B-B75B6E8ABB12}"/>
              </a:ext>
            </a:extLst>
          </p:cNvPr>
          <p:cNvSpPr txBox="1"/>
          <p:nvPr/>
        </p:nvSpPr>
        <p:spPr>
          <a:xfrm>
            <a:off x="5883396" y="5740706"/>
            <a:ext cx="298349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S</a:t>
            </a:r>
            <a:r>
              <a:rPr lang="sk-SK" sz="2000" b="1" baseline="-25000" dirty="0"/>
              <a:t>2</a:t>
            </a:r>
            <a:r>
              <a:rPr lang="sk-SK" sz="2000" dirty="0"/>
              <a:t> = 70 cm</a:t>
            </a:r>
            <a:r>
              <a:rPr lang="sk-SK" sz="2000" baseline="30000" dirty="0"/>
              <a:t>2</a:t>
            </a:r>
            <a:r>
              <a:rPr lang="sk-SK" sz="2000" dirty="0"/>
              <a:t> </a:t>
            </a:r>
            <a:endParaRPr lang="sk-SK" sz="2000" b="1" dirty="0"/>
          </a:p>
        </p:txBody>
      </p:sp>
      <p:sp>
        <p:nvSpPr>
          <p:cNvPr id="34" name="BlokTextu 33">
            <a:extLst>
              <a:ext uri="{FF2B5EF4-FFF2-40B4-BE49-F238E27FC236}">
                <a16:creationId xmlns:a16="http://schemas.microsoft.com/office/drawing/2014/main" id="{069D8FCE-F915-4392-891F-40D2552E2DED}"/>
              </a:ext>
            </a:extLst>
          </p:cNvPr>
          <p:cNvSpPr txBox="1"/>
          <p:nvPr/>
        </p:nvSpPr>
        <p:spPr>
          <a:xfrm>
            <a:off x="9559524" y="4320162"/>
            <a:ext cx="1726903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sk-SK" sz="2400" b="1" dirty="0"/>
              <a:t> = S</a:t>
            </a:r>
            <a:r>
              <a:rPr lang="sk-SK" sz="2400" b="1" baseline="-25000" dirty="0"/>
              <a:t>1</a:t>
            </a:r>
            <a:r>
              <a:rPr lang="sk-SK" sz="2400" dirty="0"/>
              <a:t> + </a:t>
            </a:r>
            <a:r>
              <a:rPr lang="sk-SK" sz="2400" b="1" dirty="0"/>
              <a:t>S</a:t>
            </a:r>
            <a:r>
              <a:rPr lang="sk-SK" sz="2400" b="1" baseline="-25000" dirty="0"/>
              <a:t>2</a:t>
            </a:r>
            <a:endParaRPr lang="sk-SK" sz="2400" b="1" dirty="0"/>
          </a:p>
        </p:txBody>
      </p:sp>
      <p:sp>
        <p:nvSpPr>
          <p:cNvPr id="35" name="BlokTextu 34">
            <a:extLst>
              <a:ext uri="{FF2B5EF4-FFF2-40B4-BE49-F238E27FC236}">
                <a16:creationId xmlns:a16="http://schemas.microsoft.com/office/drawing/2014/main" id="{72B4ABFB-0255-4CF5-A0FB-809942C41C12}"/>
              </a:ext>
            </a:extLst>
          </p:cNvPr>
          <p:cNvSpPr txBox="1"/>
          <p:nvPr/>
        </p:nvSpPr>
        <p:spPr>
          <a:xfrm>
            <a:off x="9476423" y="4996068"/>
            <a:ext cx="2055940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sk-SK" sz="2400" b="1" dirty="0"/>
              <a:t> = 12</a:t>
            </a:r>
            <a:r>
              <a:rPr lang="sk-SK" sz="2400" dirty="0"/>
              <a:t> + </a:t>
            </a:r>
            <a:r>
              <a:rPr lang="sk-SK" sz="2400" b="1" dirty="0"/>
              <a:t>70</a:t>
            </a:r>
          </a:p>
        </p:txBody>
      </p:sp>
      <p:sp>
        <p:nvSpPr>
          <p:cNvPr id="36" name="BlokTextu 35">
            <a:extLst>
              <a:ext uri="{FF2B5EF4-FFF2-40B4-BE49-F238E27FC236}">
                <a16:creationId xmlns:a16="http://schemas.microsoft.com/office/drawing/2014/main" id="{CC0994BC-95F8-407F-825A-30D61BE2FD3A}"/>
              </a:ext>
            </a:extLst>
          </p:cNvPr>
          <p:cNvSpPr txBox="1"/>
          <p:nvPr/>
        </p:nvSpPr>
        <p:spPr>
          <a:xfrm>
            <a:off x="9476423" y="5605378"/>
            <a:ext cx="2055940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sk-SK" sz="2400" b="1" dirty="0"/>
              <a:t> = 82 cm</a:t>
            </a:r>
            <a:r>
              <a:rPr lang="sk-SK" sz="2400" b="1" baseline="30000" dirty="0"/>
              <a:t>2</a:t>
            </a:r>
            <a:r>
              <a:rPr lang="sk-SK" sz="2400" b="1" dirty="0"/>
              <a:t> </a:t>
            </a:r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2C4B8AEA-AF13-4341-AB6A-D5D7C207D5FF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3626881" y="1855815"/>
            <a:ext cx="920896" cy="321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3AE28014-10CC-4BB3-A4A3-1E02F7EA3927}"/>
              </a:ext>
            </a:extLst>
          </p:cNvPr>
          <p:cNvCxnSpPr>
            <a:cxnSpLocks/>
          </p:cNvCxnSpPr>
          <p:nvPr/>
        </p:nvCxnSpPr>
        <p:spPr>
          <a:xfrm flipH="1">
            <a:off x="4407762" y="2535358"/>
            <a:ext cx="1151754" cy="253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>
            <a:extLst>
              <a:ext uri="{FF2B5EF4-FFF2-40B4-BE49-F238E27FC236}">
                <a16:creationId xmlns:a16="http://schemas.microsoft.com/office/drawing/2014/main" id="{1D5C2B80-33CB-432B-A53A-E4B38A096454}"/>
              </a:ext>
            </a:extLst>
          </p:cNvPr>
          <p:cNvCxnSpPr>
            <a:cxnSpLocks/>
          </p:cNvCxnSpPr>
          <p:nvPr/>
        </p:nvCxnSpPr>
        <p:spPr>
          <a:xfrm>
            <a:off x="6404338" y="4892248"/>
            <a:ext cx="610313" cy="25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06269CD4-B9C6-4340-AF24-93F30DB4DC68}"/>
              </a:ext>
            </a:extLst>
          </p:cNvPr>
          <p:cNvCxnSpPr>
            <a:stCxn id="17" idx="2"/>
          </p:cNvCxnSpPr>
          <p:nvPr/>
        </p:nvCxnSpPr>
        <p:spPr>
          <a:xfrm flipH="1">
            <a:off x="8043371" y="3875088"/>
            <a:ext cx="1133367" cy="134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lokTextu 44">
            <a:extLst>
              <a:ext uri="{FF2B5EF4-FFF2-40B4-BE49-F238E27FC236}">
                <a16:creationId xmlns:a16="http://schemas.microsoft.com/office/drawing/2014/main" id="{A6E8D38C-0C43-4303-8C9A-770FC924DF20}"/>
              </a:ext>
            </a:extLst>
          </p:cNvPr>
          <p:cNvSpPr txBox="1"/>
          <p:nvPr/>
        </p:nvSpPr>
        <p:spPr>
          <a:xfrm>
            <a:off x="6795689" y="6373988"/>
            <a:ext cx="5396311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Obsah tohto útvaru je </a:t>
            </a:r>
            <a:r>
              <a:rPr lang="sk-SK" sz="2400" b="1" dirty="0"/>
              <a:t>82 cm</a:t>
            </a:r>
            <a:r>
              <a:rPr lang="sk-SK" sz="2400" b="1" baseline="30000" dirty="0"/>
              <a:t>2</a:t>
            </a:r>
            <a:r>
              <a:rPr lang="sk-SK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582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0" grpId="0"/>
      <p:bldP spid="16" grpId="0"/>
      <p:bldP spid="17" grpId="0"/>
      <p:bldP spid="18" grpId="0"/>
      <p:bldP spid="19" grpId="0"/>
      <p:bldP spid="20" grpId="0"/>
      <p:bldP spid="57" grpId="0" animBg="1"/>
      <p:bldP spid="59" grpId="0" animBg="1"/>
      <p:bldP spid="60" grpId="0" animBg="1"/>
      <p:bldP spid="6" grpId="0" animBg="1"/>
      <p:bldP spid="7" grpId="0" animBg="1"/>
      <p:bldP spid="8" grpId="0"/>
      <p:bldP spid="29" grpId="0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31AFC-F175-4FCA-970B-60E24EE1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609" y="10526"/>
            <a:ext cx="8911687" cy="488868"/>
          </a:xfrm>
        </p:spPr>
        <p:txBody>
          <a:bodyPr>
            <a:normAutofit fontScale="90000"/>
          </a:bodyPr>
          <a:lstStyle/>
          <a:p>
            <a:r>
              <a:rPr lang="sk-SK" sz="2800" b="1" dirty="0"/>
              <a:t>Obsah zložitejšieho útvaru: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C51F054-C620-4AEE-A636-74269E20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199" y="497594"/>
            <a:ext cx="10670887" cy="6264237"/>
          </a:xfrm>
        </p:spPr>
        <p:txBody>
          <a:bodyPr>
            <a:normAutofit lnSpcReduction="10000"/>
          </a:bodyPr>
          <a:lstStyle/>
          <a:p>
            <a:r>
              <a:rPr lang="sk-SK" dirty="0"/>
              <a:t>Niekedy je útvar potrebné rozdeliť na tri obdĺžniky.</a:t>
            </a:r>
          </a:p>
          <a:p>
            <a:r>
              <a:rPr lang="sk-SK" dirty="0"/>
              <a:t>Ich obsahy označíme </a:t>
            </a:r>
            <a:r>
              <a:rPr lang="sk-SK" b="1" dirty="0"/>
              <a:t>S</a:t>
            </a:r>
            <a:r>
              <a:rPr lang="sk-SK" b="1" baseline="-25000" dirty="0"/>
              <a:t>1</a:t>
            </a:r>
            <a:r>
              <a:rPr lang="sk-SK" dirty="0"/>
              <a:t> a </a:t>
            </a:r>
            <a:r>
              <a:rPr lang="sk-SK" b="1" dirty="0"/>
              <a:t>S</a:t>
            </a:r>
            <a:r>
              <a:rPr lang="sk-SK" b="1" baseline="-25000" dirty="0"/>
              <a:t>2 </a:t>
            </a:r>
            <a:r>
              <a:rPr lang="sk-SK" dirty="0"/>
              <a:t>a </a:t>
            </a:r>
            <a:r>
              <a:rPr lang="sk-SK" b="1" dirty="0"/>
              <a:t>S</a:t>
            </a:r>
            <a:r>
              <a:rPr lang="sk-SK" b="1" baseline="-25000" dirty="0"/>
              <a:t>3 </a:t>
            </a:r>
            <a:r>
              <a:rPr lang="sk-SK" b="1" dirty="0"/>
              <a:t>.</a:t>
            </a:r>
          </a:p>
          <a:p>
            <a:r>
              <a:rPr lang="sk-SK" dirty="0"/>
              <a:t>Obsah tohto útvaru vypočítame tak, že obsahy  </a:t>
            </a:r>
            <a:r>
              <a:rPr lang="sk-SK" b="1" dirty="0"/>
              <a:t>S</a:t>
            </a:r>
            <a:r>
              <a:rPr lang="sk-SK" b="1" baseline="-25000" dirty="0"/>
              <a:t>1</a:t>
            </a:r>
            <a:r>
              <a:rPr lang="sk-SK" dirty="0"/>
              <a:t> a </a:t>
            </a:r>
            <a:r>
              <a:rPr lang="sk-SK" b="1" dirty="0"/>
              <a:t>S</a:t>
            </a:r>
            <a:r>
              <a:rPr lang="sk-SK" b="1" baseline="-25000" dirty="0"/>
              <a:t>2</a:t>
            </a:r>
            <a:r>
              <a:rPr lang="sk-SK" b="1" dirty="0"/>
              <a:t>  </a:t>
            </a:r>
            <a:r>
              <a:rPr lang="sk-SK" dirty="0"/>
              <a:t>sčítame.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457200" lvl="1" indent="0">
              <a:buNone/>
            </a:pPr>
            <a:endParaRPr lang="sk-SK" dirty="0"/>
          </a:p>
          <a:p>
            <a:pPr marL="457200" lvl="1" indent="0">
              <a:buNone/>
            </a:pPr>
            <a:r>
              <a:rPr lang="sk-SK" dirty="0"/>
              <a:t>													</a:t>
            </a:r>
          </a:p>
          <a:p>
            <a:pPr marL="457200" lvl="1" indent="0">
              <a:buNone/>
            </a:pPr>
            <a:r>
              <a:rPr lang="sk-SK" sz="1800" b="1" dirty="0"/>
              <a:t>                                                                                             </a:t>
            </a:r>
            <a:endParaRPr lang="sk-SK" b="1" dirty="0"/>
          </a:p>
        </p:txBody>
      </p:sp>
      <p:sp>
        <p:nvSpPr>
          <p:cNvPr id="9" name="Tvar L 8">
            <a:extLst>
              <a:ext uri="{FF2B5EF4-FFF2-40B4-BE49-F238E27FC236}">
                <a16:creationId xmlns:a16="http://schemas.microsoft.com/office/drawing/2014/main" id="{374AA498-92A4-44D0-BB2E-132154217771}"/>
              </a:ext>
            </a:extLst>
          </p:cNvPr>
          <p:cNvSpPr/>
          <p:nvPr/>
        </p:nvSpPr>
        <p:spPr>
          <a:xfrm>
            <a:off x="3826886" y="1855815"/>
            <a:ext cx="5040000" cy="2880000"/>
          </a:xfrm>
          <a:prstGeom prst="corner">
            <a:avLst>
              <a:gd name="adj1" fmla="val 62720"/>
              <a:gd name="adj2" fmla="val 49232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2C75859-9CEA-4932-912B-8A73F84B512E}"/>
              </a:ext>
            </a:extLst>
          </p:cNvPr>
          <p:cNvSpPr txBox="1"/>
          <p:nvPr/>
        </p:nvSpPr>
        <p:spPr>
          <a:xfrm>
            <a:off x="4545411" y="4827847"/>
            <a:ext cx="1557002" cy="38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20 cm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A35188A7-4624-4D4E-8F26-7E0C7C4F54B0}"/>
              </a:ext>
            </a:extLst>
          </p:cNvPr>
          <p:cNvSpPr txBox="1"/>
          <p:nvPr/>
        </p:nvSpPr>
        <p:spPr>
          <a:xfrm>
            <a:off x="4949244" y="2106927"/>
            <a:ext cx="1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3 cm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29B1B9E4-22C1-407B-B086-EB24150EED93}"/>
              </a:ext>
            </a:extLst>
          </p:cNvPr>
          <p:cNvSpPr txBox="1"/>
          <p:nvPr/>
        </p:nvSpPr>
        <p:spPr>
          <a:xfrm>
            <a:off x="8485482" y="3505756"/>
            <a:ext cx="1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5 cm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3F7D2E9E-4629-4D57-8ACD-6B473BD38007}"/>
              </a:ext>
            </a:extLst>
          </p:cNvPr>
          <p:cNvSpPr txBox="1"/>
          <p:nvPr/>
        </p:nvSpPr>
        <p:spPr>
          <a:xfrm>
            <a:off x="3845786" y="1505143"/>
            <a:ext cx="1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4 cm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52E48762-C837-41D4-89BE-A74DEC1D32D2}"/>
              </a:ext>
            </a:extLst>
          </p:cNvPr>
          <p:cNvSpPr txBox="1"/>
          <p:nvPr/>
        </p:nvSpPr>
        <p:spPr>
          <a:xfrm>
            <a:off x="3016114" y="2751019"/>
            <a:ext cx="74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ysClr val="windowText" lastClr="000000"/>
                </a:solidFill>
              </a:rPr>
              <a:t>6 cm</a:t>
            </a:r>
          </a:p>
        </p:txBody>
      </p:sp>
      <p:sp>
        <p:nvSpPr>
          <p:cNvPr id="60" name="BlokTextu 59">
            <a:extLst>
              <a:ext uri="{FF2B5EF4-FFF2-40B4-BE49-F238E27FC236}">
                <a16:creationId xmlns:a16="http://schemas.microsoft.com/office/drawing/2014/main" id="{A20D9DA9-1A30-4A89-87BE-5EF0FF05AF05}"/>
              </a:ext>
            </a:extLst>
          </p:cNvPr>
          <p:cNvSpPr txBox="1"/>
          <p:nvPr/>
        </p:nvSpPr>
        <p:spPr>
          <a:xfrm>
            <a:off x="9004542" y="1082968"/>
            <a:ext cx="2281885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sk-SK" sz="2400" b="1" dirty="0"/>
              <a:t> = S</a:t>
            </a:r>
            <a:r>
              <a:rPr lang="sk-SK" sz="2400" b="1" baseline="-25000" dirty="0"/>
              <a:t>1</a:t>
            </a:r>
            <a:r>
              <a:rPr lang="sk-SK" sz="2400" dirty="0"/>
              <a:t> + </a:t>
            </a:r>
            <a:r>
              <a:rPr lang="sk-SK" sz="2400" b="1" dirty="0"/>
              <a:t>S</a:t>
            </a:r>
            <a:r>
              <a:rPr lang="sk-SK" sz="2400" b="1" baseline="-25000" dirty="0"/>
              <a:t>2</a:t>
            </a:r>
            <a:r>
              <a:rPr lang="sk-SK" sz="2400" dirty="0"/>
              <a:t> + </a:t>
            </a:r>
            <a:r>
              <a:rPr lang="sk-SK" sz="2400" b="1" dirty="0"/>
              <a:t>S</a:t>
            </a:r>
            <a:r>
              <a:rPr lang="sk-SK" sz="2400" b="1" baseline="-25000" dirty="0"/>
              <a:t>3</a:t>
            </a:r>
            <a:endParaRPr lang="sk-SK" sz="2400" b="1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C17E9C2D-B062-4D8B-9D3B-2C071E7FB892}"/>
              </a:ext>
            </a:extLst>
          </p:cNvPr>
          <p:cNvSpPr/>
          <p:nvPr/>
        </p:nvSpPr>
        <p:spPr>
          <a:xfrm>
            <a:off x="3821579" y="1858055"/>
            <a:ext cx="1404000" cy="28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1EB8D826-8437-4C92-9559-4A128806B121}"/>
              </a:ext>
            </a:extLst>
          </p:cNvPr>
          <p:cNvSpPr/>
          <p:nvPr/>
        </p:nvSpPr>
        <p:spPr>
          <a:xfrm>
            <a:off x="5255578" y="2935816"/>
            <a:ext cx="3600000" cy="1799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516D2C9C-B4BA-44A5-AB82-9324445B7ABD}"/>
              </a:ext>
            </a:extLst>
          </p:cNvPr>
          <p:cNvSpPr txBox="1"/>
          <p:nvPr/>
        </p:nvSpPr>
        <p:spPr>
          <a:xfrm>
            <a:off x="6795689" y="3502307"/>
            <a:ext cx="48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S</a:t>
            </a:r>
            <a:r>
              <a:rPr lang="sk-SK" sz="2400" b="1" baseline="-25000" dirty="0"/>
              <a:t>3</a:t>
            </a:r>
            <a:endParaRPr lang="sk-SK" sz="2400" dirty="0"/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742294B7-1B9D-443F-A568-C619D7A6AF95}"/>
              </a:ext>
            </a:extLst>
          </p:cNvPr>
          <p:cNvSpPr txBox="1"/>
          <p:nvPr/>
        </p:nvSpPr>
        <p:spPr>
          <a:xfrm>
            <a:off x="3516416" y="5265428"/>
            <a:ext cx="236698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S</a:t>
            </a:r>
            <a:r>
              <a:rPr lang="sk-SK" sz="2000" b="1" baseline="-25000" dirty="0"/>
              <a:t>2</a:t>
            </a:r>
            <a:r>
              <a:rPr lang="sk-SK" sz="2000" dirty="0"/>
              <a:t> = 8 cm </a:t>
            </a:r>
            <a:r>
              <a:rPr lang="sk-SK" sz="2000" dirty="0">
                <a:latin typeface="Calibri" panose="020F0502020204030204" pitchFamily="34" charset="0"/>
                <a:cs typeface="Calibri" panose="020F0502020204030204" pitchFamily="34" charset="0"/>
              </a:rPr>
              <a:t>∙   </a:t>
            </a:r>
            <a:r>
              <a:rPr lang="sk-SK" sz="2000" dirty="0"/>
              <a:t>4 cm </a:t>
            </a:r>
            <a:endParaRPr lang="sk-SK" sz="2000" b="1" dirty="0"/>
          </a:p>
        </p:txBody>
      </p:sp>
      <p:sp>
        <p:nvSpPr>
          <p:cNvPr id="31" name="BlokTextu 30">
            <a:extLst>
              <a:ext uri="{FF2B5EF4-FFF2-40B4-BE49-F238E27FC236}">
                <a16:creationId xmlns:a16="http://schemas.microsoft.com/office/drawing/2014/main" id="{48B46B63-2D11-4EDB-9341-F0D8CCCDECB1}"/>
              </a:ext>
            </a:extLst>
          </p:cNvPr>
          <p:cNvSpPr txBox="1"/>
          <p:nvPr/>
        </p:nvSpPr>
        <p:spPr>
          <a:xfrm>
            <a:off x="3532396" y="5807055"/>
            <a:ext cx="236698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S</a:t>
            </a:r>
            <a:r>
              <a:rPr lang="sk-SK" sz="2000" b="1" baseline="-25000" dirty="0"/>
              <a:t>2</a:t>
            </a:r>
            <a:r>
              <a:rPr lang="sk-SK" sz="2000" dirty="0"/>
              <a:t> = 32 cm</a:t>
            </a:r>
            <a:r>
              <a:rPr lang="sk-SK" sz="2000" baseline="30000" dirty="0"/>
              <a:t>2</a:t>
            </a:r>
            <a:r>
              <a:rPr lang="sk-SK" sz="2000" dirty="0"/>
              <a:t> </a:t>
            </a:r>
            <a:endParaRPr lang="sk-SK" sz="2000" b="1" dirty="0"/>
          </a:p>
        </p:txBody>
      </p:sp>
      <p:sp>
        <p:nvSpPr>
          <p:cNvPr id="32" name="BlokTextu 31">
            <a:extLst>
              <a:ext uri="{FF2B5EF4-FFF2-40B4-BE49-F238E27FC236}">
                <a16:creationId xmlns:a16="http://schemas.microsoft.com/office/drawing/2014/main" id="{2FC8C73E-9D64-4E9C-8475-5F079EB86390}"/>
              </a:ext>
            </a:extLst>
          </p:cNvPr>
          <p:cNvSpPr txBox="1"/>
          <p:nvPr/>
        </p:nvSpPr>
        <p:spPr>
          <a:xfrm>
            <a:off x="6615484" y="5251960"/>
            <a:ext cx="242421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S</a:t>
            </a:r>
            <a:r>
              <a:rPr lang="sk-SK" sz="2000" b="1" baseline="-25000" dirty="0"/>
              <a:t>3</a:t>
            </a:r>
            <a:r>
              <a:rPr lang="sk-SK" sz="2000" dirty="0"/>
              <a:t> = 10 cm </a:t>
            </a:r>
            <a:r>
              <a:rPr lang="sk-SK" sz="2000" dirty="0">
                <a:latin typeface="Calibri" panose="020F0502020204030204" pitchFamily="34" charset="0"/>
                <a:cs typeface="Calibri" panose="020F0502020204030204" pitchFamily="34" charset="0"/>
              </a:rPr>
              <a:t>∙   </a:t>
            </a:r>
            <a:r>
              <a:rPr lang="sk-SK" sz="2000" dirty="0"/>
              <a:t>5 cm </a:t>
            </a:r>
            <a:endParaRPr lang="sk-SK" sz="2000" b="1" dirty="0"/>
          </a:p>
        </p:txBody>
      </p:sp>
      <p:sp>
        <p:nvSpPr>
          <p:cNvPr id="33" name="BlokTextu 32">
            <a:extLst>
              <a:ext uri="{FF2B5EF4-FFF2-40B4-BE49-F238E27FC236}">
                <a16:creationId xmlns:a16="http://schemas.microsoft.com/office/drawing/2014/main" id="{1E1C1285-1852-4A45-A13B-B75B6E8ABB12}"/>
              </a:ext>
            </a:extLst>
          </p:cNvPr>
          <p:cNvSpPr txBox="1"/>
          <p:nvPr/>
        </p:nvSpPr>
        <p:spPr>
          <a:xfrm>
            <a:off x="6620759" y="5806840"/>
            <a:ext cx="242421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S</a:t>
            </a:r>
            <a:r>
              <a:rPr lang="sk-SK" sz="2000" b="1" baseline="-25000" dirty="0"/>
              <a:t>3</a:t>
            </a:r>
            <a:r>
              <a:rPr lang="sk-SK" sz="2000" dirty="0"/>
              <a:t> = 50 cm</a:t>
            </a:r>
            <a:r>
              <a:rPr lang="sk-SK" sz="2000" baseline="30000" dirty="0"/>
              <a:t>2</a:t>
            </a:r>
            <a:r>
              <a:rPr lang="sk-SK" sz="2000" dirty="0"/>
              <a:t> </a:t>
            </a:r>
            <a:endParaRPr lang="sk-SK" sz="2000" b="1" dirty="0"/>
          </a:p>
        </p:txBody>
      </p:sp>
      <p:sp>
        <p:nvSpPr>
          <p:cNvPr id="35" name="BlokTextu 34">
            <a:extLst>
              <a:ext uri="{FF2B5EF4-FFF2-40B4-BE49-F238E27FC236}">
                <a16:creationId xmlns:a16="http://schemas.microsoft.com/office/drawing/2014/main" id="{72B4ABFB-0255-4CF5-A0FB-809942C41C12}"/>
              </a:ext>
            </a:extLst>
          </p:cNvPr>
          <p:cNvSpPr txBox="1"/>
          <p:nvPr/>
        </p:nvSpPr>
        <p:spPr>
          <a:xfrm>
            <a:off x="9476423" y="4996068"/>
            <a:ext cx="250103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sk-SK" sz="2400" b="1" dirty="0"/>
              <a:t> = 12 </a:t>
            </a:r>
            <a:r>
              <a:rPr lang="sk-SK" sz="2400" dirty="0"/>
              <a:t>+</a:t>
            </a:r>
            <a:r>
              <a:rPr lang="sk-SK" sz="2400" b="1" dirty="0"/>
              <a:t> 32</a:t>
            </a:r>
            <a:r>
              <a:rPr lang="sk-SK" sz="2400" dirty="0"/>
              <a:t> + </a:t>
            </a:r>
            <a:r>
              <a:rPr lang="sk-SK" sz="2400" b="1" dirty="0"/>
              <a:t>50</a:t>
            </a:r>
          </a:p>
        </p:txBody>
      </p:sp>
      <p:sp>
        <p:nvSpPr>
          <p:cNvPr id="36" name="BlokTextu 35">
            <a:extLst>
              <a:ext uri="{FF2B5EF4-FFF2-40B4-BE49-F238E27FC236}">
                <a16:creationId xmlns:a16="http://schemas.microsoft.com/office/drawing/2014/main" id="{CC0994BC-95F8-407F-825A-30D61BE2FD3A}"/>
              </a:ext>
            </a:extLst>
          </p:cNvPr>
          <p:cNvSpPr txBox="1"/>
          <p:nvPr/>
        </p:nvSpPr>
        <p:spPr>
          <a:xfrm>
            <a:off x="9476423" y="5605378"/>
            <a:ext cx="2055940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sk-SK" sz="2400" b="1" dirty="0"/>
              <a:t> = 94 cm</a:t>
            </a:r>
            <a:r>
              <a:rPr lang="sk-SK" sz="2400" b="1" baseline="30000" dirty="0"/>
              <a:t>2</a:t>
            </a:r>
            <a:r>
              <a:rPr lang="sk-SK" sz="2400" b="1" dirty="0"/>
              <a:t> </a:t>
            </a:r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2C4B8AEA-AF13-4341-AB6A-D5D7C207D5FF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4545411" y="3459351"/>
            <a:ext cx="170475" cy="174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3AE28014-10CC-4BB3-A4A3-1E02F7EA392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537042" y="1874475"/>
            <a:ext cx="560135" cy="347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>
            <a:extLst>
              <a:ext uri="{FF2B5EF4-FFF2-40B4-BE49-F238E27FC236}">
                <a16:creationId xmlns:a16="http://schemas.microsoft.com/office/drawing/2014/main" id="{1D5C2B80-33CB-432B-A53A-E4B38A096454}"/>
              </a:ext>
            </a:extLst>
          </p:cNvPr>
          <p:cNvCxnSpPr>
            <a:cxnSpLocks/>
          </p:cNvCxnSpPr>
          <p:nvPr/>
        </p:nvCxnSpPr>
        <p:spPr>
          <a:xfrm>
            <a:off x="7014651" y="2757629"/>
            <a:ext cx="567176" cy="256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06269CD4-B9C6-4340-AF24-93F30DB4DC6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411660" y="3875088"/>
            <a:ext cx="765078" cy="144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lokTextu 44">
            <a:extLst>
              <a:ext uri="{FF2B5EF4-FFF2-40B4-BE49-F238E27FC236}">
                <a16:creationId xmlns:a16="http://schemas.microsoft.com/office/drawing/2014/main" id="{A6E8D38C-0C43-4303-8C9A-770FC924DF20}"/>
              </a:ext>
            </a:extLst>
          </p:cNvPr>
          <p:cNvSpPr txBox="1"/>
          <p:nvPr/>
        </p:nvSpPr>
        <p:spPr>
          <a:xfrm>
            <a:off x="6795689" y="6373988"/>
            <a:ext cx="5396311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Obsah tohto útvaru je </a:t>
            </a:r>
            <a:r>
              <a:rPr lang="sk-SK" sz="2400" b="1" dirty="0"/>
              <a:t>94 cm</a:t>
            </a:r>
            <a:r>
              <a:rPr lang="sk-SK" sz="2400" b="1" baseline="30000" dirty="0"/>
              <a:t>2</a:t>
            </a:r>
            <a:r>
              <a:rPr lang="sk-SK" sz="2400" b="1" dirty="0"/>
              <a:t> 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1F81143A-7794-4685-A024-D231F6266B72}"/>
              </a:ext>
            </a:extLst>
          </p:cNvPr>
          <p:cNvSpPr/>
          <p:nvPr/>
        </p:nvSpPr>
        <p:spPr>
          <a:xfrm>
            <a:off x="1662702" y="4015848"/>
            <a:ext cx="2160000" cy="7200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C4606E43-91E8-44BE-AA35-89CE4949DF15}"/>
              </a:ext>
            </a:extLst>
          </p:cNvPr>
          <p:cNvCxnSpPr>
            <a:cxnSpLocks/>
          </p:cNvCxnSpPr>
          <p:nvPr/>
        </p:nvCxnSpPr>
        <p:spPr>
          <a:xfrm>
            <a:off x="3822702" y="4038700"/>
            <a:ext cx="0" cy="662400"/>
          </a:xfrm>
          <a:prstGeom prst="line">
            <a:avLst/>
          </a:prstGeom>
          <a:ln w="44450">
            <a:solidFill>
              <a:srgbClr val="FCFB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dĺžnik 36">
            <a:extLst>
              <a:ext uri="{FF2B5EF4-FFF2-40B4-BE49-F238E27FC236}">
                <a16:creationId xmlns:a16="http://schemas.microsoft.com/office/drawing/2014/main" id="{0822FBE4-0AAD-422C-A589-310F06405066}"/>
              </a:ext>
            </a:extLst>
          </p:cNvPr>
          <p:cNvSpPr/>
          <p:nvPr/>
        </p:nvSpPr>
        <p:spPr>
          <a:xfrm>
            <a:off x="1668401" y="4015815"/>
            <a:ext cx="2142773" cy="72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8" name="BlokTextu 37">
            <a:extLst>
              <a:ext uri="{FF2B5EF4-FFF2-40B4-BE49-F238E27FC236}">
                <a16:creationId xmlns:a16="http://schemas.microsoft.com/office/drawing/2014/main" id="{C598C106-F7C0-4B66-BC11-39EBF13BDCC0}"/>
              </a:ext>
            </a:extLst>
          </p:cNvPr>
          <p:cNvSpPr txBox="1"/>
          <p:nvPr/>
        </p:nvSpPr>
        <p:spPr>
          <a:xfrm>
            <a:off x="4280353" y="2189390"/>
            <a:ext cx="48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S</a:t>
            </a:r>
            <a:r>
              <a:rPr lang="sk-SK" sz="2400" b="1" baseline="-25000" dirty="0"/>
              <a:t>2</a:t>
            </a:r>
            <a:endParaRPr lang="sk-SK" sz="2400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C3883629-7B61-46DA-8C8F-31AA9A0F5343}"/>
              </a:ext>
            </a:extLst>
          </p:cNvPr>
          <p:cNvSpPr txBox="1"/>
          <p:nvPr/>
        </p:nvSpPr>
        <p:spPr>
          <a:xfrm>
            <a:off x="2559823" y="4105685"/>
            <a:ext cx="48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S</a:t>
            </a:r>
            <a:r>
              <a:rPr lang="sk-SK" sz="2400" b="1" baseline="-25000" dirty="0"/>
              <a:t>1</a:t>
            </a:r>
            <a:endParaRPr lang="sk-SK" sz="2400" dirty="0"/>
          </a:p>
        </p:txBody>
      </p:sp>
      <p:sp>
        <p:nvSpPr>
          <p:cNvPr id="24" name="Ľavá zložená zátvorka 23">
            <a:extLst>
              <a:ext uri="{FF2B5EF4-FFF2-40B4-BE49-F238E27FC236}">
                <a16:creationId xmlns:a16="http://schemas.microsoft.com/office/drawing/2014/main" id="{D05B15C5-97ED-4987-8125-784F1FD95826}"/>
              </a:ext>
            </a:extLst>
          </p:cNvPr>
          <p:cNvSpPr/>
          <p:nvPr/>
        </p:nvSpPr>
        <p:spPr>
          <a:xfrm rot="16200000">
            <a:off x="5222113" y="1222165"/>
            <a:ext cx="116287" cy="7200000"/>
          </a:xfrm>
          <a:prstGeom prst="leftBrace">
            <a:avLst>
              <a:gd name="adj1" fmla="val 736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BlokTextu 39">
            <a:extLst>
              <a:ext uri="{FF2B5EF4-FFF2-40B4-BE49-F238E27FC236}">
                <a16:creationId xmlns:a16="http://schemas.microsoft.com/office/drawing/2014/main" id="{01AF43D6-1977-4DF6-9701-47BAB9948B21}"/>
              </a:ext>
            </a:extLst>
          </p:cNvPr>
          <p:cNvSpPr txBox="1"/>
          <p:nvPr/>
        </p:nvSpPr>
        <p:spPr>
          <a:xfrm>
            <a:off x="670480" y="4126340"/>
            <a:ext cx="1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2 cm</a:t>
            </a:r>
          </a:p>
        </p:txBody>
      </p:sp>
      <p:sp>
        <p:nvSpPr>
          <p:cNvPr id="41" name="BlokTextu 40">
            <a:extLst>
              <a:ext uri="{FF2B5EF4-FFF2-40B4-BE49-F238E27FC236}">
                <a16:creationId xmlns:a16="http://schemas.microsoft.com/office/drawing/2014/main" id="{DD734C79-3719-4C55-86B9-DA94C37E3082}"/>
              </a:ext>
            </a:extLst>
          </p:cNvPr>
          <p:cNvSpPr txBox="1"/>
          <p:nvPr/>
        </p:nvSpPr>
        <p:spPr>
          <a:xfrm>
            <a:off x="2065355" y="3589757"/>
            <a:ext cx="1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6 cm</a:t>
            </a:r>
          </a:p>
        </p:txBody>
      </p:sp>
      <p:sp>
        <p:nvSpPr>
          <p:cNvPr id="26" name="Ľavá zložená zátvorka 25">
            <a:extLst>
              <a:ext uri="{FF2B5EF4-FFF2-40B4-BE49-F238E27FC236}">
                <a16:creationId xmlns:a16="http://schemas.microsoft.com/office/drawing/2014/main" id="{ABE0F826-7F68-4997-BEF1-38E692478B05}"/>
              </a:ext>
            </a:extLst>
          </p:cNvPr>
          <p:cNvSpPr/>
          <p:nvPr/>
        </p:nvSpPr>
        <p:spPr>
          <a:xfrm>
            <a:off x="5038395" y="1856446"/>
            <a:ext cx="169745" cy="2861340"/>
          </a:xfrm>
          <a:prstGeom prst="leftBrace">
            <a:avLst>
              <a:gd name="adj1" fmla="val 10208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BlokTextu 43">
            <a:extLst>
              <a:ext uri="{FF2B5EF4-FFF2-40B4-BE49-F238E27FC236}">
                <a16:creationId xmlns:a16="http://schemas.microsoft.com/office/drawing/2014/main" id="{F7162020-BEB2-4C00-94C1-01260693DC8F}"/>
              </a:ext>
            </a:extLst>
          </p:cNvPr>
          <p:cNvSpPr txBox="1"/>
          <p:nvPr/>
        </p:nvSpPr>
        <p:spPr>
          <a:xfrm>
            <a:off x="4024630" y="3090019"/>
            <a:ext cx="1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8 cm</a:t>
            </a:r>
          </a:p>
        </p:txBody>
      </p:sp>
      <p:sp>
        <p:nvSpPr>
          <p:cNvPr id="50" name="BlokTextu 49">
            <a:extLst>
              <a:ext uri="{FF2B5EF4-FFF2-40B4-BE49-F238E27FC236}">
                <a16:creationId xmlns:a16="http://schemas.microsoft.com/office/drawing/2014/main" id="{3DDFE65A-1B59-4378-86B9-8D7BB188F3AD}"/>
              </a:ext>
            </a:extLst>
          </p:cNvPr>
          <p:cNvSpPr txBox="1"/>
          <p:nvPr/>
        </p:nvSpPr>
        <p:spPr>
          <a:xfrm>
            <a:off x="1075284" y="5265428"/>
            <a:ext cx="2176699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S</a:t>
            </a:r>
            <a:r>
              <a:rPr lang="sk-SK" sz="2000" b="1" baseline="-25000" dirty="0"/>
              <a:t>1</a:t>
            </a:r>
            <a:r>
              <a:rPr lang="sk-SK" sz="2000" dirty="0"/>
              <a:t> = 2 cm </a:t>
            </a:r>
            <a:r>
              <a:rPr lang="sk-SK" sz="2000" dirty="0">
                <a:latin typeface="Calibri" panose="020F0502020204030204" pitchFamily="34" charset="0"/>
                <a:cs typeface="Calibri" panose="020F0502020204030204" pitchFamily="34" charset="0"/>
              </a:rPr>
              <a:t>∙  6 </a:t>
            </a:r>
            <a:r>
              <a:rPr lang="sk-SK" sz="2000" dirty="0"/>
              <a:t>cm </a:t>
            </a:r>
            <a:endParaRPr lang="sk-SK" sz="2000" b="1" dirty="0"/>
          </a:p>
        </p:txBody>
      </p:sp>
      <p:sp>
        <p:nvSpPr>
          <p:cNvPr id="51" name="BlokTextu 50">
            <a:extLst>
              <a:ext uri="{FF2B5EF4-FFF2-40B4-BE49-F238E27FC236}">
                <a16:creationId xmlns:a16="http://schemas.microsoft.com/office/drawing/2014/main" id="{832C85F4-1611-4825-BDAC-D2BFD0838E46}"/>
              </a:ext>
            </a:extLst>
          </p:cNvPr>
          <p:cNvSpPr txBox="1"/>
          <p:nvPr/>
        </p:nvSpPr>
        <p:spPr>
          <a:xfrm>
            <a:off x="1075283" y="5813574"/>
            <a:ext cx="2176699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S</a:t>
            </a:r>
            <a:r>
              <a:rPr lang="sk-SK" sz="2000" b="1" baseline="-25000" dirty="0"/>
              <a:t>1</a:t>
            </a:r>
            <a:r>
              <a:rPr lang="sk-SK" sz="2000" dirty="0"/>
              <a:t> = 12 cm</a:t>
            </a:r>
            <a:r>
              <a:rPr lang="sk-SK" sz="2000" baseline="30000" dirty="0"/>
              <a:t>2</a:t>
            </a:r>
            <a:r>
              <a:rPr lang="sk-SK" sz="2000" dirty="0"/>
              <a:t> </a:t>
            </a:r>
            <a:endParaRPr lang="sk-SK" sz="2000" b="1" dirty="0"/>
          </a:p>
        </p:txBody>
      </p:sp>
      <p:sp>
        <p:nvSpPr>
          <p:cNvPr id="52" name="BlokTextu 51">
            <a:extLst>
              <a:ext uri="{FF2B5EF4-FFF2-40B4-BE49-F238E27FC236}">
                <a16:creationId xmlns:a16="http://schemas.microsoft.com/office/drawing/2014/main" id="{FE16C8FE-D300-4295-8461-E9E96F4E907C}"/>
              </a:ext>
            </a:extLst>
          </p:cNvPr>
          <p:cNvSpPr txBox="1"/>
          <p:nvPr/>
        </p:nvSpPr>
        <p:spPr>
          <a:xfrm>
            <a:off x="9473708" y="4307108"/>
            <a:ext cx="2281885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sk-SK" sz="2400" b="1" dirty="0"/>
              <a:t> = S</a:t>
            </a:r>
            <a:r>
              <a:rPr lang="sk-SK" sz="2400" b="1" baseline="-25000" dirty="0"/>
              <a:t>1</a:t>
            </a:r>
            <a:r>
              <a:rPr lang="sk-SK" sz="2400" dirty="0"/>
              <a:t> + </a:t>
            </a:r>
            <a:r>
              <a:rPr lang="sk-SK" sz="2400" b="1" dirty="0"/>
              <a:t>S</a:t>
            </a:r>
            <a:r>
              <a:rPr lang="sk-SK" sz="2400" b="1" baseline="-25000" dirty="0"/>
              <a:t>2</a:t>
            </a:r>
            <a:r>
              <a:rPr lang="sk-SK" sz="2400" dirty="0"/>
              <a:t> + </a:t>
            </a:r>
            <a:r>
              <a:rPr lang="sk-SK" sz="2400" b="1" dirty="0"/>
              <a:t>S</a:t>
            </a:r>
            <a:r>
              <a:rPr lang="sk-SK" sz="2400" b="1" baseline="-25000" dirty="0"/>
              <a:t>3</a:t>
            </a:r>
            <a:endParaRPr lang="sk-SK" sz="2400" b="1" dirty="0"/>
          </a:p>
        </p:txBody>
      </p:sp>
      <p:cxnSp>
        <p:nvCxnSpPr>
          <p:cNvPr id="53" name="Rovná spojovacia šípka 52">
            <a:extLst>
              <a:ext uri="{FF2B5EF4-FFF2-40B4-BE49-F238E27FC236}">
                <a16:creationId xmlns:a16="http://schemas.microsoft.com/office/drawing/2014/main" id="{ACFB4A0E-872D-47CD-BD51-99632D1D604A}"/>
              </a:ext>
            </a:extLst>
          </p:cNvPr>
          <p:cNvCxnSpPr>
            <a:cxnSpLocks/>
          </p:cNvCxnSpPr>
          <p:nvPr/>
        </p:nvCxnSpPr>
        <p:spPr>
          <a:xfrm>
            <a:off x="1387896" y="4355030"/>
            <a:ext cx="532928" cy="96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ovná spojovacia šípka 53">
            <a:extLst>
              <a:ext uri="{FF2B5EF4-FFF2-40B4-BE49-F238E27FC236}">
                <a16:creationId xmlns:a16="http://schemas.microsoft.com/office/drawing/2014/main" id="{02F38ED1-F7F6-4D7B-B1B8-93EC43166520}"/>
              </a:ext>
            </a:extLst>
          </p:cNvPr>
          <p:cNvCxnSpPr>
            <a:cxnSpLocks/>
          </p:cNvCxnSpPr>
          <p:nvPr/>
        </p:nvCxnSpPr>
        <p:spPr>
          <a:xfrm flipH="1">
            <a:off x="2660191" y="3844248"/>
            <a:ext cx="1" cy="149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BlokTextu 57">
            <a:extLst>
              <a:ext uri="{FF2B5EF4-FFF2-40B4-BE49-F238E27FC236}">
                <a16:creationId xmlns:a16="http://schemas.microsoft.com/office/drawing/2014/main" id="{4D0E5A0E-1007-4EBF-BCA6-50CB76CE32A4}"/>
              </a:ext>
            </a:extLst>
          </p:cNvPr>
          <p:cNvSpPr txBox="1"/>
          <p:nvPr/>
        </p:nvSpPr>
        <p:spPr>
          <a:xfrm>
            <a:off x="6382236" y="2410483"/>
            <a:ext cx="1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10 cm</a:t>
            </a:r>
          </a:p>
        </p:txBody>
      </p:sp>
    </p:spTree>
    <p:extLst>
      <p:ext uri="{BB962C8B-B14F-4D97-AF65-F5344CB8AC3E}">
        <p14:creationId xmlns:p14="http://schemas.microsoft.com/office/powerpoint/2010/main" val="66634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0" grpId="0"/>
      <p:bldP spid="16" grpId="0"/>
      <p:bldP spid="17" grpId="0"/>
      <p:bldP spid="18" grpId="0"/>
      <p:bldP spid="19" grpId="0"/>
      <p:bldP spid="60" grpId="0" animBg="1"/>
      <p:bldP spid="6" grpId="0" animBg="1"/>
      <p:bldP spid="7" grpId="0" animBg="1"/>
      <p:bldP spid="29" grpId="0"/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45" grpId="0"/>
      <p:bldP spid="11" grpId="0" animBg="1"/>
      <p:bldP spid="37" grpId="0" animBg="1"/>
      <p:bldP spid="38" grpId="0"/>
      <p:bldP spid="8" grpId="0"/>
      <p:bldP spid="24" grpId="0" animBg="1"/>
      <p:bldP spid="40" grpId="0"/>
      <p:bldP spid="41" grpId="0"/>
      <p:bldP spid="26" grpId="0" animBg="1"/>
      <p:bldP spid="44" grpId="0"/>
      <p:bldP spid="50" grpId="0" animBg="1"/>
      <p:bldP spid="51" grpId="0" animBg="1"/>
      <p:bldP spid="52" grpId="0" animBg="1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32E46E-6AE4-4422-A62A-30FD494E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77736"/>
            <a:ext cx="8911687" cy="659258"/>
          </a:xfrm>
        </p:spPr>
        <p:txBody>
          <a:bodyPr>
            <a:normAutofit/>
          </a:bodyPr>
          <a:lstStyle/>
          <a:p>
            <a:r>
              <a:rPr lang="sk-SK" sz="2800" b="1" dirty="0"/>
              <a:t>Pravouhlý trojuholník a jeho obsah: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B4535A-F725-439D-8949-0EE423B2F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705" y="601579"/>
            <a:ext cx="7732294" cy="59689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Strany,  ktoré ležia pri pravom uhle sú kratšie. Zvyčajne ich označujeme </a:t>
            </a:r>
            <a:r>
              <a:rPr lang="sk-SK" b="1" dirty="0"/>
              <a:t>a </a:t>
            </a:r>
            <a:r>
              <a:rPr lang="sk-SK" dirty="0"/>
              <a:t>,</a:t>
            </a:r>
            <a:r>
              <a:rPr lang="sk-SK" b="1" dirty="0"/>
              <a:t> b</a:t>
            </a:r>
          </a:p>
          <a:p>
            <a:pPr>
              <a:lnSpc>
                <a:spcPct val="150000"/>
              </a:lnSpc>
            </a:pPr>
            <a:r>
              <a:rPr lang="sk-SK" b="1" dirty="0"/>
              <a:t>Oproti pravému uhlu </a:t>
            </a:r>
            <a:r>
              <a:rPr lang="sk-SK" dirty="0"/>
              <a:t>leží</a:t>
            </a:r>
            <a:r>
              <a:rPr lang="sk-SK" b="1" dirty="0"/>
              <a:t> najdlhšia strana </a:t>
            </a:r>
            <a:r>
              <a:rPr lang="sk-SK" dirty="0"/>
              <a:t>pravouhlého trojuholníka.</a:t>
            </a:r>
          </a:p>
          <a:p>
            <a:pPr>
              <a:lnSpc>
                <a:spcPct val="150000"/>
              </a:lnSpc>
            </a:pPr>
            <a:r>
              <a:rPr lang="sk-SK" dirty="0"/>
              <a:t>Pravouhlý trojuholník je vlastne polovicou obdĺžnika.</a:t>
            </a:r>
          </a:p>
          <a:p>
            <a:pPr>
              <a:lnSpc>
                <a:spcPct val="150000"/>
              </a:lnSpc>
            </a:pPr>
            <a:r>
              <a:rPr lang="sk-SK" dirty="0"/>
              <a:t>Preto ak je obsah obdĺžnika </a:t>
            </a:r>
            <a:r>
              <a:rPr lang="sk-SK" b="1" dirty="0"/>
              <a:t>S = a </a:t>
            </a:r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sk-SK" b="1" dirty="0"/>
              <a:t> b</a:t>
            </a:r>
            <a:r>
              <a:rPr lang="sk-SK" dirty="0"/>
              <a:t>, potom je obsah pravouhlého trojuholníka:</a:t>
            </a:r>
          </a:p>
          <a:p>
            <a:pPr>
              <a:lnSpc>
                <a:spcPct val="150000"/>
              </a:lnSpc>
            </a:pPr>
            <a:endParaRPr lang="sk-SK" dirty="0"/>
          </a:p>
        </p:txBody>
      </p:sp>
      <p:sp>
        <p:nvSpPr>
          <p:cNvPr id="4" name="Pravouhlý trojuholník 3">
            <a:extLst>
              <a:ext uri="{FF2B5EF4-FFF2-40B4-BE49-F238E27FC236}">
                <a16:creationId xmlns:a16="http://schemas.microsoft.com/office/drawing/2014/main" id="{515822D8-A866-46A9-8025-819DBED325BC}"/>
              </a:ext>
            </a:extLst>
          </p:cNvPr>
          <p:cNvSpPr/>
          <p:nvPr/>
        </p:nvSpPr>
        <p:spPr>
          <a:xfrm>
            <a:off x="1748590" y="1600183"/>
            <a:ext cx="2486526" cy="425115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0A1BF35-20B8-4926-9BAC-D9DA0F02798A}"/>
              </a:ext>
            </a:extLst>
          </p:cNvPr>
          <p:cNvSpPr txBox="1"/>
          <p:nvPr/>
        </p:nvSpPr>
        <p:spPr>
          <a:xfrm>
            <a:off x="4219073" y="5901682"/>
            <a:ext cx="48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A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B4ED5F15-B20F-4F6D-AF82-2D6971435A0D}"/>
              </a:ext>
            </a:extLst>
          </p:cNvPr>
          <p:cNvSpPr txBox="1"/>
          <p:nvPr/>
        </p:nvSpPr>
        <p:spPr>
          <a:xfrm>
            <a:off x="1371602" y="5851341"/>
            <a:ext cx="625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C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EFDD0E3A-C89F-4620-B058-643068AEE5AE}"/>
              </a:ext>
            </a:extLst>
          </p:cNvPr>
          <p:cNvSpPr txBox="1"/>
          <p:nvPr/>
        </p:nvSpPr>
        <p:spPr>
          <a:xfrm>
            <a:off x="1507958" y="1006659"/>
            <a:ext cx="48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B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5C43C819-DBC7-40BA-9FB6-A69CE7308C27}"/>
              </a:ext>
            </a:extLst>
          </p:cNvPr>
          <p:cNvSpPr txBox="1"/>
          <p:nvPr/>
        </p:nvSpPr>
        <p:spPr>
          <a:xfrm>
            <a:off x="1235241" y="3282354"/>
            <a:ext cx="48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157855FC-E2B4-46E5-8AA0-413D411224A1}"/>
              </a:ext>
            </a:extLst>
          </p:cNvPr>
          <p:cNvSpPr txBox="1"/>
          <p:nvPr/>
        </p:nvSpPr>
        <p:spPr>
          <a:xfrm>
            <a:off x="2751221" y="5901681"/>
            <a:ext cx="48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/>
              <a:t>b</a:t>
            </a:r>
          </a:p>
        </p:txBody>
      </p:sp>
      <p:sp>
        <p:nvSpPr>
          <p:cNvPr id="10" name="Pravouhlý trojuholník 9">
            <a:extLst>
              <a:ext uri="{FF2B5EF4-FFF2-40B4-BE49-F238E27FC236}">
                <a16:creationId xmlns:a16="http://schemas.microsoft.com/office/drawing/2014/main" id="{D7864B86-9B5E-42AA-B04B-A74BEA60EB1D}"/>
              </a:ext>
            </a:extLst>
          </p:cNvPr>
          <p:cNvSpPr/>
          <p:nvPr/>
        </p:nvSpPr>
        <p:spPr>
          <a:xfrm flipH="1" flipV="1">
            <a:off x="1748590" y="1600183"/>
            <a:ext cx="2486526" cy="425115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E0EE9BC5-8D21-4FE0-BC9D-DAFB0AC37381}"/>
              </a:ext>
            </a:extLst>
          </p:cNvPr>
          <p:cNvSpPr txBox="1"/>
          <p:nvPr/>
        </p:nvSpPr>
        <p:spPr>
          <a:xfrm>
            <a:off x="5955484" y="4244992"/>
            <a:ext cx="3380872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b="1" dirty="0"/>
              <a:t>S = ( a </a:t>
            </a:r>
            <a:r>
              <a:rPr lang="sk-SK" sz="3200" b="1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sk-SK" sz="3200" b="1" dirty="0"/>
              <a:t> b ) : 2</a:t>
            </a:r>
          </a:p>
        </p:txBody>
      </p:sp>
    </p:spTree>
    <p:extLst>
      <p:ext uri="{BB962C8B-B14F-4D97-AF65-F5344CB8AC3E}">
        <p14:creationId xmlns:p14="http://schemas.microsoft.com/office/powerpoint/2010/main" val="61280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/>
      <p:bldP spid="6" grpId="0"/>
      <p:bldP spid="7" grpId="0"/>
      <p:bldP spid="8" grpId="0"/>
      <p:bldP spid="9" grpId="0"/>
      <p:bldP spid="10" grpId="0" animBg="1"/>
      <p:bldP spid="10" grpId="1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32E46E-6AE4-4422-A62A-30FD494E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77736"/>
            <a:ext cx="8911687" cy="659258"/>
          </a:xfrm>
        </p:spPr>
        <p:txBody>
          <a:bodyPr>
            <a:normAutofit/>
          </a:bodyPr>
          <a:lstStyle/>
          <a:p>
            <a:r>
              <a:rPr lang="sk-SK" sz="2800" b="1" dirty="0"/>
              <a:t>Príklad: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B4535A-F725-439D-8949-0EE423B2F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705" y="601579"/>
            <a:ext cx="7732294" cy="59689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Vypočítaj obsah pravouhlého trojuholníka na obrázku.</a:t>
            </a:r>
          </a:p>
          <a:p>
            <a:pPr>
              <a:lnSpc>
                <a:spcPct val="150000"/>
              </a:lnSpc>
            </a:pPr>
            <a:r>
              <a:rPr lang="sk-SK" dirty="0"/>
              <a:t>Na výpočet obsahu použijeme strany :</a:t>
            </a:r>
          </a:p>
          <a:p>
            <a:pPr lvl="1">
              <a:lnSpc>
                <a:spcPct val="150000"/>
              </a:lnSpc>
            </a:pPr>
            <a:r>
              <a:rPr lang="sk-SK" b="1" dirty="0"/>
              <a:t>a = 8 cm </a:t>
            </a:r>
          </a:p>
          <a:p>
            <a:pPr lvl="1">
              <a:lnSpc>
                <a:spcPct val="150000"/>
              </a:lnSpc>
            </a:pPr>
            <a:r>
              <a:rPr lang="sk-SK" b="1" dirty="0"/>
              <a:t>b = 6 cm</a:t>
            </a:r>
          </a:p>
          <a:p>
            <a:pPr>
              <a:lnSpc>
                <a:spcPct val="150000"/>
              </a:lnSpc>
            </a:pPr>
            <a:endParaRPr lang="sk-SK" dirty="0"/>
          </a:p>
        </p:txBody>
      </p:sp>
      <p:sp>
        <p:nvSpPr>
          <p:cNvPr id="4" name="Pravouhlý trojuholník 3">
            <a:extLst>
              <a:ext uri="{FF2B5EF4-FFF2-40B4-BE49-F238E27FC236}">
                <a16:creationId xmlns:a16="http://schemas.microsoft.com/office/drawing/2014/main" id="{515822D8-A866-46A9-8025-819DBED325BC}"/>
              </a:ext>
            </a:extLst>
          </p:cNvPr>
          <p:cNvSpPr/>
          <p:nvPr/>
        </p:nvSpPr>
        <p:spPr>
          <a:xfrm rot="10067981">
            <a:off x="1189132" y="1675578"/>
            <a:ext cx="2160000" cy="2880000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0A1BF35-20B8-4926-9BAC-D9DA0F02798A}"/>
              </a:ext>
            </a:extLst>
          </p:cNvPr>
          <p:cNvSpPr txBox="1"/>
          <p:nvPr/>
        </p:nvSpPr>
        <p:spPr>
          <a:xfrm>
            <a:off x="447031" y="1650465"/>
            <a:ext cx="48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A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B4ED5F15-B20F-4F6D-AF82-2D6971435A0D}"/>
              </a:ext>
            </a:extLst>
          </p:cNvPr>
          <p:cNvSpPr txBox="1"/>
          <p:nvPr/>
        </p:nvSpPr>
        <p:spPr>
          <a:xfrm>
            <a:off x="2973567" y="1059820"/>
            <a:ext cx="625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C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EFDD0E3A-C89F-4620-B058-643068AEE5AE}"/>
              </a:ext>
            </a:extLst>
          </p:cNvPr>
          <p:cNvSpPr txBox="1"/>
          <p:nvPr/>
        </p:nvSpPr>
        <p:spPr>
          <a:xfrm>
            <a:off x="3563117" y="4285289"/>
            <a:ext cx="48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B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5C43C819-DBC7-40BA-9FB6-A69CE7308C27}"/>
              </a:ext>
            </a:extLst>
          </p:cNvPr>
          <p:cNvSpPr txBox="1"/>
          <p:nvPr/>
        </p:nvSpPr>
        <p:spPr>
          <a:xfrm>
            <a:off x="773353" y="2984871"/>
            <a:ext cx="208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c = 10 cm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157855FC-E2B4-46E5-8AA0-413D411224A1}"/>
              </a:ext>
            </a:extLst>
          </p:cNvPr>
          <p:cNvSpPr txBox="1"/>
          <p:nvPr/>
        </p:nvSpPr>
        <p:spPr>
          <a:xfrm>
            <a:off x="948322" y="1202856"/>
            <a:ext cx="180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b = 6 cm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E0EE9BC5-8D21-4FE0-BC9D-DAFB0AC37381}"/>
              </a:ext>
            </a:extLst>
          </p:cNvPr>
          <p:cNvSpPr txBox="1"/>
          <p:nvPr/>
        </p:nvSpPr>
        <p:spPr>
          <a:xfrm>
            <a:off x="5002349" y="2838801"/>
            <a:ext cx="3380872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S = ( a </a:t>
            </a:r>
            <a:r>
              <a:rPr lang="sk-SK" sz="2800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sk-SK" sz="2800" dirty="0"/>
              <a:t> b ) : 2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9F51C3CB-D0A8-486D-9305-333209BE4402}"/>
              </a:ext>
            </a:extLst>
          </p:cNvPr>
          <p:cNvSpPr txBox="1"/>
          <p:nvPr/>
        </p:nvSpPr>
        <p:spPr>
          <a:xfrm>
            <a:off x="3153565" y="2050507"/>
            <a:ext cx="1591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a = 8 cm</a:t>
            </a:r>
          </a:p>
        </p:txBody>
      </p:sp>
      <p:sp>
        <p:nvSpPr>
          <p:cNvPr id="16" name="Oblúk 15">
            <a:extLst>
              <a:ext uri="{FF2B5EF4-FFF2-40B4-BE49-F238E27FC236}">
                <a16:creationId xmlns:a16="http://schemas.microsoft.com/office/drawing/2014/main" id="{717B0172-DA03-4D66-BCC5-7B55A3FF9A33}"/>
              </a:ext>
            </a:extLst>
          </p:cNvPr>
          <p:cNvSpPr/>
          <p:nvPr/>
        </p:nvSpPr>
        <p:spPr>
          <a:xfrm rot="12320295">
            <a:off x="2655148" y="1324193"/>
            <a:ext cx="521484" cy="531305"/>
          </a:xfrm>
          <a:prstGeom prst="arc">
            <a:avLst>
              <a:gd name="adj1" fmla="val 12388226"/>
              <a:gd name="adj2" fmla="val 204226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EB81CE26-4FCE-4AC8-894E-14C1B9BC6B00}"/>
              </a:ext>
            </a:extLst>
          </p:cNvPr>
          <p:cNvSpPr txBox="1"/>
          <p:nvPr/>
        </p:nvSpPr>
        <p:spPr>
          <a:xfrm>
            <a:off x="2587694" y="1342622"/>
            <a:ext cx="565871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3200" b="1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endParaRPr lang="sk-SK" sz="3200" b="1" dirty="0"/>
          </a:p>
        </p:txBody>
      </p:sp>
      <p:sp>
        <p:nvSpPr>
          <p:cNvPr id="19" name="Pravá zložená zátvorka 18">
            <a:extLst>
              <a:ext uri="{FF2B5EF4-FFF2-40B4-BE49-F238E27FC236}">
                <a16:creationId xmlns:a16="http://schemas.microsoft.com/office/drawing/2014/main" id="{17D03554-0318-4CA9-84C6-4E10CABC2381}"/>
              </a:ext>
            </a:extLst>
          </p:cNvPr>
          <p:cNvSpPr/>
          <p:nvPr/>
        </p:nvSpPr>
        <p:spPr>
          <a:xfrm>
            <a:off x="6383076" y="1819426"/>
            <a:ext cx="129653" cy="692746"/>
          </a:xfrm>
          <a:prstGeom prst="rightBrace">
            <a:avLst>
              <a:gd name="adj1" fmla="val 5931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20A53E40-2445-4894-B4D7-1F5F1D905D1E}"/>
              </a:ext>
            </a:extLst>
          </p:cNvPr>
          <p:cNvSpPr txBox="1"/>
          <p:nvPr/>
        </p:nvSpPr>
        <p:spPr>
          <a:xfrm>
            <a:off x="6692785" y="1927397"/>
            <a:ext cx="3884229" cy="369332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/>
              <a:t>Sú kratšie a ležia pri pravom uhle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0F7B4DE8-D70E-402F-9217-FFA5DFE45EFF}"/>
              </a:ext>
            </a:extLst>
          </p:cNvPr>
          <p:cNvSpPr txBox="1"/>
          <p:nvPr/>
        </p:nvSpPr>
        <p:spPr>
          <a:xfrm>
            <a:off x="4995022" y="3440965"/>
            <a:ext cx="3380872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S = ( 8 </a:t>
            </a:r>
            <a:r>
              <a:rPr lang="sk-SK" sz="2800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sk-SK" sz="2800" dirty="0"/>
              <a:t> 6 ) : 2</a:t>
            </a:r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E54F9390-799E-475A-88D9-AC226FC85F22}"/>
              </a:ext>
            </a:extLst>
          </p:cNvPr>
          <p:cNvSpPr txBox="1"/>
          <p:nvPr/>
        </p:nvSpPr>
        <p:spPr>
          <a:xfrm>
            <a:off x="4995022" y="3998438"/>
            <a:ext cx="2721721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S = 48 : 2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7BBDC38C-B950-444E-855B-A63D1E1599B8}"/>
              </a:ext>
            </a:extLst>
          </p:cNvPr>
          <p:cNvSpPr txBox="1"/>
          <p:nvPr/>
        </p:nvSpPr>
        <p:spPr>
          <a:xfrm>
            <a:off x="5151868" y="4567662"/>
            <a:ext cx="2721721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/>
              <a:t>S = 24 cm</a:t>
            </a:r>
            <a:r>
              <a:rPr lang="sk-SK" sz="2800" b="1" baseline="30000" dirty="0"/>
              <a:t>2</a:t>
            </a: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38E6E0E6-369E-45D1-9487-FC3DADEFB339}"/>
              </a:ext>
            </a:extLst>
          </p:cNvPr>
          <p:cNvSpPr txBox="1"/>
          <p:nvPr/>
        </p:nvSpPr>
        <p:spPr>
          <a:xfrm>
            <a:off x="4862206" y="5596737"/>
            <a:ext cx="5447611" cy="369332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/>
              <a:t>Obsah pravouhlého trojuholníka je </a:t>
            </a:r>
            <a:r>
              <a:rPr lang="sk-SK" b="1" dirty="0"/>
              <a:t>24 cm</a:t>
            </a:r>
            <a:r>
              <a:rPr lang="sk-SK" b="1" baseline="30000" dirty="0"/>
              <a:t>2</a:t>
            </a:r>
            <a:r>
              <a:rPr lang="sk-SK" b="1" dirty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8952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/>
      <p:bldP spid="6" grpId="0"/>
      <p:bldP spid="7" grpId="0"/>
      <p:bldP spid="8" grpId="0"/>
      <p:bldP spid="9" grpId="0"/>
      <p:bldP spid="11" grpId="0" animBg="1"/>
      <p:bldP spid="12" grpId="0"/>
      <p:bldP spid="16" grpId="0" animBg="1"/>
      <p:bldP spid="17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2AD96347-36A4-409C-958E-C0824DC9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 !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C7E75D6-868F-4CC7-BBEA-7E580310E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2025576"/>
      </p:ext>
    </p:extLst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812</TotalTime>
  <Words>639</Words>
  <Application>Microsoft Office PowerPoint</Application>
  <PresentationFormat>Širokouhlá</PresentationFormat>
  <Paragraphs>173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Dym</vt:lpstr>
      <vt:lpstr>Obsah zložitejších útvarov a obsah pravouhlého trojuholníka</vt:lpstr>
      <vt:lpstr>Už sme sa naučili:</vt:lpstr>
      <vt:lpstr>Obsah zložitejšieho útvaru:</vt:lpstr>
      <vt:lpstr>Obsah zložitejšieho útvaru, druhý spôsob:</vt:lpstr>
      <vt:lpstr>Obsah zložitejšieho útvaru:</vt:lpstr>
      <vt:lpstr>Pravouhlý trojuholník a jeho obsah:</vt:lpstr>
      <vt:lpstr>Príklad:</vt:lpstr>
      <vt:lpstr>Ďakujem za pozornosť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Obsah obdĺžnika a štvorca  Jednotky obsahu</dc:title>
  <dc:creator>Zuzana  Kodadová</dc:creator>
  <cp:lastModifiedBy>Zuzana  Kodadová</cp:lastModifiedBy>
  <cp:revision>116</cp:revision>
  <dcterms:created xsi:type="dcterms:W3CDTF">2020-04-16T09:33:44Z</dcterms:created>
  <dcterms:modified xsi:type="dcterms:W3CDTF">2020-05-12T12:40:13Z</dcterms:modified>
</cp:coreProperties>
</file>