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FFFD"/>
    <a:srgbClr val="FFC1C1"/>
    <a:srgbClr val="FF00FF"/>
    <a:srgbClr val="FF3B3B"/>
    <a:srgbClr val="FF99FF"/>
    <a:srgbClr val="00DFDA"/>
    <a:srgbClr val="FFFF93"/>
    <a:srgbClr val="00FF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štýlu, mriežka tabuľ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4B669-270F-4D5F-B022-1A894DB86844}" type="datetimeFigureOut">
              <a:rPr lang="sk-SK" smtClean="0"/>
              <a:pPr/>
              <a:t>12. 12. 2010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09F0A-70B1-4DBC-B3FB-1A838E46CF3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4B669-270F-4D5F-B022-1A894DB86844}" type="datetimeFigureOut">
              <a:rPr lang="sk-SK" smtClean="0"/>
              <a:pPr/>
              <a:t>12. 12. 2010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09F0A-70B1-4DBC-B3FB-1A838E46CF3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4B669-270F-4D5F-B022-1A894DB86844}" type="datetimeFigureOut">
              <a:rPr lang="sk-SK" smtClean="0"/>
              <a:pPr/>
              <a:t>12. 12. 2010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09F0A-70B1-4DBC-B3FB-1A838E46CF3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4B669-270F-4D5F-B022-1A894DB86844}" type="datetimeFigureOut">
              <a:rPr lang="sk-SK" smtClean="0"/>
              <a:pPr/>
              <a:t>12. 12. 2010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09F0A-70B1-4DBC-B3FB-1A838E46CF3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4B669-270F-4D5F-B022-1A894DB86844}" type="datetimeFigureOut">
              <a:rPr lang="sk-SK" smtClean="0"/>
              <a:pPr/>
              <a:t>12. 12. 2010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09F0A-70B1-4DBC-B3FB-1A838E46CF3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4B669-270F-4D5F-B022-1A894DB86844}" type="datetimeFigureOut">
              <a:rPr lang="sk-SK" smtClean="0"/>
              <a:pPr/>
              <a:t>12. 12. 2010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09F0A-70B1-4DBC-B3FB-1A838E46CF3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4B669-270F-4D5F-B022-1A894DB86844}" type="datetimeFigureOut">
              <a:rPr lang="sk-SK" smtClean="0"/>
              <a:pPr/>
              <a:t>12. 12. 2010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09F0A-70B1-4DBC-B3FB-1A838E46CF3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4B669-270F-4D5F-B022-1A894DB86844}" type="datetimeFigureOut">
              <a:rPr lang="sk-SK" smtClean="0"/>
              <a:pPr/>
              <a:t>12. 12. 2010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09F0A-70B1-4DBC-B3FB-1A838E46CF3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4B669-270F-4D5F-B022-1A894DB86844}" type="datetimeFigureOut">
              <a:rPr lang="sk-SK" smtClean="0"/>
              <a:pPr/>
              <a:t>12. 12. 2010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09F0A-70B1-4DBC-B3FB-1A838E46CF3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4B669-270F-4D5F-B022-1A894DB86844}" type="datetimeFigureOut">
              <a:rPr lang="sk-SK" smtClean="0"/>
              <a:pPr/>
              <a:t>12. 12. 2010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09F0A-70B1-4DBC-B3FB-1A838E46CF3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4B669-270F-4D5F-B022-1A894DB86844}" type="datetimeFigureOut">
              <a:rPr lang="sk-SK" smtClean="0"/>
              <a:pPr/>
              <a:t>12. 12. 2010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09F0A-70B1-4DBC-B3FB-1A838E46CF3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50000"/>
              </a:schemeClr>
            </a:gs>
            <a:gs pos="50000">
              <a:schemeClr val="bg2"/>
            </a:gs>
            <a:gs pos="100000">
              <a:schemeClr val="bg2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4B669-270F-4D5F-B022-1A894DB86844}" type="datetimeFigureOut">
              <a:rPr lang="sk-SK" smtClean="0"/>
              <a:pPr/>
              <a:t>12. 12. 2010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09F0A-70B1-4DBC-B3FB-1A838E46CF37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714348" y="3786190"/>
            <a:ext cx="7772400" cy="1470025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sk-SK" sz="8800" dirty="0" smtClean="0">
                <a:solidFill>
                  <a:srgbClr val="00B0F0"/>
                </a:solidFill>
                <a:latin typeface="Impact" pitchFamily="34" charset="0"/>
              </a:rPr>
              <a:t>Percentá</a:t>
            </a:r>
            <a:r>
              <a:rPr lang="sk-SK" dirty="0" smtClean="0"/>
              <a:t> 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5000636"/>
            <a:ext cx="6400800" cy="1500198"/>
          </a:xfrm>
        </p:spPr>
        <p:txBody>
          <a:bodyPr anchor="ctr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sk-SK" sz="4800" dirty="0" smtClean="0">
                <a:solidFill>
                  <a:srgbClr val="00B0F0"/>
                </a:solidFill>
                <a:latin typeface="Impact" pitchFamily="34" charset="0"/>
              </a:rPr>
              <a:t>Výpočet základu</a:t>
            </a:r>
            <a:endParaRPr lang="sk-SK" sz="4800" dirty="0">
              <a:solidFill>
                <a:srgbClr val="00B0F0"/>
              </a:solidFill>
              <a:latin typeface="Impact" pitchFamily="34" charset="0"/>
            </a:endParaRPr>
          </a:p>
        </p:txBody>
      </p:sp>
      <p:pic>
        <p:nvPicPr>
          <p:cNvPr id="6" name="Obrázok 5" descr="11971063751408015833biswajyotim_Bag_1.svg.m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72198" y="1214422"/>
            <a:ext cx="1901074" cy="1729977"/>
          </a:xfrm>
          <a:prstGeom prst="rect">
            <a:avLst/>
          </a:prstGeom>
        </p:spPr>
      </p:pic>
      <p:pic>
        <p:nvPicPr>
          <p:cNvPr id="7" name="Obrázok 6" descr="11971497511117136851nlyl_reading_man_with_glasses.svg.m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5720" y="4000504"/>
            <a:ext cx="2214546" cy="2244676"/>
          </a:xfrm>
          <a:prstGeom prst="rect">
            <a:avLst/>
          </a:prstGeom>
        </p:spPr>
      </p:pic>
      <p:pic>
        <p:nvPicPr>
          <p:cNvPr id="8" name="Obrázok 7" descr="school-building-m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71670" y="714356"/>
            <a:ext cx="3350583" cy="1714512"/>
          </a:xfrm>
          <a:prstGeom prst="rect">
            <a:avLst/>
          </a:prstGeom>
        </p:spPr>
      </p:pic>
      <p:pic>
        <p:nvPicPr>
          <p:cNvPr id="9" name="Obrázok 8" descr="open-book-m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86578" y="4643446"/>
            <a:ext cx="2090963" cy="1499580"/>
          </a:xfrm>
          <a:prstGeom prst="rect">
            <a:avLst/>
          </a:prstGeom>
        </p:spPr>
      </p:pic>
      <p:pic>
        <p:nvPicPr>
          <p:cNvPr id="4" name="Obrázok 3" descr="11954221391976235078johnny_automatic_boy_playing_with_toy_truck.svg.med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42976" y="1785926"/>
            <a:ext cx="1924105" cy="1795831"/>
          </a:xfrm>
          <a:prstGeom prst="rect">
            <a:avLst/>
          </a:prstGeom>
        </p:spPr>
      </p:pic>
      <p:pic>
        <p:nvPicPr>
          <p:cNvPr id="5" name="Obrázok 4" descr="11970884651605706367Gerald_G_Fast_Food_Lunch_Dinner_(FF_Menu)_1.svg.med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43504" y="2500306"/>
            <a:ext cx="1566141" cy="1357322"/>
          </a:xfrm>
          <a:prstGeom prst="rect">
            <a:avLst/>
          </a:prstGeom>
        </p:spPr>
      </p:pic>
      <p:sp>
        <p:nvSpPr>
          <p:cNvPr id="10" name="Šípka doprava 9">
            <a:hlinkClick r:id="" action="ppaction://hlinkshowjump?jump=nextslide"/>
          </p:cNvPr>
          <p:cNvSpPr/>
          <p:nvPr/>
        </p:nvSpPr>
        <p:spPr>
          <a:xfrm>
            <a:off x="8143900" y="6143644"/>
            <a:ext cx="714380" cy="50006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6000" dirty="0" smtClean="0">
                <a:latin typeface="Impact" pitchFamily="34" charset="0"/>
              </a:rPr>
              <a:t>Ďakujem za pozornosť!</a:t>
            </a:r>
            <a:endParaRPr lang="sk-SK" sz="6000" dirty="0">
              <a:latin typeface="Impact" pitchFamily="34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/>
          </a:bodyPr>
          <a:lstStyle/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pPr>
              <a:buNone/>
            </a:pPr>
            <a:r>
              <a:rPr lang="sk-SK" dirty="0" smtClean="0"/>
              <a:t>     </a:t>
            </a:r>
            <a:r>
              <a:rPr lang="sk-SK" dirty="0" smtClean="0">
                <a:latin typeface="Impact" pitchFamily="34" charset="0"/>
              </a:rPr>
              <a:t>Mgr. Mariana </a:t>
            </a:r>
            <a:r>
              <a:rPr lang="sk-SK" dirty="0" err="1" smtClean="0">
                <a:latin typeface="Impact" pitchFamily="34" charset="0"/>
              </a:rPr>
              <a:t>Pavelčáková</a:t>
            </a:r>
            <a:endParaRPr lang="sk-SK" dirty="0" smtClean="0">
              <a:latin typeface="Impact" pitchFamily="34" charset="0"/>
            </a:endParaRPr>
          </a:p>
          <a:p>
            <a:pPr>
              <a:buNone/>
            </a:pPr>
            <a:r>
              <a:rPr lang="sk-SK" dirty="0" smtClean="0">
                <a:latin typeface="Impact" pitchFamily="34" charset="0"/>
              </a:rPr>
              <a:t>     </a:t>
            </a:r>
            <a:r>
              <a:rPr lang="sk-SK" sz="2400" dirty="0" smtClean="0">
                <a:latin typeface="Impact" pitchFamily="34" charset="0"/>
              </a:rPr>
              <a:t>© 2010</a:t>
            </a:r>
            <a:endParaRPr lang="sk-SK" dirty="0">
              <a:latin typeface="Impact" pitchFamily="34" charset="0"/>
            </a:endParaRPr>
          </a:p>
        </p:txBody>
      </p:sp>
      <p:sp>
        <p:nvSpPr>
          <p:cNvPr id="5" name="BlokTextu 4">
            <a:hlinkClick r:id="" action="ppaction://hlinkshowjump?jump=endshow"/>
          </p:cNvPr>
          <p:cNvSpPr txBox="1"/>
          <p:nvPr/>
        </p:nvSpPr>
        <p:spPr>
          <a:xfrm>
            <a:off x="7929586" y="5929330"/>
            <a:ext cx="121441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latin typeface="Arial Narrow" pitchFamily="34" charset="0"/>
              </a:rPr>
              <a:t>Koniec </a:t>
            </a:r>
            <a:endParaRPr lang="sk-SK" sz="2400" b="1" dirty="0">
              <a:latin typeface="Arial Narrow" pitchFamily="34" charset="0"/>
            </a:endParaRPr>
          </a:p>
        </p:txBody>
      </p:sp>
      <p:pic>
        <p:nvPicPr>
          <p:cNvPr id="6" name="Obrázok 5" descr="1194984004402188983slate-apple_benji_park_01.svg.m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36634" y="1785926"/>
            <a:ext cx="2496487" cy="3071810"/>
          </a:xfrm>
          <a:prstGeom prst="rect">
            <a:avLst/>
          </a:prstGeom>
        </p:spPr>
      </p:pic>
      <p:pic>
        <p:nvPicPr>
          <p:cNvPr id="7" name="Obrázok 6" descr="11971059921776992840remi_inconnu_Colouring_pencils.svg.m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9338224">
            <a:off x="5191332" y="2828086"/>
            <a:ext cx="3221950" cy="2190926"/>
          </a:xfrm>
          <a:prstGeom prst="rect">
            <a:avLst/>
          </a:prstGeom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Impact" pitchFamily="34" charset="0"/>
              </a:rPr>
              <a:t>Vypočítaj základ, ktorého 1% je:</a:t>
            </a:r>
            <a:endParaRPr lang="sk-SK" dirty="0">
              <a:latin typeface="Impact" pitchFamily="34" charset="0"/>
            </a:endParaRPr>
          </a:p>
        </p:txBody>
      </p:sp>
      <p:graphicFrame>
        <p:nvGraphicFramePr>
          <p:cNvPr id="4" name="Tabuľka 3"/>
          <p:cNvGraphicFramePr>
            <a:graphicFrameLocks noGrp="1"/>
          </p:cNvGraphicFramePr>
          <p:nvPr/>
        </p:nvGraphicFramePr>
        <p:xfrm>
          <a:off x="428596" y="2643182"/>
          <a:ext cx="8286809" cy="15319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6337"/>
                <a:gridCol w="887559"/>
                <a:gridCol w="887559"/>
                <a:gridCol w="887559"/>
                <a:gridCol w="887559"/>
                <a:gridCol w="887559"/>
                <a:gridCol w="887559"/>
                <a:gridCol w="887559"/>
                <a:gridCol w="887559"/>
              </a:tblGrid>
              <a:tr h="793441"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1%</a:t>
                      </a:r>
                      <a:endParaRPr lang="sk-SK" sz="24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4</a:t>
                      </a:r>
                      <a:endParaRPr lang="sk-SK" sz="24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49</a:t>
                      </a:r>
                      <a:endParaRPr lang="sk-SK" sz="24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0,5</a:t>
                      </a:r>
                      <a:endParaRPr lang="sk-SK" sz="24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0,006</a:t>
                      </a:r>
                      <a:endParaRPr lang="sk-SK" sz="24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0,471</a:t>
                      </a:r>
                      <a:endParaRPr lang="sk-SK" sz="24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9,2</a:t>
                      </a:r>
                      <a:endParaRPr lang="sk-SK" sz="24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492</a:t>
                      </a:r>
                      <a:endParaRPr lang="sk-SK" sz="24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10</a:t>
                      </a:r>
                      <a:endParaRPr lang="sk-SK" sz="24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FF0000"/>
                    </a:solidFill>
                  </a:tcPr>
                </a:tc>
              </a:tr>
              <a:tr h="738493"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Základ</a:t>
                      </a:r>
                      <a:r>
                        <a:rPr lang="sk-SK" sz="2400" b="1" baseline="0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 </a:t>
                      </a:r>
                      <a:endParaRPr lang="sk-SK" sz="24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sz="2400" b="1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sz="2400" b="1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sz="24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sz="24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sz="24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sz="24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sz="24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sz="24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pSp>
        <p:nvGrpSpPr>
          <p:cNvPr id="14" name="Skupina 13"/>
          <p:cNvGrpSpPr/>
          <p:nvPr/>
        </p:nvGrpSpPr>
        <p:grpSpPr>
          <a:xfrm>
            <a:off x="1714480" y="3571876"/>
            <a:ext cx="6858048" cy="461665"/>
            <a:chOff x="1714480" y="2357430"/>
            <a:chExt cx="6858048" cy="461665"/>
          </a:xfrm>
        </p:grpSpPr>
        <p:sp>
          <p:nvSpPr>
            <p:cNvPr id="5" name="BlokTextu 4"/>
            <p:cNvSpPr txBox="1"/>
            <p:nvPr/>
          </p:nvSpPr>
          <p:spPr>
            <a:xfrm>
              <a:off x="1714480" y="2357430"/>
              <a:ext cx="6429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400" b="1" dirty="0" smtClean="0">
                  <a:latin typeface="Arial Narrow" pitchFamily="34" charset="0"/>
                </a:rPr>
                <a:t>400</a:t>
              </a:r>
              <a:endParaRPr lang="sk-SK" sz="2400" b="1" dirty="0">
                <a:latin typeface="Arial Narrow" pitchFamily="34" charset="0"/>
              </a:endParaRPr>
            </a:p>
          </p:txBody>
        </p:sp>
        <p:sp>
          <p:nvSpPr>
            <p:cNvPr id="6" name="BlokTextu 5"/>
            <p:cNvSpPr txBox="1"/>
            <p:nvPr/>
          </p:nvSpPr>
          <p:spPr>
            <a:xfrm>
              <a:off x="2500298" y="2357430"/>
              <a:ext cx="8572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400" b="1" dirty="0" smtClean="0">
                  <a:latin typeface="Arial Narrow" pitchFamily="34" charset="0"/>
                </a:rPr>
                <a:t>4900</a:t>
              </a:r>
              <a:endParaRPr lang="sk-SK" sz="2400" b="1" dirty="0">
                <a:latin typeface="Arial Narrow" pitchFamily="34" charset="0"/>
              </a:endParaRPr>
            </a:p>
          </p:txBody>
        </p:sp>
        <p:sp>
          <p:nvSpPr>
            <p:cNvPr id="7" name="BlokTextu 6"/>
            <p:cNvSpPr txBox="1"/>
            <p:nvPr/>
          </p:nvSpPr>
          <p:spPr>
            <a:xfrm>
              <a:off x="3500430" y="2357430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400" b="1" dirty="0">
                  <a:latin typeface="Arial Narrow" pitchFamily="34" charset="0"/>
                </a:rPr>
                <a:t>5</a:t>
              </a:r>
              <a:r>
                <a:rPr lang="sk-SK" sz="2400" b="1" dirty="0" smtClean="0">
                  <a:latin typeface="Arial Narrow" pitchFamily="34" charset="0"/>
                </a:rPr>
                <a:t>0</a:t>
              </a:r>
              <a:endParaRPr lang="sk-SK" sz="2400" b="1" dirty="0">
                <a:latin typeface="Arial Narrow" pitchFamily="34" charset="0"/>
              </a:endParaRPr>
            </a:p>
          </p:txBody>
        </p:sp>
        <p:sp>
          <p:nvSpPr>
            <p:cNvPr id="8" name="BlokTextu 7"/>
            <p:cNvSpPr txBox="1"/>
            <p:nvPr/>
          </p:nvSpPr>
          <p:spPr>
            <a:xfrm>
              <a:off x="4429124" y="2357430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400" b="1" dirty="0" smtClean="0">
                  <a:latin typeface="Arial Narrow" pitchFamily="34" charset="0"/>
                </a:rPr>
                <a:t>0,6</a:t>
              </a:r>
              <a:endParaRPr lang="sk-SK" sz="2400" b="1" dirty="0">
                <a:latin typeface="Arial Narrow" pitchFamily="34" charset="0"/>
              </a:endParaRPr>
            </a:p>
          </p:txBody>
        </p:sp>
        <p:sp>
          <p:nvSpPr>
            <p:cNvPr id="9" name="BlokTextu 8"/>
            <p:cNvSpPr txBox="1"/>
            <p:nvPr/>
          </p:nvSpPr>
          <p:spPr>
            <a:xfrm>
              <a:off x="5143504" y="2357430"/>
              <a:ext cx="7858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400" b="1" dirty="0" smtClean="0">
                  <a:latin typeface="Arial Narrow" pitchFamily="34" charset="0"/>
                </a:rPr>
                <a:t> 47,1</a:t>
              </a:r>
              <a:endParaRPr lang="sk-SK" sz="2400" b="1" dirty="0">
                <a:latin typeface="Arial Narrow" pitchFamily="34" charset="0"/>
              </a:endParaRPr>
            </a:p>
          </p:txBody>
        </p:sp>
        <p:sp>
          <p:nvSpPr>
            <p:cNvPr id="10" name="BlokTextu 9"/>
            <p:cNvSpPr txBox="1"/>
            <p:nvPr/>
          </p:nvSpPr>
          <p:spPr>
            <a:xfrm>
              <a:off x="6143636" y="2357430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400" b="1" dirty="0" smtClean="0">
                  <a:latin typeface="Arial Narrow" pitchFamily="34" charset="0"/>
                </a:rPr>
                <a:t>920</a:t>
              </a:r>
              <a:endParaRPr lang="sk-SK" sz="2400" b="1" dirty="0">
                <a:latin typeface="Arial Narrow" pitchFamily="34" charset="0"/>
              </a:endParaRPr>
            </a:p>
          </p:txBody>
        </p:sp>
        <p:sp>
          <p:nvSpPr>
            <p:cNvPr id="11" name="BlokTextu 10"/>
            <p:cNvSpPr txBox="1"/>
            <p:nvPr/>
          </p:nvSpPr>
          <p:spPr>
            <a:xfrm>
              <a:off x="6929454" y="2357430"/>
              <a:ext cx="9286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400" b="1" dirty="0" smtClean="0">
                  <a:latin typeface="Arial Narrow" pitchFamily="34" charset="0"/>
                </a:rPr>
                <a:t>49200</a:t>
              </a:r>
              <a:endParaRPr lang="sk-SK" sz="2400" b="1" dirty="0">
                <a:latin typeface="Arial Narrow" pitchFamily="34" charset="0"/>
              </a:endParaRPr>
            </a:p>
          </p:txBody>
        </p:sp>
        <p:sp>
          <p:nvSpPr>
            <p:cNvPr id="12" name="BlokTextu 11"/>
            <p:cNvSpPr txBox="1"/>
            <p:nvPr/>
          </p:nvSpPr>
          <p:spPr>
            <a:xfrm>
              <a:off x="7786710" y="2357430"/>
              <a:ext cx="7858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400" b="1" dirty="0" smtClean="0">
                  <a:latin typeface="Arial Narrow" pitchFamily="34" charset="0"/>
                </a:rPr>
                <a:t>1000</a:t>
              </a:r>
              <a:endParaRPr lang="sk-SK" sz="2400" b="1" dirty="0">
                <a:latin typeface="Arial Narrow" pitchFamily="34" charset="0"/>
              </a:endParaRPr>
            </a:p>
          </p:txBody>
        </p:sp>
      </p:grpSp>
      <p:sp>
        <p:nvSpPr>
          <p:cNvPr id="15" name="BlokTextu 14"/>
          <p:cNvSpPr txBox="1"/>
          <p:nvPr/>
        </p:nvSpPr>
        <p:spPr>
          <a:xfrm>
            <a:off x="500034" y="5929330"/>
            <a:ext cx="128588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latin typeface="Arial Narrow" pitchFamily="34" charset="0"/>
              </a:rPr>
              <a:t>Kontrola </a:t>
            </a:r>
            <a:endParaRPr lang="sk-SK" sz="2400" b="1" dirty="0">
              <a:latin typeface="Arial Narrow" pitchFamily="34" charset="0"/>
            </a:endParaRPr>
          </a:p>
        </p:txBody>
      </p:sp>
      <p:sp>
        <p:nvSpPr>
          <p:cNvPr id="16" name="Šípka doprava 15">
            <a:hlinkClick r:id="" action="ppaction://hlinkshowjump?jump=nextslide"/>
          </p:cNvPr>
          <p:cNvSpPr/>
          <p:nvPr/>
        </p:nvSpPr>
        <p:spPr>
          <a:xfrm>
            <a:off x="8143900" y="6143644"/>
            <a:ext cx="714380" cy="50006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sk-SK" dirty="0" smtClean="0">
                <a:solidFill>
                  <a:srgbClr val="FF0000"/>
                </a:solidFill>
                <a:latin typeface="Impact" pitchFamily="34" charset="0"/>
              </a:rPr>
              <a:t>Vypočítaj základ, ak:</a:t>
            </a:r>
            <a:endParaRPr lang="sk-SK" dirty="0">
              <a:solidFill>
                <a:srgbClr val="FF0000"/>
              </a:solidFill>
              <a:latin typeface="Impact" pitchFamily="34" charset="0"/>
            </a:endParaRPr>
          </a:p>
        </p:txBody>
      </p:sp>
      <p:graphicFrame>
        <p:nvGraphicFramePr>
          <p:cNvPr id="4" name="Tabuľka 3"/>
          <p:cNvGraphicFramePr>
            <a:graphicFrameLocks noGrp="1"/>
          </p:cNvGraphicFramePr>
          <p:nvPr/>
        </p:nvGraphicFramePr>
        <p:xfrm>
          <a:off x="571472" y="1500174"/>
          <a:ext cx="4572032" cy="4929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16"/>
                <a:gridCol w="2286016"/>
              </a:tblGrid>
              <a:tr h="616153">
                <a:tc>
                  <a:txBody>
                    <a:bodyPr/>
                    <a:lstStyle/>
                    <a:p>
                      <a:pPr algn="ctr"/>
                      <a:r>
                        <a:rPr lang="sk-SK" sz="2400" b="1" kern="1200" dirty="0" smtClean="0">
                          <a:solidFill>
                            <a:schemeClr val="lt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10% je 60</a:t>
                      </a:r>
                      <a:endParaRPr lang="sk-SK" sz="2400" dirty="0">
                        <a:latin typeface="Arial Narrow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FF3B3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="1" kern="1200" dirty="0" smtClean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 </a:t>
                      </a:r>
                      <a:endParaRPr lang="sk-SK" sz="2400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cell3D prstMaterial="dkEdge">
                      <a:bevel/>
                      <a:lightRig rig="flood" dir="t"/>
                    </a:cell3D>
                    <a:solidFill>
                      <a:srgbClr val="FF3B3B"/>
                    </a:solidFill>
                  </a:tcPr>
                </a:tc>
              </a:tr>
              <a:tr h="6161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400" b="1" kern="1200" dirty="0" smtClean="0">
                          <a:solidFill>
                            <a:schemeClr val="bg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25% je 0,5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cell3D prstMaterial="dkEdge">
                      <a:bevel/>
                      <a:lightRig rig="flood" dir="t"/>
                    </a:cell3D>
                    <a:solidFill>
                      <a:srgbClr val="FF3B3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="1" kern="1200" dirty="0" smtClean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   </a:t>
                      </a:r>
                      <a:endParaRPr lang="sk-SK" sz="2400" b="1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FF3B3B"/>
                    </a:solidFill>
                  </a:tcPr>
                </a:tc>
              </a:tr>
              <a:tr h="6161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400" b="1" kern="1200" dirty="0" smtClean="0">
                          <a:solidFill>
                            <a:schemeClr val="bg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20% je 80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FF3B3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="1" kern="1200" dirty="0" smtClean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    	</a:t>
                      </a:r>
                      <a:endParaRPr lang="sk-SK" sz="2400" b="1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FF3B3B"/>
                    </a:solidFill>
                  </a:tcPr>
                </a:tc>
              </a:tr>
              <a:tr h="6161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400" b="1" kern="1200" dirty="0" smtClean="0">
                          <a:solidFill>
                            <a:schemeClr val="bg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15% je 30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FF3B3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="1" kern="1200" dirty="0" smtClean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    	</a:t>
                      </a:r>
                      <a:endParaRPr lang="sk-SK" sz="2400" b="1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FF3B3B"/>
                    </a:solidFill>
                  </a:tcPr>
                </a:tc>
              </a:tr>
              <a:tr h="616153">
                <a:tc>
                  <a:txBody>
                    <a:bodyPr/>
                    <a:lstStyle/>
                    <a:p>
                      <a:pPr algn="ctr"/>
                      <a:r>
                        <a:rPr lang="sk-SK" sz="2400" b="1" kern="1200" dirty="0" smtClean="0">
                          <a:solidFill>
                            <a:schemeClr val="bg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30%  je 450 </a:t>
                      </a:r>
                      <a:endParaRPr lang="sk-SK" sz="24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FF3B3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sz="2400" b="1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FF3B3B"/>
                    </a:solidFill>
                  </a:tcPr>
                </a:tc>
              </a:tr>
              <a:tr h="616153">
                <a:tc>
                  <a:txBody>
                    <a:bodyPr/>
                    <a:lstStyle/>
                    <a:p>
                      <a:pPr algn="ctr"/>
                      <a:r>
                        <a:rPr lang="sk-SK" sz="2400" b="1" kern="1200" dirty="0" smtClean="0">
                          <a:solidFill>
                            <a:schemeClr val="bg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28%  je 182 </a:t>
                      </a:r>
                      <a:endParaRPr lang="sk-SK" sz="24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FF3B3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sz="2400" b="1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FF3B3B"/>
                    </a:solidFill>
                  </a:tcPr>
                </a:tc>
              </a:tr>
              <a:tr h="616153"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25%</a:t>
                      </a:r>
                      <a:r>
                        <a:rPr lang="sk-SK" sz="2400" b="1" baseline="0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 je 500</a:t>
                      </a:r>
                      <a:endParaRPr lang="sk-SK" sz="24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FF3B3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sz="2400" b="1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FF3B3B"/>
                    </a:solidFill>
                  </a:tcPr>
                </a:tc>
              </a:tr>
              <a:tr h="616153"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40% je 1600</a:t>
                      </a:r>
                      <a:endParaRPr lang="sk-SK" sz="24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FF3B3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sz="2400" b="1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FF3B3B"/>
                    </a:solidFill>
                  </a:tcPr>
                </a:tc>
              </a:tr>
            </a:tbl>
          </a:graphicData>
        </a:graphic>
      </p:graphicFrame>
      <p:sp>
        <p:nvSpPr>
          <p:cNvPr id="5" name="BlokTextu 4"/>
          <p:cNvSpPr txBox="1"/>
          <p:nvPr/>
        </p:nvSpPr>
        <p:spPr>
          <a:xfrm>
            <a:off x="5572132" y="4572008"/>
            <a:ext cx="128588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latin typeface="Arial Narrow" pitchFamily="34" charset="0"/>
              </a:rPr>
              <a:t>Kontrola </a:t>
            </a:r>
            <a:endParaRPr lang="sk-SK" sz="2400" b="1" dirty="0">
              <a:latin typeface="Arial Narrow" pitchFamily="34" charset="0"/>
            </a:endParaRPr>
          </a:p>
        </p:txBody>
      </p:sp>
      <p:sp>
        <p:nvSpPr>
          <p:cNvPr id="6" name="Šípka doprava 5">
            <a:hlinkClick r:id="" action="ppaction://hlinkshowjump?jump=nextslide"/>
          </p:cNvPr>
          <p:cNvSpPr/>
          <p:nvPr/>
        </p:nvSpPr>
        <p:spPr>
          <a:xfrm>
            <a:off x="8143900" y="6143644"/>
            <a:ext cx="714380" cy="50006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3643306" y="1571612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latin typeface="Arial Narrow" pitchFamily="34" charset="0"/>
              </a:rPr>
              <a:t>600</a:t>
            </a:r>
            <a:endParaRPr lang="sk-SK" sz="2400" b="1" dirty="0">
              <a:latin typeface="Arial Narrow" pitchFamily="34" charset="0"/>
            </a:endParaRPr>
          </a:p>
        </p:txBody>
      </p:sp>
      <p:sp>
        <p:nvSpPr>
          <p:cNvPr id="8" name="BlokTextu 7"/>
          <p:cNvSpPr txBox="1"/>
          <p:nvPr/>
        </p:nvSpPr>
        <p:spPr>
          <a:xfrm>
            <a:off x="3929058" y="2214554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latin typeface="Arial Narrow" pitchFamily="34" charset="0"/>
              </a:rPr>
              <a:t>2</a:t>
            </a:r>
            <a:endParaRPr lang="sk-SK" sz="2400" b="1" dirty="0">
              <a:latin typeface="Arial Narrow" pitchFamily="34" charset="0"/>
            </a:endParaRPr>
          </a:p>
        </p:txBody>
      </p:sp>
      <p:sp>
        <p:nvSpPr>
          <p:cNvPr id="9" name="BlokTextu 8"/>
          <p:cNvSpPr txBox="1"/>
          <p:nvPr/>
        </p:nvSpPr>
        <p:spPr>
          <a:xfrm>
            <a:off x="3643306" y="2857496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latin typeface="Arial Narrow" pitchFamily="34" charset="0"/>
              </a:rPr>
              <a:t>400</a:t>
            </a:r>
            <a:endParaRPr lang="sk-SK" sz="2400" b="1" dirty="0">
              <a:latin typeface="Arial Narrow" pitchFamily="34" charset="0"/>
            </a:endParaRPr>
          </a:p>
        </p:txBody>
      </p:sp>
      <p:sp>
        <p:nvSpPr>
          <p:cNvPr id="10" name="BlokTextu 9"/>
          <p:cNvSpPr txBox="1"/>
          <p:nvPr/>
        </p:nvSpPr>
        <p:spPr>
          <a:xfrm>
            <a:off x="3643306" y="3429000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latin typeface="Arial Narrow" pitchFamily="34" charset="0"/>
              </a:rPr>
              <a:t>200</a:t>
            </a:r>
            <a:endParaRPr lang="sk-SK" sz="2400" b="1" dirty="0">
              <a:latin typeface="Arial Narrow" pitchFamily="34" charset="0"/>
            </a:endParaRPr>
          </a:p>
        </p:txBody>
      </p:sp>
      <p:sp>
        <p:nvSpPr>
          <p:cNvPr id="11" name="BlokTextu 10"/>
          <p:cNvSpPr txBox="1"/>
          <p:nvPr/>
        </p:nvSpPr>
        <p:spPr>
          <a:xfrm>
            <a:off x="3500430" y="4071942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latin typeface="Arial Narrow" pitchFamily="34" charset="0"/>
              </a:rPr>
              <a:t>1500</a:t>
            </a:r>
            <a:endParaRPr lang="sk-SK" sz="2400" b="1" dirty="0">
              <a:latin typeface="Arial Narrow" pitchFamily="34" charset="0"/>
            </a:endParaRPr>
          </a:p>
        </p:txBody>
      </p:sp>
      <p:sp>
        <p:nvSpPr>
          <p:cNvPr id="12" name="BlokTextu 11"/>
          <p:cNvSpPr txBox="1"/>
          <p:nvPr/>
        </p:nvSpPr>
        <p:spPr>
          <a:xfrm>
            <a:off x="3643306" y="4643446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latin typeface="Arial Narrow" pitchFamily="34" charset="0"/>
              </a:rPr>
              <a:t>650</a:t>
            </a:r>
            <a:endParaRPr lang="sk-SK" sz="2400" b="1" dirty="0">
              <a:latin typeface="Arial Narrow" pitchFamily="34" charset="0"/>
            </a:endParaRPr>
          </a:p>
        </p:txBody>
      </p:sp>
      <p:sp>
        <p:nvSpPr>
          <p:cNvPr id="13" name="BlokTextu 12"/>
          <p:cNvSpPr txBox="1"/>
          <p:nvPr/>
        </p:nvSpPr>
        <p:spPr>
          <a:xfrm>
            <a:off x="3500430" y="5286388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latin typeface="Arial Narrow" pitchFamily="34" charset="0"/>
              </a:rPr>
              <a:t>2000</a:t>
            </a:r>
            <a:endParaRPr lang="sk-SK" sz="2400" b="1" dirty="0">
              <a:latin typeface="Arial Narrow" pitchFamily="34" charset="0"/>
            </a:endParaRPr>
          </a:p>
        </p:txBody>
      </p:sp>
      <p:sp>
        <p:nvSpPr>
          <p:cNvPr id="14" name="BlokTextu 13"/>
          <p:cNvSpPr txBox="1"/>
          <p:nvPr/>
        </p:nvSpPr>
        <p:spPr>
          <a:xfrm>
            <a:off x="3500430" y="5929330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latin typeface="Arial Narrow" pitchFamily="34" charset="0"/>
              </a:rPr>
              <a:t>4000</a:t>
            </a:r>
            <a:endParaRPr lang="sk-SK" sz="2400" b="1" dirty="0">
              <a:latin typeface="Arial Narrow" pitchFamily="34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</p:nvPr>
        </p:nvGraphicFramePr>
        <p:xfrm>
          <a:off x="571472" y="1643050"/>
          <a:ext cx="4400552" cy="4972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0276"/>
                <a:gridCol w="2200276"/>
              </a:tblGrid>
              <a:tr h="621509"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 smtClean="0">
                          <a:latin typeface="Arial Narrow" pitchFamily="34" charset="0"/>
                        </a:rPr>
                        <a:t>5% je 7500</a:t>
                      </a:r>
                      <a:endParaRPr lang="sk-SK" sz="2400" b="1" dirty="0">
                        <a:latin typeface="Arial Narrow" pitchFamily="34" charset="0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sz="2400" b="1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00B0F0"/>
                    </a:solidFill>
                  </a:tcPr>
                </a:tc>
              </a:tr>
              <a:tr h="621509"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80% je 64</a:t>
                      </a:r>
                      <a:endParaRPr lang="sk-SK" sz="24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sz="2400" b="1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00B0F0"/>
                    </a:solidFill>
                  </a:tcPr>
                </a:tc>
              </a:tr>
              <a:tr h="621509"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47% je 28,5</a:t>
                      </a:r>
                      <a:endParaRPr lang="sk-SK" sz="24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sz="2400" b="1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00B0F0"/>
                    </a:solidFill>
                  </a:tcPr>
                </a:tc>
              </a:tr>
              <a:tr h="6215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400" b="1" kern="1200" dirty="0" smtClean="0">
                          <a:solidFill>
                            <a:schemeClr val="bg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26 % je169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sz="2400" b="1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00B0F0"/>
                    </a:solidFill>
                  </a:tcPr>
                </a:tc>
              </a:tr>
              <a:tr h="621509">
                <a:tc>
                  <a:txBody>
                    <a:bodyPr/>
                    <a:lstStyle/>
                    <a:p>
                      <a:pPr algn="ctr"/>
                      <a:r>
                        <a:rPr lang="cs-CZ" sz="2400" b="1" kern="1200" dirty="0" smtClean="0">
                          <a:solidFill>
                            <a:schemeClr val="bg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120 % je 6</a:t>
                      </a:r>
                      <a:endParaRPr lang="sk-SK" sz="24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sz="2400" b="1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00B0F0"/>
                    </a:solidFill>
                  </a:tcPr>
                </a:tc>
              </a:tr>
              <a:tr h="6215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400" b="1" kern="1200" dirty="0" smtClean="0">
                          <a:solidFill>
                            <a:schemeClr val="bg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210 % je 840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sz="2400" b="1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00B0F0"/>
                    </a:solidFill>
                  </a:tcPr>
                </a:tc>
              </a:tr>
              <a:tr h="6215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400" b="1" kern="1200" dirty="0" smtClean="0">
                          <a:solidFill>
                            <a:schemeClr val="bg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75 % je420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sz="2400" b="1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00B0F0"/>
                    </a:solidFill>
                  </a:tcPr>
                </a:tc>
              </a:tr>
              <a:tr h="621509"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19% je 340,2</a:t>
                      </a:r>
                      <a:endParaRPr lang="sk-SK" sz="24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sz="2400" b="1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5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sk-SK" dirty="0" smtClean="0">
                <a:solidFill>
                  <a:srgbClr val="00B0F0"/>
                </a:solidFill>
                <a:latin typeface="Impact" pitchFamily="34" charset="0"/>
              </a:rPr>
              <a:t>Vypočítaj základ, ak:</a:t>
            </a:r>
            <a:endParaRPr lang="sk-SK" dirty="0">
              <a:solidFill>
                <a:srgbClr val="00B0F0"/>
              </a:solidFill>
              <a:latin typeface="Impact" pitchFamily="34" charset="0"/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5143504" y="6072206"/>
            <a:ext cx="1285884" cy="5760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latin typeface="Arial Narrow" pitchFamily="34" charset="0"/>
              </a:rPr>
              <a:t>Kontrola </a:t>
            </a:r>
            <a:endParaRPr lang="sk-SK" sz="2400" b="1" dirty="0">
              <a:latin typeface="Arial Narrow" pitchFamily="34" charset="0"/>
            </a:endParaRPr>
          </a:p>
        </p:txBody>
      </p:sp>
      <p:sp>
        <p:nvSpPr>
          <p:cNvPr id="7" name="Šípka doprava 6">
            <a:hlinkClick r:id="" action="ppaction://hlinkshowjump?jump=nextslide"/>
          </p:cNvPr>
          <p:cNvSpPr/>
          <p:nvPr/>
        </p:nvSpPr>
        <p:spPr>
          <a:xfrm>
            <a:off x="8143900" y="6143644"/>
            <a:ext cx="714380" cy="50006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BlokTextu 7"/>
          <p:cNvSpPr txBox="1"/>
          <p:nvPr/>
        </p:nvSpPr>
        <p:spPr>
          <a:xfrm>
            <a:off x="3357554" y="1714488"/>
            <a:ext cx="107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latin typeface="Arial Narrow" pitchFamily="34" charset="0"/>
              </a:rPr>
              <a:t>150000</a:t>
            </a:r>
            <a:endParaRPr lang="sk-SK" sz="2400" b="1" dirty="0">
              <a:latin typeface="Arial Narrow" pitchFamily="34" charset="0"/>
            </a:endParaRPr>
          </a:p>
        </p:txBody>
      </p:sp>
      <p:sp>
        <p:nvSpPr>
          <p:cNvPr id="9" name="BlokTextu 8"/>
          <p:cNvSpPr txBox="1"/>
          <p:nvPr/>
        </p:nvSpPr>
        <p:spPr>
          <a:xfrm>
            <a:off x="3643306" y="2357430"/>
            <a:ext cx="107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latin typeface="Arial Narrow" pitchFamily="34" charset="0"/>
              </a:rPr>
              <a:t>80</a:t>
            </a:r>
            <a:endParaRPr lang="sk-SK" sz="2400" b="1" dirty="0">
              <a:latin typeface="Arial Narrow" pitchFamily="34" charset="0"/>
            </a:endParaRPr>
          </a:p>
        </p:txBody>
      </p:sp>
      <p:sp>
        <p:nvSpPr>
          <p:cNvPr id="10" name="BlokTextu 9"/>
          <p:cNvSpPr txBox="1"/>
          <p:nvPr/>
        </p:nvSpPr>
        <p:spPr>
          <a:xfrm>
            <a:off x="3286116" y="3000372"/>
            <a:ext cx="121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latin typeface="Arial Narrow" pitchFamily="34" charset="0"/>
              </a:rPr>
              <a:t>60,6382</a:t>
            </a:r>
            <a:endParaRPr lang="sk-SK" sz="2400" b="1" dirty="0">
              <a:latin typeface="Arial Narrow" pitchFamily="34" charset="0"/>
            </a:endParaRPr>
          </a:p>
        </p:txBody>
      </p:sp>
      <p:sp>
        <p:nvSpPr>
          <p:cNvPr id="11" name="BlokTextu 10"/>
          <p:cNvSpPr txBox="1"/>
          <p:nvPr/>
        </p:nvSpPr>
        <p:spPr>
          <a:xfrm>
            <a:off x="3643306" y="3643314"/>
            <a:ext cx="107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latin typeface="Arial Narrow" pitchFamily="34" charset="0"/>
              </a:rPr>
              <a:t>650</a:t>
            </a:r>
            <a:endParaRPr lang="sk-SK" sz="2400" b="1" dirty="0">
              <a:latin typeface="Arial Narrow" pitchFamily="34" charset="0"/>
            </a:endParaRPr>
          </a:p>
        </p:txBody>
      </p:sp>
      <p:sp>
        <p:nvSpPr>
          <p:cNvPr id="12" name="BlokTextu 11"/>
          <p:cNvSpPr txBox="1"/>
          <p:nvPr/>
        </p:nvSpPr>
        <p:spPr>
          <a:xfrm>
            <a:off x="3714744" y="4214818"/>
            <a:ext cx="107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latin typeface="Arial Narrow" pitchFamily="34" charset="0"/>
              </a:rPr>
              <a:t>5</a:t>
            </a:r>
            <a:endParaRPr lang="sk-SK" sz="2400" b="1" dirty="0">
              <a:latin typeface="Arial Narrow" pitchFamily="34" charset="0"/>
            </a:endParaRPr>
          </a:p>
        </p:txBody>
      </p:sp>
      <p:sp>
        <p:nvSpPr>
          <p:cNvPr id="13" name="BlokTextu 12"/>
          <p:cNvSpPr txBox="1"/>
          <p:nvPr/>
        </p:nvSpPr>
        <p:spPr>
          <a:xfrm>
            <a:off x="3571868" y="4857760"/>
            <a:ext cx="107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latin typeface="Arial Narrow" pitchFamily="34" charset="0"/>
              </a:rPr>
              <a:t>400</a:t>
            </a:r>
            <a:endParaRPr lang="sk-SK" sz="2400" b="1" dirty="0">
              <a:latin typeface="Arial Narrow" pitchFamily="34" charset="0"/>
            </a:endParaRPr>
          </a:p>
        </p:txBody>
      </p:sp>
      <p:sp>
        <p:nvSpPr>
          <p:cNvPr id="14" name="BlokTextu 13"/>
          <p:cNvSpPr txBox="1"/>
          <p:nvPr/>
        </p:nvSpPr>
        <p:spPr>
          <a:xfrm>
            <a:off x="3571868" y="5500702"/>
            <a:ext cx="107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latin typeface="Arial Narrow" pitchFamily="34" charset="0"/>
              </a:rPr>
              <a:t>560</a:t>
            </a:r>
            <a:endParaRPr lang="sk-SK" sz="2400" b="1" dirty="0">
              <a:latin typeface="Arial Narrow" pitchFamily="34" charset="0"/>
            </a:endParaRPr>
          </a:p>
        </p:txBody>
      </p:sp>
      <p:sp>
        <p:nvSpPr>
          <p:cNvPr id="15" name="BlokTextu 14"/>
          <p:cNvSpPr txBox="1"/>
          <p:nvPr/>
        </p:nvSpPr>
        <p:spPr>
          <a:xfrm>
            <a:off x="3214678" y="6143644"/>
            <a:ext cx="150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latin typeface="Arial Narrow" pitchFamily="34" charset="0"/>
              </a:rPr>
              <a:t>1790,526</a:t>
            </a:r>
            <a:endParaRPr lang="sk-SK" sz="2400" b="1" dirty="0">
              <a:latin typeface="Arial Narrow" pitchFamily="34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sk-SK" sz="5400" dirty="0" smtClean="0">
                <a:solidFill>
                  <a:srgbClr val="FFFF00"/>
                </a:solidFill>
                <a:latin typeface="Impact" pitchFamily="34" charset="0"/>
              </a:rPr>
              <a:t>Rieš slovné úlohy</a:t>
            </a:r>
            <a:endParaRPr lang="sk-SK" sz="5400" dirty="0">
              <a:solidFill>
                <a:srgbClr val="FFFF00"/>
              </a:solidFill>
              <a:latin typeface="Impact" pitchFamily="34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7362"/>
          </a:xfrm>
          <a:gradFill>
            <a:gsLst>
              <a:gs pos="0">
                <a:schemeClr val="bg2">
                  <a:lumMod val="50000"/>
                </a:schemeClr>
              </a:gs>
              <a:gs pos="50000">
                <a:schemeClr val="bg2"/>
              </a:gs>
              <a:gs pos="100000">
                <a:schemeClr val="bg2">
                  <a:lumMod val="50000"/>
                </a:schemeClr>
              </a:gs>
            </a:gsLst>
            <a:lin ang="2700000" scaled="1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>
              <a:buNone/>
            </a:pPr>
            <a:r>
              <a:rPr lang="sk-SK" b="1" dirty="0" smtClean="0">
                <a:latin typeface="Arial Narrow" pitchFamily="34" charset="0"/>
              </a:rPr>
              <a:t>    Ema má v aktovke 4 učebnice, čo je 20 % </a:t>
            </a:r>
          </a:p>
          <a:p>
            <a:pPr>
              <a:buNone/>
            </a:pPr>
            <a:r>
              <a:rPr lang="sk-SK" b="1" dirty="0">
                <a:latin typeface="Arial Narrow" pitchFamily="34" charset="0"/>
              </a:rPr>
              <a:t> </a:t>
            </a:r>
            <a:r>
              <a:rPr lang="sk-SK" b="1" dirty="0" smtClean="0">
                <a:latin typeface="Arial Narrow" pitchFamily="34" charset="0"/>
              </a:rPr>
              <a:t>   zo všetkých, ktoré dostala.  Koľko učebníc ostalo doma?</a:t>
            </a:r>
          </a:p>
          <a:p>
            <a:endParaRPr lang="sk-SK" dirty="0"/>
          </a:p>
        </p:txBody>
      </p:sp>
      <p:pic>
        <p:nvPicPr>
          <p:cNvPr id="5" name="Obrázok 4" descr="skola_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72132" y="3007233"/>
            <a:ext cx="3000396" cy="3542841"/>
          </a:xfrm>
          <a:prstGeom prst="rect">
            <a:avLst/>
          </a:prstGeom>
        </p:spPr>
      </p:pic>
      <p:pic>
        <p:nvPicPr>
          <p:cNvPr id="6" name="Obrázok 5" descr="kniznica.phpddd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14414" y="3571876"/>
            <a:ext cx="3810000" cy="2857500"/>
          </a:xfrm>
          <a:prstGeom prst="rect">
            <a:avLst/>
          </a:prstGeom>
        </p:spPr>
      </p:pic>
      <p:sp>
        <p:nvSpPr>
          <p:cNvPr id="7" name="BlokTextu 6"/>
          <p:cNvSpPr txBox="1"/>
          <p:nvPr/>
        </p:nvSpPr>
        <p:spPr>
          <a:xfrm>
            <a:off x="357158" y="6143644"/>
            <a:ext cx="1285884" cy="461665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50000">
                <a:srgbClr val="FFFF93"/>
              </a:gs>
              <a:gs pos="100000">
                <a:srgbClr val="FFFF00"/>
              </a:gs>
            </a:gsLst>
            <a:lin ang="16200000" scaled="1"/>
            <a:tileRect/>
          </a:gradFill>
          <a:ln>
            <a:solidFill>
              <a:srgbClr val="FFFF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latin typeface="Arial Narrow" pitchFamily="34" charset="0"/>
              </a:rPr>
              <a:t>Kontrola </a:t>
            </a:r>
            <a:endParaRPr lang="sk-SK" sz="2400" b="1" dirty="0">
              <a:latin typeface="Arial Narrow" pitchFamily="34" charset="0"/>
            </a:endParaRPr>
          </a:p>
        </p:txBody>
      </p:sp>
      <p:sp>
        <p:nvSpPr>
          <p:cNvPr id="8" name="Šípka doprava 7">
            <a:hlinkClick r:id="" action="ppaction://hlinkshowjump?jump=nextslide"/>
          </p:cNvPr>
          <p:cNvSpPr/>
          <p:nvPr/>
        </p:nvSpPr>
        <p:spPr>
          <a:xfrm>
            <a:off x="8143900" y="6143644"/>
            <a:ext cx="714380" cy="50006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BlokTextu 8"/>
          <p:cNvSpPr txBox="1"/>
          <p:nvPr/>
        </p:nvSpPr>
        <p:spPr>
          <a:xfrm>
            <a:off x="3643306" y="3714752"/>
            <a:ext cx="2143140" cy="584775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50000">
                <a:schemeClr val="bg2"/>
              </a:gs>
              <a:gs pos="100000">
                <a:schemeClr val="bg2">
                  <a:lumMod val="50000"/>
                </a:schemeClr>
              </a:gs>
            </a:gsLst>
            <a:lin ang="16200000" scaled="1"/>
          </a:gradFill>
          <a:ln>
            <a:solidFill>
              <a:schemeClr val="bg2">
                <a:lumMod val="2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sk-SK" sz="3200" b="1" dirty="0" smtClean="0">
                <a:latin typeface="Arial Narrow" pitchFamily="34" charset="0"/>
              </a:rPr>
              <a:t>16</a:t>
            </a:r>
            <a:r>
              <a:rPr lang="sk-SK" sz="3200" b="1" dirty="0" smtClean="0">
                <a:latin typeface="Arial Narrow" pitchFamily="34" charset="0"/>
              </a:rPr>
              <a:t> </a:t>
            </a:r>
            <a:r>
              <a:rPr lang="sk-SK" sz="3200" b="1" dirty="0" smtClean="0">
                <a:latin typeface="Arial Narrow" pitchFamily="34" charset="0"/>
              </a:rPr>
              <a:t>učebníc</a:t>
            </a:r>
            <a:endParaRPr lang="sk-SK" sz="3200" b="1" dirty="0">
              <a:latin typeface="Arial Narrow" pitchFamily="34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642919"/>
            <a:ext cx="8229600" cy="1714512"/>
          </a:xfrm>
          <a:gradFill>
            <a:gsLst>
              <a:gs pos="0">
                <a:schemeClr val="bg2">
                  <a:lumMod val="50000"/>
                </a:schemeClr>
              </a:gs>
              <a:gs pos="50000">
                <a:schemeClr val="bg2"/>
              </a:gs>
              <a:gs pos="100000">
                <a:schemeClr val="bg2">
                  <a:lumMod val="50000"/>
                </a:schemeClr>
              </a:gs>
            </a:gsLst>
            <a:lin ang="2700000" scaled="1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>
              <a:spcBef>
                <a:spcPct val="50000"/>
              </a:spcBef>
              <a:buNone/>
            </a:pPr>
            <a:r>
              <a:rPr lang="sk-SK" b="1" dirty="0" smtClean="0">
                <a:latin typeface="Arial Narrow" pitchFamily="34" charset="0"/>
              </a:rPr>
              <a:t>    V učebni je 9 nových stoličiek, čo je 30 % zo všetkých, ktoré tam sú. Bude mať každý z 26 žiakov triedy miesto?                                   </a:t>
            </a:r>
          </a:p>
          <a:p>
            <a:endParaRPr lang="sk-SK" dirty="0"/>
          </a:p>
        </p:txBody>
      </p:sp>
      <p:pic>
        <p:nvPicPr>
          <p:cNvPr id="5" name="Obrázok 4" descr="1195435149986189703schooldesk_aj_ashton_01.svg.m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034" y="2857496"/>
            <a:ext cx="2961244" cy="3268336"/>
          </a:xfrm>
          <a:prstGeom prst="rect">
            <a:avLst/>
          </a:prstGeom>
        </p:spPr>
      </p:pic>
      <p:pic>
        <p:nvPicPr>
          <p:cNvPr id="6" name="Obrázok 5" descr="student-girl-with-book-m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29190" y="2071678"/>
            <a:ext cx="1473062" cy="2438736"/>
          </a:xfrm>
          <a:prstGeom prst="rect">
            <a:avLst/>
          </a:prstGeom>
        </p:spPr>
      </p:pic>
      <p:sp>
        <p:nvSpPr>
          <p:cNvPr id="8" name="BlokTextu 7"/>
          <p:cNvSpPr txBox="1"/>
          <p:nvPr/>
        </p:nvSpPr>
        <p:spPr>
          <a:xfrm>
            <a:off x="285720" y="6143644"/>
            <a:ext cx="1285884" cy="461665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FFC1C1"/>
              </a:gs>
              <a:gs pos="100000">
                <a:srgbClr val="FF0000"/>
              </a:gs>
            </a:gsLst>
            <a:lin ang="16200000" scaled="1"/>
          </a:gra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latin typeface="Arial Narrow" pitchFamily="34" charset="0"/>
              </a:rPr>
              <a:t>Kontrola </a:t>
            </a:r>
            <a:endParaRPr lang="sk-SK" sz="2400" b="1" dirty="0">
              <a:latin typeface="Arial Narrow" pitchFamily="34" charset="0"/>
            </a:endParaRPr>
          </a:p>
        </p:txBody>
      </p:sp>
      <p:sp>
        <p:nvSpPr>
          <p:cNvPr id="9" name="Šípka doprava 8">
            <a:hlinkClick r:id="" action="ppaction://hlinkshowjump?jump=nextslide"/>
          </p:cNvPr>
          <p:cNvSpPr/>
          <p:nvPr/>
        </p:nvSpPr>
        <p:spPr>
          <a:xfrm>
            <a:off x="8143900" y="6143644"/>
            <a:ext cx="714380" cy="50006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BlokTextu 9"/>
          <p:cNvSpPr txBox="1"/>
          <p:nvPr/>
        </p:nvSpPr>
        <p:spPr>
          <a:xfrm>
            <a:off x="2214546" y="5429264"/>
            <a:ext cx="3571900" cy="1077218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FFC1C1"/>
              </a:gs>
              <a:gs pos="100000">
                <a:srgbClr val="FF0000"/>
              </a:gs>
            </a:gsLst>
            <a:lin ang="16200000" scaled="1"/>
          </a:gra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sk-SK" sz="3200" b="1" dirty="0" smtClean="0">
                <a:latin typeface="Arial Narrow" pitchFamily="34" charset="0"/>
              </a:rPr>
              <a:t>Každý žiak bude mať svoje miesto.</a:t>
            </a:r>
            <a:endParaRPr lang="sk-SK" sz="3200" b="1" dirty="0">
              <a:latin typeface="Arial Narrow" pitchFamily="34" charset="0"/>
            </a:endParaRPr>
          </a:p>
        </p:txBody>
      </p:sp>
      <p:sp>
        <p:nvSpPr>
          <p:cNvPr id="11" name="BlokTextu 10"/>
          <p:cNvSpPr txBox="1"/>
          <p:nvPr/>
        </p:nvSpPr>
        <p:spPr>
          <a:xfrm>
            <a:off x="3929058" y="4714884"/>
            <a:ext cx="1928826" cy="523220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FFC1C1"/>
              </a:gs>
              <a:gs pos="100000">
                <a:srgbClr val="FF0000"/>
              </a:gs>
            </a:gsLst>
            <a:lin ang="16200000" scaled="1"/>
          </a:gra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sk-SK" sz="2800" b="1" dirty="0" smtClean="0">
                <a:latin typeface="Arial Narrow" pitchFamily="34" charset="0"/>
              </a:rPr>
              <a:t>30 stoličiek</a:t>
            </a:r>
          </a:p>
        </p:txBody>
      </p:sp>
      <p:pic>
        <p:nvPicPr>
          <p:cNvPr id="7" name="Obrázok 6" descr="11971497511117136851nlyl_reading_man_with_glasses.svg.me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20069" y="3000372"/>
            <a:ext cx="3523931" cy="3571876"/>
          </a:xfrm>
          <a:prstGeom prst="rect">
            <a:avLst/>
          </a:prstGeom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kTextu 4"/>
          <p:cNvSpPr txBox="1"/>
          <p:nvPr/>
        </p:nvSpPr>
        <p:spPr>
          <a:xfrm>
            <a:off x="714348" y="571481"/>
            <a:ext cx="7858180" cy="184665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sk-SK" sz="3200" b="1" dirty="0" smtClean="0">
                <a:latin typeface="Arial Narrow" pitchFamily="34" charset="0"/>
              </a:rPr>
              <a:t>Náklady na bežnú školskú aktovku sú 12 €,                      čo je 80 % z jej predajnej ceny.                       Koľko € je predajná cena?</a:t>
            </a:r>
          </a:p>
          <a:p>
            <a:endParaRPr lang="sk-SK" dirty="0"/>
          </a:p>
        </p:txBody>
      </p:sp>
      <p:pic>
        <p:nvPicPr>
          <p:cNvPr id="8" name="Obrázok 7" descr="1195427416646281929lalolalo_backpack.svg.m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29388" y="3857628"/>
            <a:ext cx="2301412" cy="2754300"/>
          </a:xfrm>
          <a:prstGeom prst="rect">
            <a:avLst/>
          </a:prstGeom>
        </p:spPr>
      </p:pic>
      <p:pic>
        <p:nvPicPr>
          <p:cNvPr id="12" name="Obrázok 11" descr="white-board-silhouette-m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71604" y="2285992"/>
            <a:ext cx="2452191" cy="3453790"/>
          </a:xfrm>
          <a:prstGeom prst="rect">
            <a:avLst/>
          </a:prstGeom>
        </p:spPr>
      </p:pic>
      <p:pic>
        <p:nvPicPr>
          <p:cNvPr id="10" name="Obrázok 9" descr="reading-story-book-to-kids-m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71802" y="3571876"/>
            <a:ext cx="1989194" cy="2643418"/>
          </a:xfrm>
          <a:prstGeom prst="rect">
            <a:avLst/>
          </a:prstGeom>
        </p:spPr>
      </p:pic>
      <p:pic>
        <p:nvPicPr>
          <p:cNvPr id="11" name="Obrázok 10" descr="11971063751408015833biswajyotim_Bag_1.svg.me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8596" y="4357694"/>
            <a:ext cx="1901074" cy="1729977"/>
          </a:xfrm>
          <a:prstGeom prst="rect">
            <a:avLst/>
          </a:prstGeom>
        </p:spPr>
      </p:pic>
      <p:sp>
        <p:nvSpPr>
          <p:cNvPr id="13" name="BlokTextu 12"/>
          <p:cNvSpPr txBox="1"/>
          <p:nvPr/>
        </p:nvSpPr>
        <p:spPr>
          <a:xfrm>
            <a:off x="2143108" y="3071810"/>
            <a:ext cx="1285884" cy="461665"/>
          </a:xfrm>
          <a:prstGeom prst="rect">
            <a:avLst/>
          </a:prstGeom>
          <a:gradFill>
            <a:gsLst>
              <a:gs pos="0">
                <a:srgbClr val="00B0F0"/>
              </a:gs>
              <a:gs pos="50000">
                <a:srgbClr val="ABFFFD"/>
              </a:gs>
              <a:gs pos="100000">
                <a:srgbClr val="00B0F0"/>
              </a:gs>
            </a:gsLst>
            <a:lin ang="16200000" scaled="1"/>
          </a:gra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latin typeface="Arial Narrow" pitchFamily="34" charset="0"/>
              </a:rPr>
              <a:t>Kontrola </a:t>
            </a:r>
            <a:endParaRPr lang="sk-SK" sz="2400" b="1" dirty="0">
              <a:latin typeface="Arial Narrow" pitchFamily="34" charset="0"/>
            </a:endParaRPr>
          </a:p>
        </p:txBody>
      </p:sp>
      <p:sp>
        <p:nvSpPr>
          <p:cNvPr id="14" name="Šípka doprava 13">
            <a:hlinkClick r:id="" action="ppaction://hlinkshowjump?jump=nextslide"/>
          </p:cNvPr>
          <p:cNvSpPr/>
          <p:nvPr/>
        </p:nvSpPr>
        <p:spPr>
          <a:xfrm>
            <a:off x="8143900" y="6143644"/>
            <a:ext cx="714380" cy="50006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BlokTextu 14"/>
          <p:cNvSpPr txBox="1"/>
          <p:nvPr/>
        </p:nvSpPr>
        <p:spPr>
          <a:xfrm>
            <a:off x="4929190" y="4714884"/>
            <a:ext cx="1357322" cy="523220"/>
          </a:xfrm>
          <a:prstGeom prst="rect">
            <a:avLst/>
          </a:prstGeom>
          <a:gradFill>
            <a:gsLst>
              <a:gs pos="0">
                <a:srgbClr val="00B0F0"/>
              </a:gs>
              <a:gs pos="50000">
                <a:srgbClr val="ABFFFD"/>
              </a:gs>
              <a:gs pos="100000">
                <a:srgbClr val="00B0F0"/>
              </a:gs>
            </a:gsLst>
            <a:lin ang="16200000" scaled="1"/>
          </a:gra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 smtClean="0">
                <a:latin typeface="Arial Narrow" pitchFamily="34" charset="0"/>
              </a:rPr>
              <a:t>15 €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kTextu 4"/>
          <p:cNvSpPr txBox="1"/>
          <p:nvPr/>
        </p:nvSpPr>
        <p:spPr>
          <a:xfrm>
            <a:off x="571472" y="571480"/>
            <a:ext cx="8143932" cy="1846659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50000">
                <a:schemeClr val="bg2"/>
              </a:gs>
              <a:gs pos="100000">
                <a:schemeClr val="bg2">
                  <a:lumMod val="50000"/>
                </a:schemeClr>
              </a:gs>
            </a:gsLst>
            <a:lin ang="2700000" scaled="1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sk-SK" sz="3200" b="1" dirty="0" smtClean="0">
                <a:latin typeface="Arial Narrow" pitchFamily="34" charset="0"/>
              </a:rPr>
              <a:t>Na obedy do školskej jedálne chodí 14 siedmakov, čo je 28 % zo všetkých.                        Koľko siedmakov nechodí na obedy?</a:t>
            </a:r>
          </a:p>
          <a:p>
            <a:endParaRPr lang="sk-SK" dirty="0"/>
          </a:p>
        </p:txBody>
      </p:sp>
      <p:pic>
        <p:nvPicPr>
          <p:cNvPr id="6" name="Obrázok 5" descr="11949852831476265676tramezzino.svg.m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034" y="2714620"/>
            <a:ext cx="1928826" cy="1774520"/>
          </a:xfrm>
          <a:prstGeom prst="rect">
            <a:avLst/>
          </a:prstGeom>
        </p:spPr>
      </p:pic>
      <p:pic>
        <p:nvPicPr>
          <p:cNvPr id="8" name="Obrázok 7" descr="11949840391852742348thanksgiving_spread_01.svg.m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158" y="4286256"/>
            <a:ext cx="4995236" cy="2214554"/>
          </a:xfrm>
          <a:prstGeom prst="rect">
            <a:avLst/>
          </a:prstGeom>
        </p:spPr>
      </p:pic>
      <p:pic>
        <p:nvPicPr>
          <p:cNvPr id="10" name="Obrázok 9" descr="11954233791024978016Machovka_pizza_1.svg.me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86050" y="2643182"/>
            <a:ext cx="2915787" cy="1428736"/>
          </a:xfrm>
          <a:prstGeom prst="rect">
            <a:avLst/>
          </a:prstGeom>
        </p:spPr>
      </p:pic>
      <p:pic>
        <p:nvPicPr>
          <p:cNvPr id="7" name="Obrázok 6" descr="11949860471360872714teiera_tazza_architetto__01.svg.me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651216" y="3286124"/>
            <a:ext cx="3276197" cy="3366265"/>
          </a:xfrm>
          <a:prstGeom prst="rect">
            <a:avLst/>
          </a:prstGeom>
        </p:spPr>
      </p:pic>
      <p:sp>
        <p:nvSpPr>
          <p:cNvPr id="11" name="BlokTextu 10"/>
          <p:cNvSpPr txBox="1"/>
          <p:nvPr/>
        </p:nvSpPr>
        <p:spPr>
          <a:xfrm>
            <a:off x="285720" y="6143643"/>
            <a:ext cx="1296000" cy="504000"/>
          </a:xfrm>
          <a:prstGeom prst="rect">
            <a:avLst/>
          </a:prstGeom>
          <a:gradFill>
            <a:gsLst>
              <a:gs pos="0">
                <a:srgbClr val="FF00FF"/>
              </a:gs>
              <a:gs pos="50000">
                <a:srgbClr val="FF99FF"/>
              </a:gs>
              <a:gs pos="100000">
                <a:srgbClr val="FF00FF"/>
              </a:gs>
            </a:gsLst>
            <a:lin ang="16200000" scaled="1"/>
          </a:gradFill>
          <a:ln>
            <a:solidFill>
              <a:srgbClr val="FF00FF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latin typeface="Arial Narrow" pitchFamily="34" charset="0"/>
              </a:rPr>
              <a:t>Kontrola </a:t>
            </a:r>
            <a:endParaRPr lang="sk-SK" sz="2400" b="1" dirty="0">
              <a:latin typeface="Arial Narrow" pitchFamily="34" charset="0"/>
            </a:endParaRPr>
          </a:p>
        </p:txBody>
      </p:sp>
      <p:sp>
        <p:nvSpPr>
          <p:cNvPr id="12" name="Šípka doprava 11">
            <a:hlinkClick r:id="" action="ppaction://hlinkshowjump?jump=nextslide"/>
          </p:cNvPr>
          <p:cNvSpPr/>
          <p:nvPr/>
        </p:nvSpPr>
        <p:spPr>
          <a:xfrm>
            <a:off x="8143900" y="6143644"/>
            <a:ext cx="714380" cy="50006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BlokTextu 12"/>
          <p:cNvSpPr txBox="1"/>
          <p:nvPr/>
        </p:nvSpPr>
        <p:spPr>
          <a:xfrm>
            <a:off x="6643702" y="2643182"/>
            <a:ext cx="2071702" cy="461665"/>
          </a:xfrm>
          <a:prstGeom prst="rect">
            <a:avLst/>
          </a:prstGeom>
          <a:gradFill>
            <a:gsLst>
              <a:gs pos="0">
                <a:srgbClr val="FF00FF"/>
              </a:gs>
              <a:gs pos="50000">
                <a:srgbClr val="FF99FF"/>
              </a:gs>
              <a:gs pos="100000">
                <a:srgbClr val="FF00FF"/>
              </a:gs>
            </a:gsLst>
            <a:lin ang="16200000" scaled="1"/>
          </a:gradFill>
          <a:ln>
            <a:solidFill>
              <a:srgbClr val="FF00FF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latin typeface="Arial Narrow" pitchFamily="34" charset="0"/>
              </a:rPr>
              <a:t>36</a:t>
            </a:r>
            <a:r>
              <a:rPr lang="sk-SK" sz="2400" b="1" dirty="0" smtClean="0">
                <a:latin typeface="Arial Narrow" pitchFamily="34" charset="0"/>
              </a:rPr>
              <a:t> </a:t>
            </a:r>
            <a:r>
              <a:rPr lang="sk-SK" sz="2400" b="1" dirty="0" smtClean="0">
                <a:latin typeface="Arial Narrow" pitchFamily="34" charset="0"/>
              </a:rPr>
              <a:t>siedmakov </a:t>
            </a:r>
            <a:endParaRPr lang="sk-SK" sz="2400" b="1" dirty="0">
              <a:latin typeface="Arial Narrow" pitchFamily="34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ok 10" descr="school-building-m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00826" y="2428868"/>
            <a:ext cx="2206642" cy="1129151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642910" y="500042"/>
            <a:ext cx="8215370" cy="1846659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50000">
                <a:schemeClr val="bg2"/>
              </a:gs>
              <a:gs pos="100000">
                <a:schemeClr val="bg2">
                  <a:lumMod val="50000"/>
                </a:schemeClr>
              </a:gs>
            </a:gsLst>
            <a:lin ang="2700000" scaled="1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sk-SK" sz="3200" b="1" dirty="0" smtClean="0">
                <a:latin typeface="Arial Narrow" pitchFamily="34" charset="0"/>
              </a:rPr>
              <a:t>V škole dnes chýbalo 5 % žiakov, čo bolo 25 žiakov. Prázdniny môžu vyhlásiť, ak chýba                       20 % zo všetkých žiakov. Koľko žiakov má škola?</a:t>
            </a:r>
          </a:p>
          <a:p>
            <a:endParaRPr lang="sk-SK" dirty="0"/>
          </a:p>
        </p:txBody>
      </p:sp>
      <p:pic>
        <p:nvPicPr>
          <p:cNvPr id="6" name="Obrázok 5" descr="1195436905566900749johnny_automatic_Jumping_rope.svg.m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2910" y="3071810"/>
            <a:ext cx="2037068" cy="3453650"/>
          </a:xfrm>
          <a:prstGeom prst="rect">
            <a:avLst/>
          </a:prstGeom>
        </p:spPr>
      </p:pic>
      <p:pic>
        <p:nvPicPr>
          <p:cNvPr id="7" name="Obrázok 6" descr="11954221391976235078johnny_automatic_boy_playing_with_toy_truck.svg.me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86248" y="4643446"/>
            <a:ext cx="1924105" cy="1795831"/>
          </a:xfrm>
          <a:prstGeom prst="rect">
            <a:avLst/>
          </a:prstGeom>
        </p:spPr>
      </p:pic>
      <p:pic>
        <p:nvPicPr>
          <p:cNvPr id="8" name="Obrázok 7" descr="1195445636200577762johnny_automatic_playing_ball.svg.me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29124" y="2714620"/>
            <a:ext cx="2428892" cy="2096943"/>
          </a:xfrm>
          <a:prstGeom prst="rect">
            <a:avLst/>
          </a:prstGeom>
        </p:spPr>
      </p:pic>
      <p:pic>
        <p:nvPicPr>
          <p:cNvPr id="9" name="Obrázok 8" descr="11971497511117136851nlyl_reading_man_with_glasses.svg.med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29388" y="4214818"/>
            <a:ext cx="2382841" cy="2415261"/>
          </a:xfrm>
          <a:prstGeom prst="rect">
            <a:avLst/>
          </a:prstGeom>
        </p:spPr>
      </p:pic>
      <p:pic>
        <p:nvPicPr>
          <p:cNvPr id="10" name="Obrázok 9" descr="1194984631377607546io_bambina_architetto_fr_01.svg.med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643174" y="2428868"/>
            <a:ext cx="1568547" cy="2003123"/>
          </a:xfrm>
          <a:prstGeom prst="rect">
            <a:avLst/>
          </a:prstGeom>
        </p:spPr>
      </p:pic>
      <p:sp>
        <p:nvSpPr>
          <p:cNvPr id="13" name="BlokTextu 12"/>
          <p:cNvSpPr txBox="1"/>
          <p:nvPr/>
        </p:nvSpPr>
        <p:spPr>
          <a:xfrm>
            <a:off x="214282" y="6143643"/>
            <a:ext cx="1285884" cy="540000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50000">
                <a:srgbClr val="ABFFFD"/>
              </a:gs>
              <a:gs pos="100000">
                <a:srgbClr val="00B0F0"/>
              </a:gs>
            </a:gsLst>
            <a:lin ang="16200000" scaled="1"/>
            <a:tileRect/>
          </a:gra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latin typeface="Arial Narrow" pitchFamily="34" charset="0"/>
              </a:rPr>
              <a:t>Kontrola </a:t>
            </a:r>
            <a:endParaRPr lang="sk-SK" sz="2400" b="1" dirty="0">
              <a:latin typeface="Arial Narrow" pitchFamily="34" charset="0"/>
            </a:endParaRPr>
          </a:p>
        </p:txBody>
      </p:sp>
      <p:sp>
        <p:nvSpPr>
          <p:cNvPr id="14" name="Šípka doprava 13">
            <a:hlinkClick r:id="" action="ppaction://hlinkshowjump?jump=nextslide"/>
          </p:cNvPr>
          <p:cNvSpPr/>
          <p:nvPr/>
        </p:nvSpPr>
        <p:spPr>
          <a:xfrm>
            <a:off x="8143900" y="6143644"/>
            <a:ext cx="714380" cy="50006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BlokTextu 14"/>
          <p:cNvSpPr txBox="1"/>
          <p:nvPr/>
        </p:nvSpPr>
        <p:spPr>
          <a:xfrm>
            <a:off x="2786050" y="4786322"/>
            <a:ext cx="1643074" cy="540000"/>
          </a:xfrm>
          <a:prstGeom prst="rect">
            <a:avLst/>
          </a:prstGeom>
          <a:gradFill>
            <a:gsLst>
              <a:gs pos="0">
                <a:srgbClr val="00B0F0"/>
              </a:gs>
              <a:gs pos="50000">
                <a:srgbClr val="ABFFFD"/>
              </a:gs>
              <a:gs pos="100000">
                <a:srgbClr val="00B0F0"/>
              </a:gs>
            </a:gsLst>
            <a:lin ang="16200000" scaled="1"/>
          </a:gra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latin typeface="Arial Narrow" pitchFamily="34" charset="0"/>
              </a:rPr>
              <a:t>500 žiakov </a:t>
            </a:r>
            <a:endParaRPr lang="sk-SK" sz="2400" b="1" dirty="0">
              <a:latin typeface="Arial Narrow" pitchFamily="34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292</Words>
  <Application>Microsoft Office PowerPoint</Application>
  <PresentationFormat>Prezentácia na obrazovke (4:3)</PresentationFormat>
  <Paragraphs>90</Paragraphs>
  <Slides>10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1" baseType="lpstr">
      <vt:lpstr>Motív Office</vt:lpstr>
      <vt:lpstr>Percentá </vt:lpstr>
      <vt:lpstr>Vypočítaj základ, ktorého 1% je:</vt:lpstr>
      <vt:lpstr>Vypočítaj základ, ak:</vt:lpstr>
      <vt:lpstr>Vypočítaj základ, ak:</vt:lpstr>
      <vt:lpstr>Rieš slovné úlohy</vt:lpstr>
      <vt:lpstr>Snímka 6</vt:lpstr>
      <vt:lpstr>Snímka 7</vt:lpstr>
      <vt:lpstr>Snímka 8</vt:lpstr>
      <vt:lpstr>Snímka 9</vt:lpstr>
      <vt:lpstr>Ďakujem za pozornosť!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Percentá</dc:title>
  <dc:creator>Mgr. Mariana Pavelčáková</dc:creator>
  <cp:lastModifiedBy>Mgr. Mariana Pavelčáková</cp:lastModifiedBy>
  <cp:revision>36</cp:revision>
  <dcterms:created xsi:type="dcterms:W3CDTF">2010-12-11T09:09:33Z</dcterms:created>
  <dcterms:modified xsi:type="dcterms:W3CDTF">2010-12-12T03:29:32Z</dcterms:modified>
</cp:coreProperties>
</file>