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9" r:id="rId10"/>
    <p:sldId id="268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C7CA-025C-4645-9284-76FCADDC7C17}" type="datetimeFigureOut">
              <a:rPr lang="sk-SK" smtClean="0"/>
              <a:t>15. 1. 2017</a:t>
            </a:fld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79F475-CDE6-41F6-9B09-9C4695BFD135}" type="slidenum">
              <a:rPr lang="sk-SK" smtClean="0"/>
              <a:t>‹#›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C7CA-025C-4645-9284-76FCADDC7C17}" type="datetimeFigureOut">
              <a:rPr lang="sk-SK" smtClean="0"/>
              <a:t>15. 1. 2017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F475-CDE6-41F6-9B09-9C4695BFD13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C7CA-025C-4645-9284-76FCADDC7C17}" type="datetimeFigureOut">
              <a:rPr lang="sk-SK" smtClean="0"/>
              <a:t>15. 1. 2017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F475-CDE6-41F6-9B09-9C4695BFD13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C7CA-025C-4645-9284-76FCADDC7C17}" type="datetimeFigureOut">
              <a:rPr lang="sk-SK" smtClean="0"/>
              <a:t>15. 1. 2017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F475-CDE6-41F6-9B09-9C4695BFD13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C7CA-025C-4645-9284-76FCADDC7C17}" type="datetimeFigureOut">
              <a:rPr lang="sk-SK" smtClean="0"/>
              <a:t>15. 1. 2017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F475-CDE6-41F6-9B09-9C4695BFD135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C7CA-025C-4645-9284-76FCADDC7C17}" type="datetimeFigureOut">
              <a:rPr lang="sk-SK" smtClean="0"/>
              <a:t>15. 1. 2017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F475-CDE6-41F6-9B09-9C4695BFD135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C7CA-025C-4645-9284-76FCADDC7C17}" type="datetimeFigureOut">
              <a:rPr lang="sk-SK" smtClean="0"/>
              <a:t>15. 1. 2017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F475-CDE6-41F6-9B09-9C4695BFD135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C7CA-025C-4645-9284-76FCADDC7C17}" type="datetimeFigureOut">
              <a:rPr lang="sk-SK" smtClean="0"/>
              <a:t>15. 1. 2017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F475-CDE6-41F6-9B09-9C4695BFD13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C7CA-025C-4645-9284-76FCADDC7C17}" type="datetimeFigureOut">
              <a:rPr lang="sk-SK" smtClean="0"/>
              <a:t>15. 1. 2017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F475-CDE6-41F6-9B09-9C4695BFD13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C7CA-025C-4645-9284-76FCADDC7C17}" type="datetimeFigureOut">
              <a:rPr lang="sk-SK" smtClean="0"/>
              <a:t>15. 1. 2017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F475-CDE6-41F6-9B09-9C4695BFD13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C7CA-025C-4645-9284-76FCADDC7C17}" type="datetimeFigureOut">
              <a:rPr lang="sk-SK" smtClean="0"/>
              <a:t>15. 1. 2017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F475-CDE6-41F6-9B09-9C4695BFD13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07EC7CA-025C-4645-9284-76FCADDC7C17}" type="datetimeFigureOut">
              <a:rPr lang="sk-SK" smtClean="0"/>
              <a:t>15. 1. 2017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379F475-CDE6-41F6-9B09-9C4695BFD135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latin typeface="Comic Sans MS" panose="030F0702030302020204" pitchFamily="66" charset="0"/>
              </a:rPr>
              <a:t>Výpočet počtu percent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Mgr. </a:t>
            </a:r>
            <a:r>
              <a:rPr lang="sk-SK" dirty="0" err="1" smtClean="0"/>
              <a:t>Daša</a:t>
            </a:r>
            <a:r>
              <a:rPr lang="sk-SK" dirty="0" smtClean="0"/>
              <a:t> Mikušová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7878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475656" y="2460083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>
                <a:latin typeface="Comic Sans MS" panose="030F0702030302020204" pitchFamily="66" charset="0"/>
              </a:rPr>
              <a:t>Ďakujem za pozornosť.</a:t>
            </a:r>
            <a:endParaRPr lang="sk-SK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31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Koľko percent tvorí vyfarbená časť?</a:t>
            </a:r>
            <a:endParaRPr lang="sk-SK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700808"/>
            <a:ext cx="24288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1547664" y="3513070"/>
            <a:ext cx="64087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sk-SK" sz="2800" dirty="0" smtClean="0">
                <a:latin typeface="Comic Sans MS" panose="030F0702030302020204" pitchFamily="66" charset="0"/>
              </a:rPr>
              <a:t>Počet </a:t>
            </a:r>
            <a:r>
              <a:rPr lang="sk-SK" sz="2800" smtClean="0">
                <a:latin typeface="Comic Sans MS" panose="030F0702030302020204" pitchFamily="66" charset="0"/>
              </a:rPr>
              <a:t>všetkých </a:t>
            </a:r>
            <a:r>
              <a:rPr lang="sk-SK" sz="2800">
                <a:latin typeface="Comic Sans MS" panose="030F0702030302020204" pitchFamily="66" charset="0"/>
              </a:rPr>
              <a:t> </a:t>
            </a:r>
            <a:r>
              <a:rPr lang="sk-SK" sz="2800" smtClean="0">
                <a:latin typeface="Comic Sans MS" panose="030F0702030302020204" pitchFamily="66" charset="0"/>
              </a:rPr>
              <a:t> 	... </a:t>
            </a:r>
            <a:r>
              <a:rPr lang="sk-SK" sz="2800" dirty="0" smtClean="0">
                <a:latin typeface="Comic Sans MS" panose="030F0702030302020204" pitchFamily="66" charset="0"/>
              </a:rPr>
              <a:t>5 ....... 100 %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sk-SK" sz="2800" dirty="0" smtClean="0">
                <a:latin typeface="Comic Sans MS" panose="030F0702030302020204" pitchFamily="66" charset="0"/>
              </a:rPr>
              <a:t>Počet vyfarbených ... 4 ........ X%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sk-SK" sz="2800" dirty="0" smtClean="0">
                <a:latin typeface="Comic Sans MS" panose="030F0702030302020204" pitchFamily="66" charset="0"/>
              </a:rPr>
              <a:t>Výpočet:  x = 4/5 . 100 = 80%</a:t>
            </a:r>
          </a:p>
          <a:p>
            <a:endParaRPr lang="sk-SK" sz="2800" dirty="0">
              <a:latin typeface="Comic Sans MS" panose="030F0702030302020204" pitchFamily="66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1763688" y="5661248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Odpoveď: Vyfarbená časť tvorí 80%.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691593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3204" y="332656"/>
            <a:ext cx="8255260" cy="2074242"/>
          </a:xfrm>
        </p:spPr>
        <p:txBody>
          <a:bodyPr>
            <a:noAutofit/>
          </a:bodyPr>
          <a:lstStyle/>
          <a:p>
            <a:pPr algn="just"/>
            <a:r>
              <a:rPr lang="sk-SK" sz="3600" dirty="0" smtClean="0"/>
              <a:t>V triede z 28 žiakov aktívne športuje 6 žiakov. Koľko percent žiakov aktívne športuje?</a:t>
            </a:r>
            <a:endParaRPr lang="sk-SK" sz="3600" dirty="0"/>
          </a:p>
        </p:txBody>
      </p:sp>
      <p:pic>
        <p:nvPicPr>
          <p:cNvPr id="2050" name="Picture 2" descr="C:\Users\Daska\AppData\Local\Microsoft\Windows\Temporary Internet Files\Content.IE5\RJM90I9F\375495_10150369061518725_581988724_8528855_450904237_a[1]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47281"/>
            <a:ext cx="17145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3923928" y="2852936"/>
            <a:ext cx="52200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sk-SK" sz="2800" dirty="0" smtClean="0">
                <a:latin typeface="Comic Sans MS" panose="030F0702030302020204" pitchFamily="66" charset="0"/>
              </a:rPr>
              <a:t>28 žiakov .............. 100%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sk-SK" sz="2800" dirty="0" smtClean="0">
                <a:latin typeface="Comic Sans MS" panose="030F0702030302020204" pitchFamily="66" charset="0"/>
              </a:rPr>
              <a:t>6 žiakov ................ X%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sk-SK" sz="2800" dirty="0" smtClean="0">
                <a:latin typeface="Comic Sans MS" panose="030F0702030302020204" pitchFamily="66" charset="0"/>
              </a:rPr>
              <a:t>X = 6/28 . 100 =  21,43%</a:t>
            </a:r>
            <a:endParaRPr lang="sk-SK" sz="2800" dirty="0">
              <a:latin typeface="Comic Sans MS" panose="030F0702030302020204" pitchFamily="66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99592" y="4797152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Comic Sans MS" panose="030F0702030302020204" pitchFamily="66" charset="0"/>
              </a:rPr>
              <a:t>Odpoveď: Aktívne športuje 21,43% žiakov.</a:t>
            </a:r>
            <a:endParaRPr lang="sk-SK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66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3600" dirty="0" smtClean="0"/>
              <a:t>Koľko percent mladých ľudí nebolo voliť, ak z 240 ich volilo iba 156?</a:t>
            </a:r>
            <a:endParaRPr lang="sk-SK" sz="3600" dirty="0"/>
          </a:p>
        </p:txBody>
      </p:sp>
      <p:pic>
        <p:nvPicPr>
          <p:cNvPr id="3074" name="Picture 2" descr="C:\Users\Daska\AppData\Local\Microsoft\Windows\Temporary Internet Files\Content.IE5\CANJHRRO\A_coloured_voting_box.svg[1]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16793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3203848" y="2348880"/>
            <a:ext cx="54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sk-SK" sz="2000" dirty="0" smtClean="0">
                <a:latin typeface="Comic Sans MS" panose="030F0702030302020204" pitchFamily="66" charset="0"/>
              </a:rPr>
              <a:t>Všetkých mladých ľudí .... 240 ..... 100%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sk-SK" sz="2000" dirty="0" smtClean="0">
                <a:latin typeface="Comic Sans MS" panose="030F0702030302020204" pitchFamily="66" charset="0"/>
              </a:rPr>
              <a:t>Nevolilo           240 – 156 = 84 .......X%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sk-SK" sz="2000" dirty="0" smtClean="0">
                <a:latin typeface="Comic Sans MS" panose="030F0702030302020204" pitchFamily="66" charset="0"/>
              </a:rPr>
              <a:t>X = 84/240 . 100 =  35%</a:t>
            </a:r>
            <a:endParaRPr lang="sk-SK" sz="2000" dirty="0">
              <a:latin typeface="Comic Sans MS" panose="030F0702030302020204" pitchFamily="66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3203848" y="3789040"/>
            <a:ext cx="54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sk-SK" sz="2000" dirty="0" smtClean="0">
                <a:latin typeface="Comic Sans MS" panose="030F0702030302020204" pitchFamily="66" charset="0"/>
              </a:rPr>
              <a:t>Všetkých mladých ľudí .... 240 .... 100%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sk-SK" sz="2000" dirty="0" smtClean="0">
                <a:latin typeface="Comic Sans MS" panose="030F0702030302020204" pitchFamily="66" charset="0"/>
              </a:rPr>
              <a:t>Volilo ...............................      156 ..... X %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sk-SK" sz="2000" dirty="0" smtClean="0">
                <a:latin typeface="Comic Sans MS" panose="030F0702030302020204" pitchFamily="66" charset="0"/>
              </a:rPr>
              <a:t>X = 156/240 . 100 = 65%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sk-SK" sz="2000" dirty="0" smtClean="0">
                <a:latin typeface="Comic Sans MS" panose="030F0702030302020204" pitchFamily="66" charset="0"/>
              </a:rPr>
              <a:t>Nevolilo 100%  - 65% = 35%</a:t>
            </a:r>
            <a:endParaRPr lang="sk-SK" sz="2000" dirty="0">
              <a:latin typeface="Comic Sans MS" panose="030F0702030302020204" pitchFamily="66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827584" y="5733256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Comic Sans MS" panose="030F0702030302020204" pitchFamily="66" charset="0"/>
              </a:rPr>
              <a:t>Odpoveď: Nebolo voliť 35% mladých ľudí</a:t>
            </a:r>
            <a:r>
              <a:rPr lang="sk-SK" dirty="0" smtClean="0"/>
              <a:t>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47406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-171400"/>
            <a:ext cx="8424936" cy="3240360"/>
          </a:xfrm>
        </p:spPr>
        <p:txBody>
          <a:bodyPr>
            <a:normAutofit fontScale="90000"/>
          </a:bodyPr>
          <a:lstStyle/>
          <a:p>
            <a:pPr algn="l"/>
            <a:r>
              <a:rPr lang="sk-SK" sz="2800" dirty="0" smtClean="0">
                <a:latin typeface="Comic Sans MS" panose="030F0702030302020204" pitchFamily="66" charset="0"/>
              </a:rPr>
              <a:t>Cenu automatickej práčky znížili z 280€ na 210 €.</a:t>
            </a:r>
            <a:br>
              <a:rPr lang="sk-SK" sz="2800" dirty="0" smtClean="0">
                <a:latin typeface="Comic Sans MS" panose="030F0702030302020204" pitchFamily="66" charset="0"/>
              </a:rPr>
            </a:br>
            <a:r>
              <a:rPr lang="sk-SK" sz="2800" dirty="0" smtClean="0">
                <a:latin typeface="Comic Sans MS" panose="030F0702030302020204" pitchFamily="66" charset="0"/>
              </a:rPr>
              <a:t>a) O koľko percent znížili cenu práčky?</a:t>
            </a:r>
            <a:br>
              <a:rPr lang="sk-SK" sz="2800" dirty="0" smtClean="0">
                <a:latin typeface="Comic Sans MS" panose="030F0702030302020204" pitchFamily="66" charset="0"/>
              </a:rPr>
            </a:br>
            <a:r>
              <a:rPr lang="sk-SK" sz="2800" dirty="0" smtClean="0">
                <a:latin typeface="Comic Sans MS" panose="030F0702030302020204" pitchFamily="66" charset="0"/>
              </a:rPr>
              <a:t>b) Na koľko % z pôvodnej ceny znížili cenu práčky?</a:t>
            </a:r>
            <a:br>
              <a:rPr lang="sk-SK" sz="2800" dirty="0" smtClean="0">
                <a:latin typeface="Comic Sans MS" panose="030F0702030302020204" pitchFamily="66" charset="0"/>
              </a:rPr>
            </a:br>
            <a:endParaRPr lang="sk-SK" sz="2800" dirty="0">
              <a:latin typeface="Comic Sans MS" panose="030F0702030302020204" pitchFamily="66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2956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2843808" y="2924944"/>
            <a:ext cx="5688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sk-SK" sz="2800" dirty="0" smtClean="0">
                <a:latin typeface="Comic Sans MS" panose="030F0702030302020204" pitchFamily="66" charset="0"/>
              </a:rPr>
              <a:t>Pôvodná cena 280€ ...... 100%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sk-SK" sz="2800" dirty="0" smtClean="0">
                <a:latin typeface="Comic Sans MS" panose="030F0702030302020204" pitchFamily="66" charset="0"/>
              </a:rPr>
              <a:t>Nová cena      210€ ....... X%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sk-SK" sz="2800" dirty="0" smtClean="0">
                <a:latin typeface="Comic Sans MS" panose="030F0702030302020204" pitchFamily="66" charset="0"/>
              </a:rPr>
              <a:t>X = 210/280 . 100 =  75%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sk-SK" sz="2800" dirty="0" smtClean="0">
                <a:latin typeface="Comic Sans MS" panose="030F0702030302020204" pitchFamily="66" charset="0"/>
              </a:rPr>
              <a:t>100% - 75% = 25%</a:t>
            </a:r>
            <a:endParaRPr lang="sk-SK" sz="2800" dirty="0">
              <a:latin typeface="Comic Sans MS" panose="030F0702030302020204" pitchFamily="66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1619672" y="5229200"/>
            <a:ext cx="6912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Comic Sans MS" panose="030F0702030302020204" pitchFamily="66" charset="0"/>
              </a:rPr>
              <a:t>Odpoveď: a) Cenu práčku znížili o 25%.</a:t>
            </a:r>
          </a:p>
          <a:p>
            <a:r>
              <a:rPr lang="sk-SK" sz="2800" dirty="0" smtClean="0">
                <a:latin typeface="Comic Sans MS" panose="030F0702030302020204" pitchFamily="66" charset="0"/>
              </a:rPr>
              <a:t>Odpoveď: b) Cenu práčky znížili na 75% pôvodnej ceny.</a:t>
            </a:r>
            <a:endParaRPr lang="sk-SK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933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latin typeface="Comic Sans MS" panose="030F0702030302020204" pitchFamily="66" charset="0"/>
              </a:rPr>
              <a:t>Samostatná práca na 1.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3340967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sk-SK" sz="2800" dirty="0" smtClean="0">
                <a:latin typeface="Comic Sans MS" panose="030F0702030302020204" pitchFamily="66" charset="0"/>
              </a:rPr>
              <a:t>Z 2 800 kvetov vyklíči 2 688 kvetov. Aká je klíčivosť kvetov v %?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sk-SK" sz="2800" dirty="0" smtClean="0">
                <a:latin typeface="Comic Sans MS" panose="030F0702030302020204" pitchFamily="66" charset="0"/>
              </a:rPr>
              <a:t>Koľko percentný zisk má obchodník, ak nakúpil tovar po 60€ a predáva ho po 75€?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sk-SK" sz="2800" dirty="0" smtClean="0">
                <a:latin typeface="Comic Sans MS" panose="030F0702030302020204" pitchFamily="66" charset="0"/>
              </a:rPr>
              <a:t>Z 30 otázok v autoškole zvládol študent 24. Aká bola jeho percentuálna úspešnosť?</a:t>
            </a:r>
            <a:endParaRPr lang="sk-SK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367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7715200" cy="1246535"/>
          </a:xfrm>
        </p:spPr>
        <p:txBody>
          <a:bodyPr>
            <a:normAutofit/>
          </a:bodyPr>
          <a:lstStyle/>
          <a:p>
            <a:r>
              <a:rPr lang="sk-SK" dirty="0" smtClean="0"/>
              <a:t>Úloha 1.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771800" y="3068960"/>
            <a:ext cx="4978896" cy="19728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sk-SK" dirty="0" smtClean="0"/>
              <a:t>2 800 ...... 100%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k-SK" dirty="0" smtClean="0"/>
              <a:t>2 688 ....... X%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k-SK" dirty="0" smtClean="0"/>
              <a:t>X = 2688/2800 . 100 = 96%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2561038" y="5371197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Comic Sans MS" panose="030F0702030302020204" pitchFamily="66" charset="0"/>
              </a:rPr>
              <a:t>Klíčivosť kvetov je 96%</a:t>
            </a:r>
            <a:endParaRPr lang="sk-SK" sz="2800" dirty="0">
              <a:latin typeface="Comic Sans MS" panose="030F0702030302020204" pitchFamily="66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038" y="1246535"/>
            <a:ext cx="32766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883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Úloha 2.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75856" y="1895834"/>
            <a:ext cx="4968552" cy="19728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sk-SK" dirty="0" smtClean="0"/>
              <a:t> 	</a:t>
            </a:r>
            <a:r>
              <a:rPr lang="sk-SK" dirty="0" smtClean="0">
                <a:latin typeface="Comic Sans MS" panose="030F0702030302020204" pitchFamily="66" charset="0"/>
              </a:rPr>
              <a:t>	 60€ ..... 100%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k-SK" dirty="0" smtClean="0">
                <a:latin typeface="Comic Sans MS" panose="030F0702030302020204" pitchFamily="66" charset="0"/>
              </a:rPr>
              <a:t>75€ - 60€ = 15€ ..... X%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k-SK" dirty="0" smtClean="0">
                <a:latin typeface="Comic Sans MS" panose="030F0702030302020204" pitchFamily="66" charset="0"/>
              </a:rPr>
              <a:t>X = 15/60 . 100 = 25%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3563888" y="4374396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Comic Sans MS" panose="030F0702030302020204" pitchFamily="66" charset="0"/>
              </a:rPr>
              <a:t>Obchodník má 25% zisk.</a:t>
            </a:r>
            <a:endParaRPr lang="sk-SK" sz="2800" dirty="0">
              <a:latin typeface="Comic Sans MS" panose="030F0702030302020204" pitchFamily="66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5156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33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Comic Sans MS" panose="030F0702030302020204" pitchFamily="66" charset="0"/>
              </a:rPr>
              <a:t>Úloha 3.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347864" y="1672208"/>
            <a:ext cx="5410944" cy="19008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sk-SK" dirty="0" smtClean="0">
                <a:latin typeface="Comic Sans MS" panose="030F0702030302020204" pitchFamily="66" charset="0"/>
              </a:rPr>
              <a:t>30 otázok ...... 100%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k-SK" dirty="0" smtClean="0">
                <a:latin typeface="Comic Sans MS" panose="030F0702030302020204" pitchFamily="66" charset="0"/>
              </a:rPr>
              <a:t>24 otázok ...... X%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k-SK" dirty="0" smtClean="0">
                <a:latin typeface="Comic Sans MS" panose="030F0702030302020204" pitchFamily="66" charset="0"/>
              </a:rPr>
              <a:t>X = 24/30 . 100 = 80%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115616" y="3861048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Comic Sans MS" panose="030F0702030302020204" pitchFamily="66" charset="0"/>
              </a:rPr>
              <a:t>Študent urobil test v autoškole na 80%.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25431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27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íva">
  <a:themeElements>
    <a:clrScheme name="Exekutíva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íva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í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140</TotalTime>
  <Words>331</Words>
  <Application>Microsoft Office PowerPoint</Application>
  <PresentationFormat>Prezentácia na obrazovke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Exekutíva</vt:lpstr>
      <vt:lpstr>Výpočet počtu percent</vt:lpstr>
      <vt:lpstr>Koľko percent tvorí vyfarbená časť?</vt:lpstr>
      <vt:lpstr>V triede z 28 žiakov aktívne športuje 6 žiakov. Koľko percent žiakov aktívne športuje?</vt:lpstr>
      <vt:lpstr>Koľko percent mladých ľudí nebolo voliť, ak z 240 ich volilo iba 156?</vt:lpstr>
      <vt:lpstr>Cenu automatickej práčky znížili z 280€ na 210 €. a) O koľko percent znížili cenu práčky? b) Na koľko % z pôvodnej ceny znížili cenu práčky? </vt:lpstr>
      <vt:lpstr>Samostatná práca na 1.</vt:lpstr>
      <vt:lpstr>Úloha 1.</vt:lpstr>
      <vt:lpstr>Úloha 2.</vt:lpstr>
      <vt:lpstr>Úloha 3.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Výpočet počtu percent</dc:title>
  <dc:creator>Daska</dc:creator>
  <cp:lastModifiedBy>Daska</cp:lastModifiedBy>
  <cp:revision>12</cp:revision>
  <dcterms:created xsi:type="dcterms:W3CDTF">2017-01-15T09:13:44Z</dcterms:created>
  <dcterms:modified xsi:type="dcterms:W3CDTF">2017-01-15T11:34:43Z</dcterms:modified>
</cp:coreProperties>
</file>