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FF"/>
    <a:srgbClr val="DAB48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47C8B-F101-4506-8720-059DF7253CC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15579-64B1-45BB-B1D9-58C9B46FC13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9C376-065F-43B0-A80C-2BFC1C973FA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0249D-7E64-4262-9C4C-409249C98B7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F473D-583D-461D-BECB-DBC01713825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6850F-9B44-4ADF-82D4-771D3B9C110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964E6-FBA2-4826-8F9B-39C6EE63CE6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D533B-706C-4E23-A915-F099764561D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25521-5146-4082-A92F-D8EB08E8325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D479F-75DB-4C84-A55D-F2A67F625D2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4B027-17A0-4759-B1AC-E402730100F7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C46CE6-8040-42C1-9396-A9BAA42AB5DE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12009.html" TargetMode="External"/><Relationship Id="rId3" Type="http://schemas.openxmlformats.org/officeDocument/2006/relationships/hyperlink" Target="http://images.paraorkut.com/img/pics/images/h/hockey_player-13082.jpg" TargetMode="External"/><Relationship Id="rId7" Type="http://schemas.openxmlformats.org/officeDocument/2006/relationships/hyperlink" Target="http://www.clker.com/clipart-2436.html" TargetMode="External"/><Relationship Id="rId2" Type="http://schemas.openxmlformats.org/officeDocument/2006/relationships/hyperlink" Target="http://www.best-of-web.com/_images_300/Ice_Hockey_Goalie_100308-164097-929042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lker.com/clipart-9673.html" TargetMode="External"/><Relationship Id="rId5" Type="http://schemas.openxmlformats.org/officeDocument/2006/relationships/hyperlink" Target="http://www.clker.com/clipart-piggybank-pink.html" TargetMode="External"/><Relationship Id="rId10" Type="http://schemas.openxmlformats.org/officeDocument/2006/relationships/hyperlink" Target="http://www.beruska8.cz/odkazy/gif.htm" TargetMode="External"/><Relationship Id="rId4" Type="http://schemas.openxmlformats.org/officeDocument/2006/relationships/hyperlink" Target="http://www.clker.com/search/bicycle/1" TargetMode="External"/><Relationship Id="rId9" Type="http://schemas.openxmlformats.org/officeDocument/2006/relationships/hyperlink" Target="http://www.clker.com/clipart-10240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8800" dirty="0" smtClean="0">
                <a:solidFill>
                  <a:schemeClr val="bg1"/>
                </a:solidFill>
                <a:latin typeface="Bernard MT Condensed" pitchFamily="18" charset="0"/>
              </a:rPr>
              <a:t>     Percentá </a:t>
            </a:r>
            <a:endParaRPr lang="sk-SK" sz="8800" dirty="0">
              <a:solidFill>
                <a:schemeClr val="bg1"/>
              </a:solidFill>
              <a:latin typeface="Bernard MT Condensed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272366" cy="1752600"/>
          </a:xfrm>
        </p:spPr>
        <p:txBody>
          <a:bodyPr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4800" dirty="0" smtClean="0">
                <a:solidFill>
                  <a:schemeClr val="bg1"/>
                </a:solidFill>
                <a:latin typeface="Impact" pitchFamily="34" charset="0"/>
              </a:rPr>
              <a:t>           Výpočet počtu percent</a:t>
            </a:r>
            <a:endParaRPr lang="sk-SK" sz="48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643174" y="500042"/>
            <a:ext cx="57864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Z vkladu </a:t>
            </a:r>
            <a:r>
              <a:rPr lang="sk-SK" sz="3200" b="1" dirty="0" smtClean="0">
                <a:solidFill>
                  <a:schemeClr val="bg1"/>
                </a:solidFill>
                <a:latin typeface="Arial Narrow" pitchFamily="34" charset="0"/>
              </a:rPr>
              <a:t>250 € </a:t>
            </a:r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dostal pán Novák po prvom roku úrok </a:t>
            </a:r>
            <a:r>
              <a:rPr lang="sk-SK" sz="3200" b="1" dirty="0" smtClean="0">
                <a:solidFill>
                  <a:schemeClr val="bg1"/>
                </a:solidFill>
                <a:latin typeface="Arial Narrow" pitchFamily="34" charset="0"/>
              </a:rPr>
              <a:t>15 €</a:t>
            </a:r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. Na akú úrokovú mieru peniaze uložil?</a:t>
            </a:r>
          </a:p>
          <a:p>
            <a:endParaRPr lang="sk-SK" dirty="0"/>
          </a:p>
        </p:txBody>
      </p:sp>
      <p:sp>
        <p:nvSpPr>
          <p:cNvPr id="3" name="Šípka doprava 2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Obrázok 3" descr="1195425990911699381ArtFavor_Money_stack_of_coins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3286124"/>
            <a:ext cx="2843602" cy="2454976"/>
          </a:xfrm>
          <a:prstGeom prst="rect">
            <a:avLst/>
          </a:prstGeom>
        </p:spPr>
      </p:pic>
      <p:pic>
        <p:nvPicPr>
          <p:cNvPr id="6" name="Obrázok 5" descr="s2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2428868"/>
            <a:ext cx="995368" cy="141234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BlokTextu 6"/>
          <p:cNvSpPr txBox="1"/>
          <p:nvPr/>
        </p:nvSpPr>
        <p:spPr>
          <a:xfrm>
            <a:off x="3643306" y="4572008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00B0F0"/>
                </a:solidFill>
                <a:latin typeface="Arial Narrow" pitchFamily="34" charset="0"/>
              </a:rPr>
              <a:t>6</a:t>
            </a:r>
            <a:r>
              <a:rPr lang="sk-SK" sz="6000" b="1" dirty="0" smtClean="0">
                <a:solidFill>
                  <a:srgbClr val="00B0F0"/>
                </a:solidFill>
                <a:latin typeface="Arial Narrow" pitchFamily="34" charset="0"/>
              </a:rPr>
              <a:t>%</a:t>
            </a:r>
            <a:endParaRPr lang="sk-SK" sz="60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714612" y="571480"/>
            <a:ext cx="5786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  <a:latin typeface="Arial Narrow" pitchFamily="34" charset="0"/>
              </a:rPr>
              <a:t>O koľko percent  zdražel automobil, ak sa jeho cena zvýšila z 2 200€ na 2 486€?</a:t>
            </a:r>
            <a:endParaRPr lang="sk-SK" sz="32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5" name="Obrázok 4" descr="2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2071678"/>
            <a:ext cx="1360180" cy="1214446"/>
          </a:xfrm>
          <a:prstGeom prst="rect">
            <a:avLst/>
          </a:prstGeom>
        </p:spPr>
      </p:pic>
      <p:pic>
        <p:nvPicPr>
          <p:cNvPr id="6" name="Obrázok 5" descr="11954430831897918159TheStructorr_Lamborghini_Gallardo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0232" y="4143380"/>
            <a:ext cx="6860789" cy="235553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4357686" y="2714620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 smtClean="0">
                <a:solidFill>
                  <a:srgbClr val="00B0F0"/>
                </a:solidFill>
                <a:latin typeface="Arial Narrow" pitchFamily="34" charset="0"/>
              </a:rPr>
              <a:t>13%</a:t>
            </a:r>
            <a:endParaRPr lang="sk-SK" sz="60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2" name="Šípka doprava 1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ípka doprava 1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857488" y="785793"/>
            <a:ext cx="5796000" cy="51480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4400" b="1" dirty="0" smtClean="0">
                <a:solidFill>
                  <a:schemeClr val="bg1"/>
                </a:solidFill>
                <a:latin typeface="Impact" pitchFamily="34" charset="0"/>
              </a:rPr>
              <a:t>Zdroje: </a:t>
            </a:r>
          </a:p>
          <a:p>
            <a:pPr>
              <a:buFont typeface="Wingdings" pitchFamily="2" charset="2"/>
              <a:buChar char="§"/>
            </a:pPr>
            <a:r>
              <a:rPr lang="sk-SK" sz="2000" b="1" dirty="0" smtClean="0">
                <a:solidFill>
                  <a:srgbClr val="0099FF"/>
                </a:solidFill>
                <a:latin typeface="Arial Narrow" pitchFamily="34" charset="0"/>
                <a:hlinkClick r:id="rId2"/>
              </a:rPr>
              <a:t>http://www.best-of-web.com/_images_300/Ice_Hockey_Goalie_100308-164097-929042.jpg</a:t>
            </a:r>
            <a:endParaRPr lang="sk-SK" sz="2000" b="1" dirty="0" smtClean="0">
              <a:solidFill>
                <a:srgbClr val="0099FF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2000" b="1" dirty="0" smtClean="0">
                <a:solidFill>
                  <a:srgbClr val="0099FF"/>
                </a:solidFill>
                <a:latin typeface="Arial Narrow" pitchFamily="34" charset="0"/>
                <a:hlinkClick r:id="rId3"/>
              </a:rPr>
              <a:t>http://images.paraorkut.com/img/pics/images/h/hockey_player-13082.jpg</a:t>
            </a:r>
            <a:endParaRPr lang="sk-SK" sz="2000" b="1" dirty="0" smtClean="0">
              <a:solidFill>
                <a:srgbClr val="0099FF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2000" b="1" dirty="0" smtClean="0">
                <a:solidFill>
                  <a:srgbClr val="0099FF"/>
                </a:solidFill>
                <a:latin typeface="Arial Narrow" pitchFamily="34" charset="0"/>
                <a:hlinkClick r:id="rId4"/>
              </a:rPr>
              <a:t>http://www.clker.com/search/bicycle/1</a:t>
            </a:r>
            <a:endParaRPr lang="sk-SK" sz="2000" b="1" dirty="0" smtClean="0">
              <a:solidFill>
                <a:srgbClr val="0099FF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2000" b="1" dirty="0" smtClean="0">
                <a:solidFill>
                  <a:srgbClr val="0099FF"/>
                </a:solidFill>
                <a:latin typeface="Arial Narrow" pitchFamily="34" charset="0"/>
                <a:hlinkClick r:id="rId5"/>
              </a:rPr>
              <a:t>http://www.clker.com/clipart-piggybank-pink.html</a:t>
            </a:r>
            <a:endParaRPr lang="sk-SK" sz="2000" b="1" dirty="0" smtClean="0">
              <a:solidFill>
                <a:srgbClr val="0099FF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2000" b="1" dirty="0" smtClean="0">
                <a:solidFill>
                  <a:srgbClr val="0099FF"/>
                </a:solidFill>
                <a:latin typeface="Arial Narrow" pitchFamily="34" charset="0"/>
                <a:hlinkClick r:id="rId6"/>
              </a:rPr>
              <a:t>http://www.clker.com/clipart-9673.html</a:t>
            </a:r>
            <a:endParaRPr lang="sk-SK" sz="2000" b="1" dirty="0" smtClean="0">
              <a:solidFill>
                <a:srgbClr val="0099FF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2000" b="1" dirty="0" smtClean="0">
                <a:solidFill>
                  <a:srgbClr val="0099FF"/>
                </a:solidFill>
                <a:latin typeface="Arial Narrow" pitchFamily="34" charset="0"/>
                <a:hlinkClick r:id="rId7"/>
              </a:rPr>
              <a:t>http://www.clker.com/clipart-2436.html</a:t>
            </a:r>
            <a:endParaRPr lang="sk-SK" sz="2000" b="1" dirty="0" smtClean="0">
              <a:solidFill>
                <a:srgbClr val="0099FF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2000" b="1" dirty="0" smtClean="0">
                <a:solidFill>
                  <a:srgbClr val="0099FF"/>
                </a:solidFill>
                <a:latin typeface="Arial Narrow" pitchFamily="34" charset="0"/>
                <a:hlinkClick r:id="rId8"/>
              </a:rPr>
              <a:t>http://www.clker.com/clipart-12009.html</a:t>
            </a:r>
            <a:endParaRPr lang="sk-SK" sz="2000" b="1" dirty="0" smtClean="0">
              <a:solidFill>
                <a:srgbClr val="0099FF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2000" b="1" dirty="0" smtClean="0">
                <a:solidFill>
                  <a:srgbClr val="0099FF"/>
                </a:solidFill>
                <a:latin typeface="Arial Narrow" pitchFamily="34" charset="0"/>
                <a:hlinkClick r:id="rId9"/>
              </a:rPr>
              <a:t>http://www.clker.com/clipart-10240.html</a:t>
            </a:r>
            <a:endParaRPr lang="sk-SK" b="1" dirty="0" smtClean="0">
              <a:solidFill>
                <a:srgbClr val="0099FF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0099FF"/>
                </a:solidFill>
                <a:hlinkClick r:id="rId10"/>
              </a:rPr>
              <a:t>http://www.beruska8.cz/odkazy/gif.htm</a:t>
            </a:r>
            <a:endParaRPr lang="sk-SK" b="1" dirty="0" smtClean="0">
              <a:solidFill>
                <a:srgbClr val="0099FF"/>
              </a:solidFill>
            </a:endParaRPr>
          </a:p>
          <a:p>
            <a:endParaRPr lang="sk-SK" dirty="0" smtClean="0"/>
          </a:p>
          <a:p>
            <a:r>
              <a:rPr lang="sk-SK" sz="2400" b="1" dirty="0" smtClean="0">
                <a:solidFill>
                  <a:schemeClr val="bg1"/>
                </a:solidFill>
                <a:latin typeface="Arial Narrow" pitchFamily="34" charset="0"/>
              </a:rPr>
              <a:t>Šablónka: Elena </a:t>
            </a:r>
            <a:r>
              <a:rPr lang="sk-SK" sz="2400" b="1" dirty="0" err="1" smtClean="0">
                <a:solidFill>
                  <a:schemeClr val="bg1"/>
                </a:solidFill>
                <a:latin typeface="Arial Narrow" pitchFamily="34" charset="0"/>
              </a:rPr>
              <a:t>Maninová</a:t>
            </a:r>
            <a:endParaRPr lang="sk-SK" sz="24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 smtClean="0"/>
          </a:p>
          <a:p>
            <a:pPr>
              <a:buFont typeface="Wingdings" pitchFamily="2" charset="2"/>
              <a:buChar char="§"/>
            </a:pPr>
            <a:endParaRPr lang="sk-SK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ípka doprava 1">
            <a:hlinkClick r:id="" action="ppaction://hlinkshowjump?jump=endshow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643174" y="1500174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4800" dirty="0" smtClean="0">
                <a:solidFill>
                  <a:schemeClr val="bg1"/>
                </a:solidFill>
                <a:latin typeface="Impact" pitchFamily="34" charset="0"/>
              </a:rPr>
              <a:t>Ďakujem za pozornosť!</a:t>
            </a:r>
            <a:endParaRPr lang="sk-SK" sz="48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857488" y="3214686"/>
            <a:ext cx="528641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200" dirty="0" smtClean="0">
                <a:solidFill>
                  <a:schemeClr val="bg1"/>
                </a:solidFill>
                <a:latin typeface="Impact" pitchFamily="34" charset="0"/>
              </a:rPr>
              <a:t>Mgr. Mariana </a:t>
            </a:r>
            <a:r>
              <a:rPr lang="sk-SK" sz="3200" dirty="0" err="1" smtClean="0">
                <a:solidFill>
                  <a:schemeClr val="bg1"/>
                </a:solidFill>
                <a:latin typeface="Impact" pitchFamily="34" charset="0"/>
              </a:rPr>
              <a:t>Pavelčáková</a:t>
            </a:r>
            <a:endParaRPr lang="sk-SK" sz="3200" dirty="0" smtClean="0">
              <a:solidFill>
                <a:schemeClr val="bg1"/>
              </a:solidFill>
              <a:latin typeface="Impact" pitchFamily="34" charset="0"/>
            </a:endParaRPr>
          </a:p>
          <a:p>
            <a:r>
              <a:rPr lang="sk-SK" sz="2800" dirty="0" smtClean="0">
                <a:solidFill>
                  <a:schemeClr val="bg1"/>
                </a:solidFill>
                <a:latin typeface="Impact" pitchFamily="34" charset="0"/>
              </a:rPr>
              <a:t>© 2010</a:t>
            </a:r>
            <a:endParaRPr lang="sk-SK" sz="2800" dirty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5" name="Obrázok 4" descr="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50" y="4357694"/>
            <a:ext cx="5800754" cy="700091"/>
          </a:xfrm>
          <a:prstGeom prst="rect">
            <a:avLst/>
          </a:prstGeom>
        </p:spPr>
      </p:pic>
      <p:pic>
        <p:nvPicPr>
          <p:cNvPr id="6" name="Obrázok 5" descr="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5143512"/>
            <a:ext cx="2160342" cy="1252539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786050" y="428604"/>
            <a:ext cx="5929354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2800" dirty="0" smtClean="0">
                <a:solidFill>
                  <a:schemeClr val="bg1"/>
                </a:solidFill>
                <a:latin typeface="Impact" pitchFamily="34" charset="0"/>
              </a:rPr>
              <a:t>Vypočítaj  spamäti,  koľko  percent je: 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Impact" pitchFamily="34" charset="0"/>
              </a:rPr>
              <a:t>Pre kontrolu klikni na domček.</a:t>
            </a:r>
            <a:endParaRPr lang="sk-SK" sz="2800" dirty="0">
              <a:solidFill>
                <a:schemeClr val="bg1"/>
              </a:solidFill>
              <a:latin typeface="Impact" pitchFamily="34" charset="0"/>
            </a:endParaRPr>
          </a:p>
        </p:txBody>
      </p:sp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2857488" y="1571608"/>
          <a:ext cx="3143272" cy="4786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1571636"/>
              </a:tblGrid>
              <a:tr h="797725">
                <a:tc>
                  <a:txBody>
                    <a:bodyPr/>
                    <a:lstStyle/>
                    <a:p>
                      <a:pPr algn="ctr"/>
                      <a:r>
                        <a:rPr lang="sk-SK" sz="36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½</a:t>
                      </a:r>
                      <a:endParaRPr lang="sk-SK" sz="28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1/5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0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¼</a:t>
                      </a:r>
                      <a:endParaRPr lang="sk-SK" sz="280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725">
                <a:tc>
                  <a:txBody>
                    <a:bodyPr/>
                    <a:lstStyle/>
                    <a:p>
                      <a:pPr algn="ctr"/>
                      <a:r>
                        <a:rPr lang="sk-SK" sz="4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¾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725"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4/5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725">
                <a:tc>
                  <a:txBody>
                    <a:bodyPr/>
                    <a:lstStyle/>
                    <a:p>
                      <a:pPr algn="ctr"/>
                      <a:r>
                        <a:rPr lang="sk-SK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7/10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Obrázok 7" descr="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4500570"/>
            <a:ext cx="1166814" cy="875111"/>
          </a:xfrm>
          <a:prstGeom prst="rect">
            <a:avLst/>
          </a:prstGeom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Šípka doprava 8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4857752" y="1714488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50%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857752" y="2500306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00B0F0"/>
                </a:solidFill>
                <a:latin typeface="Arial Narrow" pitchFamily="34" charset="0"/>
              </a:rPr>
              <a:t>2</a:t>
            </a:r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0%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857752" y="3286124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25%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857752" y="4071942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75%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4857752" y="4929198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00B0F0"/>
                </a:solidFill>
                <a:latin typeface="Arial Narrow" pitchFamily="34" charset="0"/>
              </a:rPr>
              <a:t>8</a:t>
            </a:r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0%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4857752" y="5715016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00B0F0"/>
                </a:solidFill>
                <a:latin typeface="Arial Narrow" pitchFamily="34" charset="0"/>
              </a:rPr>
              <a:t>7</a:t>
            </a:r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0%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786050" y="428604"/>
            <a:ext cx="5929354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bg1"/>
                </a:solidFill>
                <a:latin typeface="Impact" pitchFamily="34" charset="0"/>
              </a:rPr>
              <a:t>Koľko  percent je: 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Impact" pitchFamily="34" charset="0"/>
              </a:rPr>
              <a:t>Pre kontrolu klikni na okienko.</a:t>
            </a:r>
            <a:endParaRPr lang="sk-SK" sz="2800" dirty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6" name="Obrázok 5" descr="17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1357298"/>
            <a:ext cx="1095375" cy="1295400"/>
          </a:xfrm>
          <a:prstGeom prst="rect">
            <a:avLst/>
          </a:prstGeom>
        </p:spPr>
      </p:pic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2857488" y="1571608"/>
          <a:ext cx="4500594" cy="4857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297"/>
                <a:gridCol w="2250297"/>
              </a:tblGrid>
              <a:tr h="607224">
                <a:tc>
                  <a:txBody>
                    <a:bodyPr/>
                    <a:lstStyle/>
                    <a:p>
                      <a:pPr algn="l"/>
                      <a:r>
                        <a:rPr lang="sk-SK" sz="28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300  z  1500</a:t>
                      </a:r>
                      <a:endParaRPr lang="sk-SK" sz="28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220  z  4400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120  z  3000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90  z</a:t>
                      </a:r>
                      <a:r>
                        <a:rPr lang="sk-SK" sz="28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 450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30  z  200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216  z  1200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312  z  1200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264  z  1200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Šípka doprava 8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5857884" y="1571612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20%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857884" y="2214554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00B0F0"/>
                </a:solidFill>
                <a:latin typeface="Arial Narrow" pitchFamily="34" charset="0"/>
              </a:rPr>
              <a:t>5</a:t>
            </a:r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857884" y="2786058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rgbClr val="00B0F0"/>
                </a:solidFill>
                <a:latin typeface="Arial Narrow" pitchFamily="34" charset="0"/>
              </a:rPr>
              <a:t>4</a:t>
            </a:r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5857884" y="3429000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20%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5857884" y="4071942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15%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5857884" y="4643446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18%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5857884" y="5286388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26%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5857884" y="5857892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22%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786050" y="428604"/>
            <a:ext cx="5929354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3600" dirty="0" smtClean="0">
                <a:solidFill>
                  <a:schemeClr val="bg1"/>
                </a:solidFill>
                <a:latin typeface="Impact" pitchFamily="34" charset="0"/>
              </a:rPr>
              <a:t>Koľko  percent  je: </a:t>
            </a:r>
          </a:p>
          <a:p>
            <a:r>
              <a:rPr lang="sk-SK" sz="2800" dirty="0" smtClean="0">
                <a:solidFill>
                  <a:schemeClr val="bg1"/>
                </a:solidFill>
                <a:latin typeface="Impact" pitchFamily="34" charset="0"/>
              </a:rPr>
              <a:t>Pre kontrolu klikni na sane.</a:t>
            </a:r>
            <a:endParaRPr lang="sk-SK" sz="2800" dirty="0">
              <a:solidFill>
                <a:schemeClr val="bg1"/>
              </a:solidFill>
              <a:latin typeface="Impact" pitchFamily="34" charset="0"/>
            </a:endParaRPr>
          </a:p>
        </p:txBody>
      </p:sp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2857488" y="1571608"/>
          <a:ext cx="4500594" cy="4857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297"/>
                <a:gridCol w="2250297"/>
              </a:tblGrid>
              <a:tr h="607224">
                <a:tc>
                  <a:txBody>
                    <a:bodyPr/>
                    <a:lstStyle/>
                    <a:p>
                      <a:pPr lvl="0"/>
                      <a:r>
                        <a:rPr lang="sk-SK" sz="28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105  zo  700 </a:t>
                      </a:r>
                      <a:endParaRPr lang="sk-SK" sz="2800" b="1" kern="1200" dirty="0">
                        <a:solidFill>
                          <a:schemeClr val="bg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kern="1200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37  z  59 </a:t>
                      </a:r>
                      <a:endParaRPr lang="sk-SK" sz="280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8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96 z 60 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pPr lvl="0"/>
                      <a:r>
                        <a:rPr lang="sk-SK" sz="28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165  z  825</a:t>
                      </a:r>
                      <a:endParaRPr lang="sk-SK" sz="2800" b="1" kern="1200" dirty="0">
                        <a:solidFill>
                          <a:schemeClr val="bg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85 z 50 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kern="1200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47  zo  115 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712  z  2200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r>
                        <a:rPr lang="sk-SK" sz="28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204  z  1382</a:t>
                      </a:r>
                      <a:endParaRPr lang="sk-SK" sz="28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Obrázok 4" descr="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9520" y="3714752"/>
            <a:ext cx="1360061" cy="1309688"/>
          </a:xfrm>
          <a:prstGeom prst="rect">
            <a:avLst/>
          </a:prstGeom>
        </p:spPr>
      </p:pic>
      <p:sp>
        <p:nvSpPr>
          <p:cNvPr id="8" name="Šípka doprava 7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715008" y="5857892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14,76%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715008" y="5286388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32,36%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715008" y="4643446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40,87%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857884" y="4071942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170%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857884" y="3429000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20%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5857884" y="2857496"/>
            <a:ext cx="107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160%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5715008" y="2214554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62,71%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5857884" y="1571612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00B0F0"/>
                </a:solidFill>
                <a:latin typeface="Arial Narrow" pitchFamily="34" charset="0"/>
              </a:rPr>
              <a:t>15%</a:t>
            </a:r>
            <a:endParaRPr lang="sk-SK" sz="32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643174" y="571480"/>
            <a:ext cx="6000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sz="3600" b="1" dirty="0">
                <a:solidFill>
                  <a:schemeClr val="bg1"/>
                </a:solidFill>
                <a:latin typeface="Arial Narrow" pitchFamily="34" charset="0"/>
              </a:rPr>
              <a:t>Na </a:t>
            </a:r>
            <a:r>
              <a:rPr lang="sk-SK" sz="3600" b="1" dirty="0" smtClean="0">
                <a:solidFill>
                  <a:schemeClr val="bg1"/>
                </a:solidFill>
                <a:latin typeface="Arial Narrow" pitchFamily="34" charset="0"/>
              </a:rPr>
              <a:t>hokejovom </a:t>
            </a:r>
            <a:r>
              <a:rPr lang="sk-SK" sz="3600" b="1" dirty="0">
                <a:solidFill>
                  <a:schemeClr val="bg1"/>
                </a:solidFill>
                <a:latin typeface="Arial Narrow" pitchFamily="34" charset="0"/>
              </a:rPr>
              <a:t>zápase zo 48 striel na bránu padli 3 </a:t>
            </a:r>
            <a:r>
              <a:rPr lang="sk-SK" sz="3600" b="1" dirty="0" smtClean="0">
                <a:solidFill>
                  <a:schemeClr val="bg1"/>
                </a:solidFill>
                <a:latin typeface="Arial Narrow" pitchFamily="34" charset="0"/>
              </a:rPr>
              <a:t>góly. </a:t>
            </a:r>
          </a:p>
          <a:p>
            <a:pPr lvl="0"/>
            <a:r>
              <a:rPr lang="sk-SK" sz="3600" b="1" dirty="0" smtClean="0">
                <a:solidFill>
                  <a:schemeClr val="bg1"/>
                </a:solidFill>
                <a:latin typeface="Arial Narrow" pitchFamily="34" charset="0"/>
              </a:rPr>
              <a:t>Aká </a:t>
            </a:r>
            <a:r>
              <a:rPr lang="sk-SK" sz="3600" b="1" dirty="0">
                <a:solidFill>
                  <a:schemeClr val="bg1"/>
                </a:solidFill>
                <a:latin typeface="Arial Narrow" pitchFamily="34" charset="0"/>
              </a:rPr>
              <a:t>je percentuálna úspešnosť brankára? </a:t>
            </a:r>
          </a:p>
          <a:p>
            <a:endParaRPr lang="sk-SK" dirty="0"/>
          </a:p>
        </p:txBody>
      </p:sp>
      <p:sp>
        <p:nvSpPr>
          <p:cNvPr id="3" name="Šípka doprava 2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" name="Obrázok 4" descr="Ice_Hockey_Goalie_100308-164097-9290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2857496"/>
            <a:ext cx="2257551" cy="20919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Obrázok 7" descr="hockey_player-1308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0562" y="3929066"/>
            <a:ext cx="2619380" cy="2619380"/>
          </a:xfrm>
          <a:prstGeom prst="rect">
            <a:avLst/>
          </a:prstGeom>
        </p:spPr>
      </p:pic>
      <p:pic>
        <p:nvPicPr>
          <p:cNvPr id="9" name="Obrázok 8" descr="s14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488" y="3214686"/>
            <a:ext cx="1000132" cy="12645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BlokTextu 9"/>
          <p:cNvSpPr txBox="1"/>
          <p:nvPr/>
        </p:nvSpPr>
        <p:spPr>
          <a:xfrm>
            <a:off x="2928926" y="4929198"/>
            <a:ext cx="2357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 smtClean="0">
                <a:solidFill>
                  <a:srgbClr val="00B0F0"/>
                </a:solidFill>
                <a:latin typeface="Arial Narrow" pitchFamily="34" charset="0"/>
              </a:rPr>
              <a:t>93</a:t>
            </a:r>
            <a:r>
              <a:rPr lang="sk-SK" sz="6000" b="1" dirty="0" smtClean="0">
                <a:solidFill>
                  <a:srgbClr val="00B0F0"/>
                </a:solidFill>
                <a:latin typeface="Arial Narrow" pitchFamily="34" charset="0"/>
              </a:rPr>
              <a:t>,75</a:t>
            </a:r>
            <a:r>
              <a:rPr lang="sk-SK" sz="6000" b="1" dirty="0" smtClean="0">
                <a:solidFill>
                  <a:srgbClr val="00B0F0"/>
                </a:solidFill>
                <a:latin typeface="Arial Narrow" pitchFamily="34" charset="0"/>
              </a:rPr>
              <a:t>%</a:t>
            </a:r>
            <a:endParaRPr lang="sk-SK" sz="60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57488" y="785794"/>
            <a:ext cx="58579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Cena bicykla sa znížila z 500 € </a:t>
            </a:r>
          </a:p>
          <a:p>
            <a:pPr lvl="0"/>
            <a:r>
              <a:rPr lang="sk-SK" sz="3200" b="1" dirty="0" smtClean="0">
                <a:solidFill>
                  <a:schemeClr val="bg1"/>
                </a:solidFill>
                <a:latin typeface="Arial Narrow" pitchFamily="34" charset="0"/>
              </a:rPr>
              <a:t>na </a:t>
            </a:r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470 €. </a:t>
            </a:r>
            <a:endParaRPr lang="sk-SK" sz="3200" b="1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 lvl="0"/>
            <a:r>
              <a:rPr lang="sk-SK" sz="3200" b="1" dirty="0" smtClean="0">
                <a:solidFill>
                  <a:schemeClr val="bg1"/>
                </a:solidFill>
                <a:latin typeface="Arial Narrow" pitchFamily="34" charset="0"/>
              </a:rPr>
              <a:t>O</a:t>
            </a:r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 koľko percent sa znížila?</a:t>
            </a:r>
            <a:endParaRPr lang="sk-SK" b="1" dirty="0">
              <a:solidFill>
                <a:schemeClr val="bg1"/>
              </a:solidFill>
              <a:latin typeface="Arial Narrow" pitchFamily="34" charset="0"/>
            </a:endParaRPr>
          </a:p>
          <a:p>
            <a:endParaRPr lang="sk-SK" dirty="0"/>
          </a:p>
        </p:txBody>
      </p:sp>
      <p:sp>
        <p:nvSpPr>
          <p:cNvPr id="3" name="Šípka doprava 2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Obrázok 3" descr="11949895931025044925bicycle_01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4071942"/>
            <a:ext cx="3419129" cy="2416184"/>
          </a:xfrm>
          <a:prstGeom prst="rect">
            <a:avLst/>
          </a:prstGeom>
        </p:spPr>
      </p:pic>
      <p:pic>
        <p:nvPicPr>
          <p:cNvPr id="5" name="Obrázok 4" descr="s14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16" y="1928802"/>
            <a:ext cx="1690689" cy="2148811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5072066" y="2786058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>
                <a:solidFill>
                  <a:srgbClr val="00B0F0"/>
                </a:solidFill>
                <a:latin typeface="Arial Narrow" pitchFamily="34" charset="0"/>
              </a:rPr>
              <a:t>6</a:t>
            </a:r>
            <a:r>
              <a:rPr lang="sk-SK" sz="6000" b="1" dirty="0" smtClean="0">
                <a:solidFill>
                  <a:srgbClr val="00B0F0"/>
                </a:solidFill>
                <a:latin typeface="Arial Narrow" pitchFamily="34" charset="0"/>
              </a:rPr>
              <a:t>%</a:t>
            </a:r>
            <a:endParaRPr lang="sk-SK" sz="60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786050" y="642918"/>
            <a:ext cx="57864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Vinco mal v prasiatku </a:t>
            </a:r>
            <a:r>
              <a:rPr lang="sk-SK" sz="3200" b="1" dirty="0" smtClean="0">
                <a:solidFill>
                  <a:schemeClr val="bg1"/>
                </a:solidFill>
                <a:latin typeface="Arial Narrow" pitchFamily="34" charset="0"/>
              </a:rPr>
              <a:t>40 €. </a:t>
            </a:r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Prasiatko rozbil a </a:t>
            </a:r>
            <a:r>
              <a:rPr lang="sk-SK" sz="3200" b="1" dirty="0" smtClean="0">
                <a:solidFill>
                  <a:schemeClr val="bg1"/>
                </a:solidFill>
                <a:latin typeface="Arial Narrow" pitchFamily="34" charset="0"/>
              </a:rPr>
              <a:t>minul na darčeky 26 €. Koľko </a:t>
            </a:r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percent Vinco minul?</a:t>
            </a:r>
          </a:p>
          <a:p>
            <a:endParaRPr lang="sk-SK" dirty="0"/>
          </a:p>
        </p:txBody>
      </p:sp>
      <p:sp>
        <p:nvSpPr>
          <p:cNvPr id="3" name="Šípka doprava 2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Obrázok 3" descr="12178622811310025450gringer_Piggybank-pink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7884" y="2500306"/>
            <a:ext cx="2691467" cy="2610723"/>
          </a:xfrm>
          <a:prstGeom prst="rect">
            <a:avLst/>
          </a:prstGeom>
        </p:spPr>
      </p:pic>
      <p:pic>
        <p:nvPicPr>
          <p:cNvPr id="5" name="Obrázok 4" descr="1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5143512"/>
            <a:ext cx="1595442" cy="11965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BlokTextu 5"/>
          <p:cNvSpPr txBox="1"/>
          <p:nvPr/>
        </p:nvSpPr>
        <p:spPr>
          <a:xfrm>
            <a:off x="4000496" y="3214686"/>
            <a:ext cx="1643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 smtClean="0">
                <a:solidFill>
                  <a:srgbClr val="00B0F0"/>
                </a:solidFill>
                <a:latin typeface="Arial Narrow" pitchFamily="34" charset="0"/>
              </a:rPr>
              <a:t>65%</a:t>
            </a:r>
            <a:endParaRPr lang="sk-SK" sz="60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714612" y="500042"/>
            <a:ext cx="60722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V 5 kg čierneho chleba je 3,8 kg múky. Koľko percent hmotnosti </a:t>
            </a:r>
            <a:r>
              <a:rPr lang="sk-SK" sz="3200" b="1" dirty="0" smtClean="0">
                <a:solidFill>
                  <a:schemeClr val="bg1"/>
                </a:solidFill>
                <a:latin typeface="Arial Narrow" pitchFamily="34" charset="0"/>
              </a:rPr>
              <a:t>chleba predstavuje </a:t>
            </a:r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múka?</a:t>
            </a:r>
          </a:p>
          <a:p>
            <a:endParaRPr lang="sk-SK" dirty="0"/>
          </a:p>
        </p:txBody>
      </p:sp>
      <p:sp>
        <p:nvSpPr>
          <p:cNvPr id="3" name="Šípka doprava 2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Obrázok 3" descr="11954229931472316140johnny_automatic_loaf_of_bread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2357430"/>
            <a:ext cx="4385925" cy="2324540"/>
          </a:xfrm>
          <a:prstGeom prst="rect">
            <a:avLst/>
          </a:prstGeom>
        </p:spPr>
      </p:pic>
      <p:pic>
        <p:nvPicPr>
          <p:cNvPr id="6" name="Obrázok 5" descr="3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8" y="4351732"/>
            <a:ext cx="1643074" cy="205384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643702" y="2357430"/>
            <a:ext cx="1857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 smtClean="0">
                <a:solidFill>
                  <a:srgbClr val="00B0F0"/>
                </a:solidFill>
                <a:latin typeface="Arial Narrow" pitchFamily="34" charset="0"/>
              </a:rPr>
              <a:t>76%</a:t>
            </a:r>
            <a:endParaRPr lang="sk-SK" sz="60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786050" y="571480"/>
            <a:ext cx="592935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Základnou zložkou ľudského tela je voda. V tele človeka s hmotnosťou 60 </a:t>
            </a:r>
            <a:r>
              <a:rPr lang="sk-SK" sz="3200" b="1" dirty="0" smtClean="0">
                <a:solidFill>
                  <a:schemeClr val="bg1"/>
                </a:solidFill>
                <a:latin typeface="Arial Narrow" pitchFamily="34" charset="0"/>
              </a:rPr>
              <a:t>kg je </a:t>
            </a:r>
            <a:r>
              <a:rPr lang="sk-SK" sz="3200" b="1" dirty="0">
                <a:solidFill>
                  <a:schemeClr val="bg1"/>
                </a:solidFill>
                <a:latin typeface="Arial Narrow" pitchFamily="34" charset="0"/>
              </a:rPr>
              <a:t>asi 39 kg vody. Koľko percent hmotnosti ľudského tela tvorí voda?</a:t>
            </a:r>
          </a:p>
          <a:p>
            <a:endParaRPr lang="sk-SK" dirty="0"/>
          </a:p>
        </p:txBody>
      </p:sp>
      <p:sp>
        <p:nvSpPr>
          <p:cNvPr id="3" name="Šípka doprava 2">
            <a:hlinkClick r:id="" action="ppaction://hlinkshowjump?jump=nextslide"/>
          </p:cNvPr>
          <p:cNvSpPr/>
          <p:nvPr/>
        </p:nvSpPr>
        <p:spPr>
          <a:xfrm>
            <a:off x="8001024" y="6000768"/>
            <a:ext cx="714380" cy="428628"/>
          </a:xfrm>
          <a:prstGeom prst="rightArrow">
            <a:avLst/>
          </a:prstGeom>
          <a:solidFill>
            <a:schemeClr val="bg1"/>
          </a:solidFill>
          <a:ln>
            <a:solidFill>
              <a:srgbClr val="DAB48E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4" name="Obrázok 3" descr="1194984634356785167pattinatrice_architetto__01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3450812"/>
            <a:ext cx="3071834" cy="2836326"/>
          </a:xfrm>
          <a:prstGeom prst="rect">
            <a:avLst/>
          </a:prstGeom>
        </p:spPr>
      </p:pic>
      <p:pic>
        <p:nvPicPr>
          <p:cNvPr id="5" name="Obrázok 4" descr="88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0826" y="2714620"/>
            <a:ext cx="1977792" cy="135730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000760" y="4857760"/>
            <a:ext cx="2500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000" b="1" dirty="0" smtClean="0">
                <a:solidFill>
                  <a:srgbClr val="00B0F0"/>
                </a:solidFill>
                <a:latin typeface="Arial Narrow" pitchFamily="34" charset="0"/>
              </a:rPr>
              <a:t>65%</a:t>
            </a:r>
            <a:endParaRPr lang="sk-SK" sz="6000" b="1" dirty="0">
              <a:solidFill>
                <a:srgbClr val="00B0F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theme/theme1.xml><?xml version="1.0" encoding="utf-8"?>
<a:theme xmlns:a="http://schemas.openxmlformats.org/drawingml/2006/main" name="zima vo fialovom">
  <a:themeElements>
    <a:clrScheme name="Vlastná 8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FF"/>
      </a:hlink>
      <a:folHlink>
        <a:srgbClr val="0099FF"/>
      </a:folHlink>
    </a:clrScheme>
    <a:fontScheme name="Motív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í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ív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ív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zima vo fialovom</Template>
  <TotalTime>216</TotalTime>
  <Words>292</Words>
  <Application>Microsoft Office PowerPoint</Application>
  <PresentationFormat>Prezentácia na obrazovke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zima vo fialovom</vt:lpstr>
      <vt:lpstr>     Percentá 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Mgr. Mariana Pavelčáková</dc:creator>
  <cp:lastModifiedBy>Mgr. Mariana Pavelčáková</cp:lastModifiedBy>
  <cp:revision>26</cp:revision>
  <cp:lastPrinted>1601-01-01T00:00:00Z</cp:lastPrinted>
  <dcterms:created xsi:type="dcterms:W3CDTF">2010-12-14T15:33:29Z</dcterms:created>
  <dcterms:modified xsi:type="dcterms:W3CDTF">2010-12-15T14:36:30Z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