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71" r:id="rId2"/>
    <p:sldId id="302" r:id="rId3"/>
    <p:sldId id="292" r:id="rId4"/>
    <p:sldId id="303" r:id="rId5"/>
    <p:sldId id="297" r:id="rId6"/>
    <p:sldId id="305" r:id="rId7"/>
    <p:sldId id="301" r:id="rId8"/>
    <p:sldId id="294" r:id="rId9"/>
    <p:sldId id="306" r:id="rId10"/>
    <p:sldId id="276" r:id="rId11"/>
    <p:sldId id="289" r:id="rId12"/>
    <p:sldId id="304" r:id="rId13"/>
    <p:sldId id="288" r:id="rId14"/>
    <p:sldId id="287" r:id="rId15"/>
    <p:sldId id="307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TEj4bqlGLEC3haePqDdeHQ==" hashData="FP7GR1TgOLKnpx7plZLSnO3L20k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00FF00"/>
    <a:srgbClr val="66FFFF"/>
    <a:srgbClr val="66FF33"/>
    <a:srgbClr val="FF0000"/>
    <a:srgbClr val="FFFF00"/>
    <a:srgbClr val="FF33CC"/>
    <a:srgbClr val="B52DB8"/>
    <a:srgbClr val="FF6600"/>
    <a:srgbClr val="B10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vetlý štýl 1 - zvýrazneni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Svetlý štý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98116-5F96-4C1E-B9D3-2081F8AABA47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D57F5-2006-49AF-A511-DFFB6CB1425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738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3CB4B-69E4-4224-B6D3-E40F3B42C5E8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1856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8876A4-1FEB-4310-A2C0-8D4512098EAE}" type="slidenum">
              <a:rPr lang="sk-SK"/>
              <a:pPr/>
              <a:t>14</a:t>
            </a:fld>
            <a:endParaRPr lang="sk-SK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D57F5-2006-49AF-A511-DFFB6CB1425E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3CB4B-69E4-4224-B6D3-E40F3B42C5E8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185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3CB4B-69E4-4224-B6D3-E40F3B42C5E8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1856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3CB4B-69E4-4224-B6D3-E40F3B42C5E8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1856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D57F5-2006-49AF-A511-DFFB6CB1425E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8876A4-1FEB-4310-A2C0-8D4512098EAE}" type="slidenum">
              <a:rPr lang="sk-SK"/>
              <a:pPr/>
              <a:t>10</a:t>
            </a:fld>
            <a:endParaRPr lang="sk-SK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8876A4-1FEB-4310-A2C0-8D4512098EAE}" type="slidenum">
              <a:rPr lang="sk-SK"/>
              <a:pPr/>
              <a:t>11</a:t>
            </a:fld>
            <a:endParaRPr lang="sk-SK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8876A4-1FEB-4310-A2C0-8D4512098EAE}" type="slidenum">
              <a:rPr lang="sk-SK"/>
              <a:pPr/>
              <a:t>12</a:t>
            </a:fld>
            <a:endParaRPr lang="sk-SK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D57F5-2006-49AF-A511-DFFB6CB1425E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5A779D2-71B9-4B64-A08F-1FB998843DCE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E6171C9-1C27-4F4A-8D91-DEEAC006695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79D2-71B9-4B64-A08F-1FB998843DCE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1C9-1C27-4F4A-8D91-DEEAC00669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79D2-71B9-4B64-A08F-1FB998843DCE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1C9-1C27-4F4A-8D91-DEEAC00669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79D2-71B9-4B64-A08F-1FB998843DCE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1C9-1C27-4F4A-8D91-DEEAC00669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79D2-71B9-4B64-A08F-1FB998843DCE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1C9-1C27-4F4A-8D91-DEEAC00669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79D2-71B9-4B64-A08F-1FB998843DCE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1C9-1C27-4F4A-8D91-DEEAC006695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79D2-71B9-4B64-A08F-1FB998843DCE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1C9-1C27-4F4A-8D91-DEEAC00669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79D2-71B9-4B64-A08F-1FB998843DCE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1C9-1C27-4F4A-8D91-DEEAC00669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79D2-71B9-4B64-A08F-1FB998843DCE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1C9-1C27-4F4A-8D91-DEEAC00669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79D2-71B9-4B64-A08F-1FB998843DCE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1C9-1C27-4F4A-8D91-DEEAC006695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79D2-71B9-4B64-A08F-1FB998843DCE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71C9-1C27-4F4A-8D91-DEEAC00669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rgbClr val="00FF0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5A779D2-71B9-4B64-A08F-1FB998843DCE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E6171C9-1C27-4F4A-8D91-DEEAC006695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498959" y="923774"/>
            <a:ext cx="8136904" cy="230832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800" b="1" dirty="0" smtClean="0">
                <a:ln w="1143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Významné prvky trojuholníka</a:t>
            </a:r>
          </a:p>
          <a:p>
            <a:pPr algn="ctr"/>
            <a:r>
              <a:rPr lang="sk-SK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sk-SK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3131840" y="6488668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Mgr. Gabriela </a:t>
            </a:r>
            <a:r>
              <a:rPr lang="sk-SK" dirty="0" err="1" smtClean="0">
                <a:solidFill>
                  <a:schemeClr val="accent2">
                    <a:lumMod val="75000"/>
                  </a:schemeClr>
                </a:solidFill>
              </a:rPr>
              <a:t>Mačáková</a:t>
            </a:r>
            <a:endParaRPr lang="sk-S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378605" y="5076505"/>
            <a:ext cx="935038" cy="936625"/>
          </a:xfrm>
          <a:prstGeom prst="notched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sk-SK" sz="1800" b="0" dirty="0">
              <a:solidFill>
                <a:srgbClr val="FF00FF"/>
              </a:solidFill>
              <a:latin typeface="Arial" charset="0"/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81" y="2862064"/>
            <a:ext cx="3655995" cy="3018054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4609803" y="3232098"/>
            <a:ext cx="360387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sk-SK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Stredné priečky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k-SK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Ťažnice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Výšky</a:t>
            </a:r>
            <a:endParaRPr lang="sk-SK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519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41039" y="1916832"/>
            <a:ext cx="5616624" cy="23762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sk-SK" sz="4000" b="0" dirty="0"/>
              <a:t> </a:t>
            </a:r>
            <a:endParaRPr lang="sk-SK" sz="3200" b="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004048" y="5265805"/>
            <a:ext cx="1872680" cy="584775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b="1" dirty="0" smtClean="0">
                <a:latin typeface="Arial" pitchFamily="34" charset="0"/>
                <a:cs typeface="Arial" pitchFamily="34" charset="0"/>
              </a:rPr>
              <a:t> štyrmi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52878" y="5265805"/>
            <a:ext cx="1642858" cy="646331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b="1" dirty="0" smtClean="0">
                <a:latin typeface="Arial" pitchFamily="34" charset="0"/>
                <a:cs typeface="Arial" pitchFamily="34" charset="0"/>
              </a:rPr>
              <a:t>tromi</a:t>
            </a:r>
            <a:r>
              <a:rPr lang="sk-SK" sz="3600" dirty="0" smtClean="0">
                <a:latin typeface="Verdana" pitchFamily="34" charset="0"/>
              </a:rPr>
              <a:t> </a:t>
            </a:r>
            <a:endParaRPr lang="sk-SK" sz="3600" b="0" dirty="0">
              <a:latin typeface="Verdana" pitchFamily="34" charset="0"/>
            </a:endParaRPr>
          </a:p>
        </p:txBody>
      </p:sp>
      <p:sp>
        <p:nvSpPr>
          <p:cNvPr id="819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390331" y="5076505"/>
            <a:ext cx="935038" cy="936625"/>
          </a:xfrm>
          <a:prstGeom prst="notched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sk-SK" sz="1800" b="0" dirty="0">
              <a:solidFill>
                <a:srgbClr val="FF00FF"/>
              </a:solidFill>
              <a:latin typeface="Arial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419872" y="2960625"/>
            <a:ext cx="2160712" cy="64871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735795" y="5265805"/>
            <a:ext cx="1764433" cy="646331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600" b="0" dirty="0" smtClean="0">
                <a:latin typeface="Verdana" pitchFamily="34" charset="0"/>
              </a:rPr>
              <a:t> </a:t>
            </a:r>
            <a:r>
              <a:rPr lang="sk-SK" sz="3200" b="1" dirty="0" smtClean="0">
                <a:latin typeface="Arial" pitchFamily="34" charset="0"/>
                <a:cs typeface="Arial" pitchFamily="34" charset="0"/>
              </a:rPr>
              <a:t>dvomi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95536" y="764704"/>
            <a:ext cx="8064895" cy="11521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sk-SK" sz="32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Veľkosť strednej priečky vypočítame tak, že k nej dĺžku rovnobežnej strany delíme:</a:t>
            </a:r>
          </a:p>
          <a:p>
            <a:pPr marL="342900" indent="-342900" algn="ctr">
              <a:spcBef>
                <a:spcPct val="50000"/>
              </a:spcBef>
            </a:pPr>
            <a:endParaRPr lang="sk-SK" sz="2400" i="1" dirty="0" smtClean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213" name="Picture 21" descr="snme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334622" y="2591877"/>
            <a:ext cx="1556792" cy="1556792"/>
          </a:xfrm>
          <a:prstGeom prst="rect">
            <a:avLst/>
          </a:prstGeom>
          <a:noFill/>
        </p:spPr>
      </p:pic>
      <p:sp>
        <p:nvSpPr>
          <p:cNvPr id="24" name="BlokTextu 23"/>
          <p:cNvSpPr txBox="1"/>
          <p:nvPr/>
        </p:nvSpPr>
        <p:spPr>
          <a:xfrm>
            <a:off x="395536" y="6453336"/>
            <a:ext cx="3486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Kliknite na správnu možnosť.</a:t>
            </a:r>
            <a:endParaRPr lang="sk-SK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374305" y="2443244"/>
            <a:ext cx="4350089" cy="1200329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sk-SK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sk-SK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sk-SK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374307" y="2443244"/>
            <a:ext cx="4356653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7200" dirty="0" smtClean="0">
                <a:latin typeface="Arial" pitchFamily="34" charset="0"/>
                <a:cs typeface="Arial" pitchFamily="34" charset="0"/>
              </a:rPr>
              <a:t> dvomi   </a:t>
            </a:r>
          </a:p>
        </p:txBody>
      </p:sp>
    </p:spTree>
    <p:extLst>
      <p:ext uri="{BB962C8B-B14F-4D97-AF65-F5344CB8AC3E}">
        <p14:creationId xmlns:p14="http://schemas.microsoft.com/office/powerpoint/2010/main" val="323097103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82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decel="100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2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1"/>
                  </p:tgtEl>
                </p:cond>
              </p:nextCondLst>
            </p:seq>
          </p:childTnLst>
        </p:cTn>
      </p:par>
    </p:tnLst>
    <p:bldLst>
      <p:bldP spid="8201" grpId="0" animBg="1"/>
      <p:bldP spid="82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39552" y="1830635"/>
            <a:ext cx="5904656" cy="29086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sk-SK" sz="4000" b="0" dirty="0"/>
              <a:t> </a:t>
            </a:r>
            <a:endParaRPr lang="sk-SK" sz="3200" b="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242217" y="5254348"/>
            <a:ext cx="3362739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600" dirty="0" smtClean="0">
                <a:latin typeface="Verdana" pitchFamily="34" charset="0"/>
              </a:rPr>
              <a:t> </a:t>
            </a:r>
            <a:r>
              <a:rPr lang="sk-SK" sz="2800" dirty="0" smtClean="0">
                <a:latin typeface="Verdana" pitchFamily="34" charset="0"/>
              </a:rPr>
              <a:t>stredná priečka</a:t>
            </a:r>
            <a:endParaRPr lang="sk-SK" sz="2800" dirty="0">
              <a:latin typeface="Verdana" pitchFamily="34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868144" y="5254349"/>
            <a:ext cx="15527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 dirty="0" smtClean="0">
                <a:latin typeface="Verdana" pitchFamily="34" charset="0"/>
              </a:rPr>
              <a:t>ťažnica</a:t>
            </a:r>
            <a:r>
              <a:rPr lang="sk-SK" sz="3600" dirty="0" smtClean="0">
                <a:latin typeface="Verdana" pitchFamily="34" charset="0"/>
              </a:rPr>
              <a:t> </a:t>
            </a:r>
            <a:endParaRPr lang="sk-SK" sz="3600" b="0" dirty="0">
              <a:latin typeface="Verdana" pitchFamily="34" charset="0"/>
            </a:endParaRPr>
          </a:p>
        </p:txBody>
      </p:sp>
      <p:sp>
        <p:nvSpPr>
          <p:cNvPr id="819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524328" y="5087443"/>
            <a:ext cx="935038" cy="936625"/>
          </a:xfrm>
          <a:prstGeom prst="notched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sk-SK" sz="1800" b="0" dirty="0">
              <a:solidFill>
                <a:srgbClr val="FF00FF"/>
              </a:solidFill>
              <a:latin typeface="Arial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419872" y="2960625"/>
            <a:ext cx="2160712" cy="64871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39552" y="5254349"/>
            <a:ext cx="1439811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600" b="0" dirty="0" smtClean="0">
                <a:latin typeface="Verdana" pitchFamily="34" charset="0"/>
              </a:rPr>
              <a:t> </a:t>
            </a:r>
            <a:r>
              <a:rPr lang="sk-SK" sz="2800" b="0" dirty="0" smtClean="0">
                <a:latin typeface="Verdana" pitchFamily="34" charset="0"/>
              </a:rPr>
              <a:t>výška</a:t>
            </a:r>
            <a:endParaRPr lang="sk-SK" sz="2800" b="0" dirty="0">
              <a:latin typeface="Verdana" pitchFamily="34" charset="0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79512" y="668082"/>
            <a:ext cx="7067728" cy="11521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sk-SK" sz="3200" dirty="0" smtClean="0">
                <a:solidFill>
                  <a:srgbClr val="003399"/>
                </a:solidFill>
              </a:rPr>
              <a:t> </a:t>
            </a:r>
            <a:r>
              <a:rPr lang="sk-SK" sz="32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  Najkratšia vzdialenosť z vrcholu trojuholníka na protiľahlú stranu je...</a:t>
            </a:r>
            <a:endParaRPr lang="sk-SK" sz="3200" i="1" dirty="0" smtClean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213" name="Picture 21" descr="snme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067728" y="2579357"/>
            <a:ext cx="1556792" cy="1556792"/>
          </a:xfrm>
          <a:prstGeom prst="rect">
            <a:avLst/>
          </a:prstGeom>
          <a:noFill/>
        </p:spPr>
      </p:pic>
      <p:sp>
        <p:nvSpPr>
          <p:cNvPr id="24" name="BlokTextu 23"/>
          <p:cNvSpPr txBox="1"/>
          <p:nvPr/>
        </p:nvSpPr>
        <p:spPr>
          <a:xfrm>
            <a:off x="395536" y="6453336"/>
            <a:ext cx="3486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Kliknite na správnu možnosť.</a:t>
            </a:r>
            <a:endParaRPr lang="sk-SK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093719" y="2560751"/>
            <a:ext cx="4652305" cy="1728192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sk-SK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137740" y="2560751"/>
            <a:ext cx="4608284" cy="1754326"/>
          </a:xfrm>
          <a:prstGeom prst="rect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5400" b="0" dirty="0" smtClean="0">
                <a:latin typeface="Verdana" pitchFamily="34" charset="0"/>
              </a:rPr>
              <a:t/>
            </a:r>
            <a:br>
              <a:rPr lang="sk-SK" sz="5400" b="0" dirty="0" smtClean="0">
                <a:latin typeface="Verdana" pitchFamily="34" charset="0"/>
              </a:rPr>
            </a:br>
            <a:r>
              <a:rPr lang="sk-SK" sz="5400" dirty="0">
                <a:solidFill>
                  <a:schemeClr val="bg1"/>
                </a:solidFill>
                <a:latin typeface="Verdana" pitchFamily="34" charset="0"/>
              </a:rPr>
              <a:t>v</a:t>
            </a:r>
            <a:r>
              <a:rPr lang="sk-SK" sz="5400" b="0" dirty="0" smtClean="0">
                <a:solidFill>
                  <a:schemeClr val="bg1"/>
                </a:solidFill>
                <a:latin typeface="Verdana" pitchFamily="34" charset="0"/>
              </a:rPr>
              <a:t>ýška</a:t>
            </a:r>
          </a:p>
        </p:txBody>
      </p:sp>
    </p:spTree>
    <p:extLst>
      <p:ext uri="{BB962C8B-B14F-4D97-AF65-F5344CB8AC3E}">
        <p14:creationId xmlns:p14="http://schemas.microsoft.com/office/powerpoint/2010/main" val="172582869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82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decel="100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2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1"/>
                  </p:tgtEl>
                </p:cond>
              </p:nextCondLst>
            </p:seq>
          </p:childTnLst>
        </p:cTn>
      </p:par>
    </p:tnLst>
    <p:bldLst>
      <p:bldP spid="8201" grpId="0" animBg="1"/>
      <p:bldP spid="82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41039" y="1916832"/>
            <a:ext cx="5616624" cy="23762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sk-SK" sz="4000" b="0" dirty="0"/>
              <a:t> </a:t>
            </a:r>
            <a:endParaRPr lang="sk-SK" sz="3200" b="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030366" y="5296582"/>
            <a:ext cx="2304256" cy="523220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 b="1" dirty="0" err="1" smtClean="0">
                <a:latin typeface="Arial" pitchFamily="34" charset="0"/>
                <a:cs typeface="Arial" pitchFamily="34" charset="0"/>
              </a:rPr>
              <a:t>ortocentrum</a:t>
            </a:r>
            <a:endParaRPr lang="sk-SK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52878" y="5265804"/>
            <a:ext cx="1858882" cy="523220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vrchol</a:t>
            </a:r>
            <a:endParaRPr lang="sk-SK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645499" y="5120657"/>
            <a:ext cx="935038" cy="936625"/>
          </a:xfrm>
          <a:prstGeom prst="notched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sk-SK" sz="1800" b="0" dirty="0">
              <a:solidFill>
                <a:srgbClr val="FF00FF"/>
              </a:solidFill>
              <a:latin typeface="Arial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419872" y="2960625"/>
            <a:ext cx="2160712" cy="64871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735795" y="5265805"/>
            <a:ext cx="1980221" cy="584775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ťažisko</a:t>
            </a:r>
            <a:endParaRPr lang="sk-SK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741039" y="829182"/>
            <a:ext cx="6110640" cy="11521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sk-SK" sz="32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Priesečník ťažníc nazývame...</a:t>
            </a:r>
            <a:endParaRPr lang="sk-SK" sz="3200" i="1" dirty="0" smtClean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213" name="Picture 21" descr="snme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36296" y="2640970"/>
            <a:ext cx="1556792" cy="1556792"/>
          </a:xfrm>
          <a:prstGeom prst="rect">
            <a:avLst/>
          </a:prstGeom>
          <a:noFill/>
        </p:spPr>
      </p:pic>
      <p:sp>
        <p:nvSpPr>
          <p:cNvPr id="24" name="BlokTextu 23"/>
          <p:cNvSpPr txBox="1"/>
          <p:nvPr/>
        </p:nvSpPr>
        <p:spPr>
          <a:xfrm>
            <a:off x="395536" y="6453336"/>
            <a:ext cx="3486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Kliknite na správnu možnosť.</a:t>
            </a:r>
            <a:endParaRPr lang="sk-SK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380870" y="2412466"/>
            <a:ext cx="4350090" cy="1384995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sk-SK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374307" y="2443244"/>
            <a:ext cx="4356653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8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5400" dirty="0" smtClean="0">
                <a:latin typeface="Arial" pitchFamily="34" charset="0"/>
                <a:cs typeface="Arial" pitchFamily="34" charset="0"/>
              </a:rPr>
              <a:t>ťažisko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4532276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82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decel="100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2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1"/>
                  </p:tgtEl>
                </p:cond>
              </p:nextCondLst>
            </p:seq>
          </p:childTnLst>
        </p:cTn>
      </p:par>
    </p:tnLst>
    <p:bldLst>
      <p:bldP spid="8201" grpId="0" animBg="1"/>
      <p:bldP spid="82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1853" y="908720"/>
            <a:ext cx="8160294" cy="1146755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Aký obvod má trojuholník KLM, ak jeho vrcholy sú stredy strán trojuholníka ABC s rozmermi c= 8 cm a= 6,5 cm b= 4,5 cm? </a:t>
            </a:r>
            <a:endParaRPr lang="sk-SK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80270" y="2708920"/>
            <a:ext cx="8208912" cy="3339056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580" indent="0">
              <a:buNone/>
            </a:pPr>
            <a:endParaRPr lang="sk-SK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395536" y="2166663"/>
                <a:ext cx="8280920" cy="4462760"/>
              </a:xfrm>
              <a:prstGeom prst="rect">
                <a:avLst/>
              </a:prstGeom>
              <a:solidFill>
                <a:srgbClr val="66FF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sk-SK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sk-SK" sz="2800" b="0" i="0" dirty="0" smtClean="0">
                  <a:solidFill>
                    <a:schemeClr val="accent1">
                      <a:lumMod val="75000"/>
                    </a:schemeClr>
                  </a:solidFill>
                  <a:latin typeface="Cambria Math"/>
                </a:endParaRPr>
              </a:p>
              <a:p>
                <a:endParaRPr lang="sk-SK" sz="2800" b="0" i="0" dirty="0" smtClean="0">
                  <a:latin typeface="Cambria Math"/>
                </a:endParaRPr>
              </a:p>
              <a:p>
                <a:endParaRPr lang="sk-SK" sz="2800" dirty="0">
                  <a:latin typeface="Cambria Math"/>
                </a:endParaRPr>
              </a:p>
              <a:p>
                <a:r>
                  <a:rPr lang="sk-SK" sz="2800" b="0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2800" b="0" i="0" smtClean="0">
                        <a:latin typeface="Cambria Math"/>
                      </a:rPr>
                      <m:t>o</m:t>
                    </m:r>
                    <m:r>
                      <a:rPr lang="sk-SK" sz="2800" b="0" i="0" smtClean="0">
                        <a:latin typeface="Cambria Math"/>
                      </a:rPr>
                      <m:t>=4+3,25+2,25=9,5</m:t>
                    </m:r>
                  </m:oMath>
                </a14:m>
                <a:r>
                  <a:rPr lang="sk-SK" sz="2800" dirty="0" smtClean="0">
                    <a:latin typeface="Arial" pitchFamily="34" charset="0"/>
                    <a:cs typeface="Arial" pitchFamily="34" charset="0"/>
                  </a:rPr>
                  <a:t> cm</a:t>
                </a:r>
              </a:p>
              <a:p>
                <a:endParaRPr lang="sk-SK" sz="2800" dirty="0" smtClean="0"/>
              </a:p>
              <a:p>
                <a:endParaRPr lang="sk-SK" sz="2400" dirty="0"/>
              </a:p>
              <a:p>
                <a:endParaRPr lang="sk-SK" sz="2400" dirty="0" smtClean="0"/>
              </a:p>
              <a:p>
                <a:endParaRPr lang="sk-SK" sz="2400" dirty="0" smtClean="0"/>
              </a:p>
              <a:p>
                <a:r>
                  <a:rPr lang="sk-SK" sz="2400" baseline="30000" dirty="0" smtClean="0"/>
                  <a:t>  </a:t>
                </a:r>
              </a:p>
              <a:p>
                <a:endParaRPr lang="sk-SK" sz="2400" baseline="30000" dirty="0"/>
              </a:p>
              <a:p>
                <a:endParaRPr lang="sk-SK" sz="2400" baseline="30000" dirty="0" smtClean="0"/>
              </a:p>
              <a:p>
                <a:r>
                  <a:rPr lang="sk-SK" sz="2400" dirty="0" smtClean="0"/>
                  <a:t>    </a:t>
                </a:r>
                <a:endParaRPr lang="sk-SK" sz="2400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166663"/>
                <a:ext cx="8280920" cy="44627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/>
          <p:cNvSpPr txBox="1"/>
          <p:nvPr/>
        </p:nvSpPr>
        <p:spPr>
          <a:xfrm>
            <a:off x="5364088" y="14799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Kontrola</a:t>
            </a:r>
            <a:endParaRPr lang="sk-SK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378605" y="5076505"/>
            <a:ext cx="935038" cy="936625"/>
          </a:xfrm>
          <a:prstGeom prst="notched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sk-SK" sz="1800" b="0" dirty="0">
              <a:solidFill>
                <a:srgbClr val="FF00FF"/>
              </a:solidFill>
              <a:latin typeface="Arial" charset="0"/>
            </a:endParaRPr>
          </a:p>
        </p:txBody>
      </p:sp>
      <p:sp>
        <p:nvSpPr>
          <p:cNvPr id="5" name="Pravouhlý trojuholník 4"/>
          <p:cNvSpPr/>
          <p:nvPr/>
        </p:nvSpPr>
        <p:spPr>
          <a:xfrm rot="7516259">
            <a:off x="5690211" y="3701940"/>
            <a:ext cx="1825273" cy="2130871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5304406" y="3902542"/>
            <a:ext cx="34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K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7142179" y="371787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6478496" y="47673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L</a:t>
            </a:r>
            <a:endParaRPr lang="sk-SK" dirty="0"/>
          </a:p>
        </p:txBody>
      </p:sp>
      <p:sp>
        <p:nvSpPr>
          <p:cNvPr id="17" name="Pravouhlý trojuholník 16"/>
          <p:cNvSpPr/>
          <p:nvPr/>
        </p:nvSpPr>
        <p:spPr>
          <a:xfrm rot="18606249">
            <a:off x="5919969" y="3621574"/>
            <a:ext cx="991593" cy="931269"/>
          </a:xfrm>
          <a:prstGeom prst="rtTriangl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/>
          <p:cNvSpPr txBox="1"/>
          <p:nvPr/>
        </p:nvSpPr>
        <p:spPr>
          <a:xfrm>
            <a:off x="4865484" y="4892069"/>
            <a:ext cx="34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A</a:t>
            </a:r>
            <a:endParaRPr lang="sk-SK" dirty="0"/>
          </a:p>
        </p:txBody>
      </p:sp>
      <p:sp>
        <p:nvSpPr>
          <p:cNvPr id="19" name="BlokTextu 18"/>
          <p:cNvSpPr txBox="1"/>
          <p:nvPr/>
        </p:nvSpPr>
        <p:spPr>
          <a:xfrm>
            <a:off x="7999698" y="45817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B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5977776" y="300654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 </a:t>
            </a:r>
            <a:r>
              <a:rPr lang="sk-SK" dirty="0" smtClean="0"/>
              <a:t>C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1862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9" grpId="0"/>
      <p:bldP spid="10" grpId="0"/>
      <p:bldP spid="11" grpId="0"/>
      <p:bldP spid="17" grpId="0" animBg="1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08744" y="2132856"/>
            <a:ext cx="5979479" cy="28612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sk-SK" sz="4000" b="0" dirty="0"/>
              <a:t> </a:t>
            </a:r>
            <a:endParaRPr lang="sk-SK" sz="3200" b="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220072" y="5221651"/>
            <a:ext cx="1504728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 dirty="0" smtClean="0">
                <a:latin typeface="Verdana" pitchFamily="34" charset="0"/>
              </a:rPr>
              <a:t>vrchol</a:t>
            </a:r>
            <a:endParaRPr lang="sk-SK" sz="2800" dirty="0">
              <a:latin typeface="Verdana" pitchFamily="34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379412" y="5221651"/>
            <a:ext cx="148062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dirty="0" smtClean="0">
                <a:latin typeface="Verdana" pitchFamily="34" charset="0"/>
              </a:rPr>
              <a:t>ťažisko </a:t>
            </a:r>
            <a:endParaRPr lang="sk-SK" sz="2800" b="0" dirty="0">
              <a:latin typeface="Verdana" pitchFamily="34" charset="0"/>
            </a:endParaRPr>
          </a:p>
        </p:txBody>
      </p:sp>
      <p:sp>
        <p:nvSpPr>
          <p:cNvPr id="819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334622" y="4994116"/>
            <a:ext cx="935038" cy="936625"/>
          </a:xfrm>
          <a:prstGeom prst="notched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sk-SK" sz="1800" b="0" dirty="0">
              <a:solidFill>
                <a:srgbClr val="FF00FF"/>
              </a:solidFill>
              <a:latin typeface="Arial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419872" y="2960625"/>
            <a:ext cx="2160712" cy="64871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37137" y="5221204"/>
            <a:ext cx="2450687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dirty="0" err="1" smtClean="0">
                <a:latin typeface="Verdana" pitchFamily="34" charset="0"/>
              </a:rPr>
              <a:t>ortocentrum</a:t>
            </a:r>
            <a:endParaRPr lang="sk-SK" sz="2800" b="0" dirty="0">
              <a:latin typeface="Verdana" pitchFamily="34" charset="0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0" y="1031448"/>
            <a:ext cx="7236296" cy="11521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50000"/>
              </a:spcBef>
            </a:pPr>
            <a:r>
              <a:rPr lang="sk-SK" sz="32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Priesečník výšok </a:t>
            </a:r>
            <a:r>
              <a:rPr lang="sk-SK" sz="32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nazývame...</a:t>
            </a:r>
            <a:endParaRPr lang="sk-SK" sz="2400" i="1" dirty="0" smtClean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213" name="Picture 21" descr="snme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334622" y="2591877"/>
            <a:ext cx="1556792" cy="1556792"/>
          </a:xfrm>
          <a:prstGeom prst="rect">
            <a:avLst/>
          </a:prstGeom>
          <a:noFill/>
        </p:spPr>
      </p:pic>
      <p:sp>
        <p:nvSpPr>
          <p:cNvPr id="24" name="BlokTextu 23"/>
          <p:cNvSpPr txBox="1"/>
          <p:nvPr/>
        </p:nvSpPr>
        <p:spPr>
          <a:xfrm>
            <a:off x="395536" y="6453336"/>
            <a:ext cx="3486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Kliknite na správnu možnosť.</a:t>
            </a:r>
            <a:endParaRPr lang="sk-SK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064944" y="2732179"/>
            <a:ext cx="4731191" cy="1754326"/>
          </a:xfrm>
          <a:prstGeom prst="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sk-SK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090336" y="2746210"/>
            <a:ext cx="4680406" cy="1754326"/>
          </a:xfrm>
          <a:prstGeom prst="rect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5400" dirty="0">
                <a:latin typeface="Verdana" pitchFamily="34" charset="0"/>
              </a:rPr>
              <a:t/>
            </a:r>
            <a:br>
              <a:rPr lang="sk-SK" sz="5400" dirty="0">
                <a:latin typeface="Verdana" pitchFamily="34" charset="0"/>
              </a:rPr>
            </a:br>
            <a:r>
              <a:rPr lang="sk-SK" sz="5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sk-SK" sz="54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rtocentrum</a:t>
            </a:r>
            <a:endParaRPr lang="sk-SK" sz="5400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32649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82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decel="100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2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1"/>
                  </p:tgtEl>
                </p:cond>
              </p:nextCondLst>
            </p:seq>
          </p:childTnLst>
        </p:cTn>
      </p:par>
    </p:tnLst>
    <p:bldLst>
      <p:bldP spid="8201" grpId="0" animBg="1"/>
      <p:bldP spid="82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4644008" y="2420888"/>
            <a:ext cx="3528392" cy="170216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 kliknutia..</a:t>
            </a:r>
            <a:endParaRPr lang="sk-SK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Nadpis 5"/>
          <p:cNvSpPr txBox="1">
            <a:spLocks/>
          </p:cNvSpPr>
          <p:nvPr/>
        </p:nvSpPr>
        <p:spPr>
          <a:xfrm>
            <a:off x="539552" y="692696"/>
            <a:ext cx="3511043" cy="1702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sz="44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Ďakujem za pozornosť !</a:t>
            </a:r>
            <a:endParaRPr lang="sk-SK" sz="4400" b="1" dirty="0">
              <a:ln w="11430"/>
              <a:solidFill>
                <a:srgbClr val="00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5" y="4005064"/>
            <a:ext cx="1088493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8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vnoramenný trojuholník 1"/>
          <p:cNvSpPr/>
          <p:nvPr/>
        </p:nvSpPr>
        <p:spPr>
          <a:xfrm>
            <a:off x="898196" y="2258710"/>
            <a:ext cx="4752528" cy="2880320"/>
          </a:xfrm>
          <a:prstGeom prst="triangle">
            <a:avLst>
              <a:gd name="adj" fmla="val 3775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" name="Rovná spojnica 5"/>
          <p:cNvCxnSpPr>
            <a:stCxn id="2" idx="1"/>
            <a:endCxn id="2" idx="5"/>
          </p:cNvCxnSpPr>
          <p:nvPr/>
        </p:nvCxnSpPr>
        <p:spPr>
          <a:xfrm>
            <a:off x="1795378" y="3698870"/>
            <a:ext cx="237626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dĺžnik 4"/>
          <p:cNvSpPr/>
          <p:nvPr/>
        </p:nvSpPr>
        <p:spPr>
          <a:xfrm>
            <a:off x="543404" y="5301208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/>
              <a:t>A</a:t>
            </a:r>
          </a:p>
        </p:txBody>
      </p:sp>
      <p:sp>
        <p:nvSpPr>
          <p:cNvPr id="9" name="Obdĺžnik 8"/>
          <p:cNvSpPr/>
          <p:nvPr/>
        </p:nvSpPr>
        <p:spPr>
          <a:xfrm>
            <a:off x="5652120" y="528227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B</a:t>
            </a:r>
            <a:endParaRPr lang="sk-SK" b="1" dirty="0"/>
          </a:p>
        </p:txBody>
      </p:sp>
      <p:sp>
        <p:nvSpPr>
          <p:cNvPr id="11" name="Obdĺžnik 10"/>
          <p:cNvSpPr/>
          <p:nvPr/>
        </p:nvSpPr>
        <p:spPr>
          <a:xfrm>
            <a:off x="2515862" y="186437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C</a:t>
            </a:r>
            <a:endParaRPr lang="sk-SK" b="1" dirty="0"/>
          </a:p>
        </p:txBody>
      </p:sp>
      <p:sp>
        <p:nvSpPr>
          <p:cNvPr id="14" name="Obdĺžnik 13"/>
          <p:cNvSpPr/>
          <p:nvPr/>
        </p:nvSpPr>
        <p:spPr>
          <a:xfrm>
            <a:off x="4231275" y="3374585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/>
              <a:t>Q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1319029" y="3368125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P</a:t>
            </a:r>
            <a:endParaRPr lang="sk-SK" b="1" dirty="0"/>
          </a:p>
        </p:txBody>
      </p:sp>
      <p:sp>
        <p:nvSpPr>
          <p:cNvPr id="17" name="Obdĺžnik 16"/>
          <p:cNvSpPr/>
          <p:nvPr/>
        </p:nvSpPr>
        <p:spPr>
          <a:xfrm>
            <a:off x="3969686" y="1499493"/>
            <a:ext cx="4994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u="sng" dirty="0" smtClean="0"/>
              <a:t>Stredná priečka trojuholníka </a:t>
            </a:r>
            <a:r>
              <a:rPr lang="sk-SK" b="1" dirty="0" smtClean="0"/>
              <a:t>je úsečka, </a:t>
            </a:r>
          </a:p>
          <a:p>
            <a:r>
              <a:rPr lang="sk-SK" b="1" dirty="0" smtClean="0"/>
              <a:t>ktorej krajnými bodmi sú stredy jeho strán</a:t>
            </a:r>
            <a:r>
              <a:rPr lang="sk-SK" b="1" dirty="0"/>
              <a:t>.</a:t>
            </a:r>
          </a:p>
        </p:txBody>
      </p:sp>
      <p:sp>
        <p:nvSpPr>
          <p:cNvPr id="18" name="Obdĺžnik 17"/>
          <p:cNvSpPr/>
          <p:nvPr/>
        </p:nvSpPr>
        <p:spPr>
          <a:xfrm>
            <a:off x="5289307" y="2283592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PQ</a:t>
            </a:r>
            <a:r>
              <a:rPr lang="sk-SK" b="1" baseline="-25000" dirty="0" smtClean="0"/>
              <a:t>  </a:t>
            </a:r>
            <a:r>
              <a:rPr lang="sk-SK" b="1" dirty="0" smtClean="0"/>
              <a:t>– stredná priečka rovnobežná so stranou c.</a:t>
            </a:r>
            <a:endParaRPr lang="sk-SK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4674025" y="10734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Výšky trojuholníka</a:t>
            </a:r>
            <a:endParaRPr lang="sk-SK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Obdĺžnik 25"/>
          <p:cNvSpPr/>
          <p:nvPr/>
        </p:nvSpPr>
        <p:spPr>
          <a:xfrm>
            <a:off x="5220072" y="3005253"/>
            <a:ext cx="360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u="sng" dirty="0" smtClean="0"/>
              <a:t>Vlastnosti strednej priečky:</a:t>
            </a:r>
          </a:p>
          <a:p>
            <a:r>
              <a:rPr lang="sk-SK" b="1" dirty="0" smtClean="0"/>
              <a:t>- </a:t>
            </a:r>
            <a:r>
              <a:rPr lang="sk-SK" b="1" dirty="0"/>
              <a:t>j</a:t>
            </a:r>
            <a:r>
              <a:rPr lang="sk-SK" b="1" dirty="0" smtClean="0"/>
              <a:t>e rovnobežná so stranou, ktorej stredom neprechádza,</a:t>
            </a:r>
          </a:p>
          <a:p>
            <a:r>
              <a:rPr lang="sk-SK" b="1" dirty="0" smtClean="0"/>
              <a:t>-je polovicou so stranou, ktorej stredom neprechádza.  </a:t>
            </a:r>
            <a:endParaRPr lang="sk-SK" b="1" dirty="0"/>
          </a:p>
          <a:p>
            <a:endParaRPr lang="sk-SK" b="1" dirty="0"/>
          </a:p>
        </p:txBody>
      </p:sp>
      <p:sp>
        <p:nvSpPr>
          <p:cNvPr id="10" name="Obdĺžnik 9"/>
          <p:cNvSpPr/>
          <p:nvPr/>
        </p:nvSpPr>
        <p:spPr>
          <a:xfrm>
            <a:off x="610910" y="764704"/>
            <a:ext cx="58047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Stredná priečka </a:t>
            </a:r>
            <a:r>
              <a:rPr lang="sk-SK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trojuholníka</a:t>
            </a:r>
          </a:p>
        </p:txBody>
      </p:sp>
      <p:sp>
        <p:nvSpPr>
          <p:cNvPr id="2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378605" y="5076505"/>
            <a:ext cx="935038" cy="936625"/>
          </a:xfrm>
          <a:prstGeom prst="notched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sk-SK" sz="1800" b="0" dirty="0">
              <a:solidFill>
                <a:srgbClr val="FF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02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585951" y="665179"/>
            <a:ext cx="57647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Stredné priečky trojuholníka</a:t>
            </a:r>
          </a:p>
          <a:p>
            <a:pPr algn="ctr"/>
            <a:endParaRPr lang="sk-SK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344308" y="5229200"/>
            <a:ext cx="935038" cy="936625"/>
          </a:xfrm>
          <a:prstGeom prst="notched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sk-SK" sz="1800" b="0" dirty="0">
              <a:solidFill>
                <a:srgbClr val="FF00FF"/>
              </a:solidFill>
              <a:latin typeface="Arial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5173578" y="1939554"/>
            <a:ext cx="1402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b="1" dirty="0" smtClean="0">
                <a:latin typeface="Arial" pitchFamily="34" charset="0"/>
                <a:cs typeface="Arial" pitchFamily="34" charset="0"/>
              </a:rPr>
              <a:t>PQ // AB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5173578" y="2639702"/>
            <a:ext cx="1398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b="1" dirty="0" smtClean="0">
                <a:latin typeface="Arial" pitchFamily="34" charset="0"/>
                <a:cs typeface="Arial" pitchFamily="34" charset="0"/>
              </a:rPr>
              <a:t>PR // CB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5151329" y="3434972"/>
            <a:ext cx="1420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b="1" dirty="0" smtClean="0">
                <a:latin typeface="Arial" pitchFamily="34" charset="0"/>
                <a:cs typeface="Arial" pitchFamily="34" charset="0"/>
              </a:rPr>
              <a:t>RQ // AC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73813"/>
            <a:ext cx="4104456" cy="395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3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vnoramenný trojuholník 1"/>
          <p:cNvSpPr/>
          <p:nvPr/>
        </p:nvSpPr>
        <p:spPr>
          <a:xfrm>
            <a:off x="888543" y="2119086"/>
            <a:ext cx="4697605" cy="2880989"/>
          </a:xfrm>
          <a:prstGeom prst="triangle">
            <a:avLst>
              <a:gd name="adj" fmla="val 3775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4" name="Rovná spojnica 3"/>
          <p:cNvCxnSpPr>
            <a:stCxn id="2" idx="0"/>
          </p:cNvCxnSpPr>
          <p:nvPr/>
        </p:nvCxnSpPr>
        <p:spPr>
          <a:xfrm>
            <a:off x="2662171" y="2119086"/>
            <a:ext cx="541604" cy="2880321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dĺžnik 4"/>
          <p:cNvSpPr/>
          <p:nvPr/>
        </p:nvSpPr>
        <p:spPr>
          <a:xfrm>
            <a:off x="543404" y="5000076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/>
              <a:t>A</a:t>
            </a:r>
          </a:p>
        </p:txBody>
      </p:sp>
      <p:sp>
        <p:nvSpPr>
          <p:cNvPr id="9" name="Obdĺžnik 8"/>
          <p:cNvSpPr/>
          <p:nvPr/>
        </p:nvSpPr>
        <p:spPr>
          <a:xfrm>
            <a:off x="5652120" y="4999407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B</a:t>
            </a:r>
            <a:endParaRPr lang="sk-SK" b="1" dirty="0"/>
          </a:p>
        </p:txBody>
      </p:sp>
      <p:sp>
        <p:nvSpPr>
          <p:cNvPr id="11" name="Obdĺžnik 10"/>
          <p:cNvSpPr/>
          <p:nvPr/>
        </p:nvSpPr>
        <p:spPr>
          <a:xfrm>
            <a:off x="2480070" y="167971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C</a:t>
            </a:r>
            <a:endParaRPr lang="sk-SK" b="1" dirty="0"/>
          </a:p>
        </p:txBody>
      </p:sp>
      <p:sp>
        <p:nvSpPr>
          <p:cNvPr id="12" name="Obdĺžnik 11"/>
          <p:cNvSpPr/>
          <p:nvPr/>
        </p:nvSpPr>
        <p:spPr>
          <a:xfrm>
            <a:off x="3203775" y="513956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C</a:t>
            </a:r>
            <a:r>
              <a:rPr lang="sk-SK" b="1" baseline="-25000" dirty="0"/>
              <a:t>1</a:t>
            </a:r>
            <a:endParaRPr lang="sk-SK" b="1" dirty="0"/>
          </a:p>
        </p:txBody>
      </p:sp>
      <p:sp>
        <p:nvSpPr>
          <p:cNvPr id="16" name="Obdĺžnik 15"/>
          <p:cNvSpPr/>
          <p:nvPr/>
        </p:nvSpPr>
        <p:spPr>
          <a:xfrm>
            <a:off x="5254411" y="2564904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CC</a:t>
            </a:r>
            <a:r>
              <a:rPr lang="sk-SK" b="1" baseline="-25000" dirty="0" smtClean="0"/>
              <a:t>1</a:t>
            </a:r>
            <a:r>
              <a:rPr lang="sk-SK" b="1" dirty="0" smtClean="0"/>
              <a:t>– ťažnica na stranu c</a:t>
            </a:r>
            <a:endParaRPr lang="sk-SK" b="1" dirty="0"/>
          </a:p>
          <a:p>
            <a:endParaRPr lang="sk-SK" b="1" dirty="0"/>
          </a:p>
        </p:txBody>
      </p:sp>
      <p:sp>
        <p:nvSpPr>
          <p:cNvPr id="17" name="Obdĺžnik 16"/>
          <p:cNvSpPr/>
          <p:nvPr/>
        </p:nvSpPr>
        <p:spPr>
          <a:xfrm>
            <a:off x="3311265" y="1587378"/>
            <a:ext cx="5365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u="sng" dirty="0" smtClean="0"/>
              <a:t>Ťažnica trojuholníka </a:t>
            </a:r>
            <a:r>
              <a:rPr lang="sk-SK" b="1" dirty="0" smtClean="0"/>
              <a:t>je úsečka ktorej krajnými</a:t>
            </a:r>
          </a:p>
          <a:p>
            <a:r>
              <a:rPr lang="sk-SK" b="1" dirty="0" smtClean="0"/>
              <a:t>bodmi sú vrchol a stred protiľahlej strany</a:t>
            </a:r>
            <a:r>
              <a:rPr lang="sk-SK" b="1" dirty="0"/>
              <a:t>.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4674025" y="10734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Výšky trojuholníka</a:t>
            </a:r>
            <a:endParaRPr lang="sk-SK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440461" y="764704"/>
            <a:ext cx="41456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2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Ťažnica </a:t>
            </a:r>
            <a:r>
              <a:rPr lang="sk-SK" sz="3200" b="1" dirty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trojuholníka</a:t>
            </a:r>
          </a:p>
        </p:txBody>
      </p:sp>
      <p:sp>
        <p:nvSpPr>
          <p:cNvPr id="2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378605" y="5076505"/>
            <a:ext cx="935038" cy="936625"/>
          </a:xfrm>
          <a:prstGeom prst="notched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sk-SK" sz="1800" b="0" dirty="0">
              <a:solidFill>
                <a:srgbClr val="FF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63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137688" y="836712"/>
            <a:ext cx="4137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200" b="1" dirty="0" smtClean="0">
                <a:ln w="11430"/>
                <a:solidFill>
                  <a:srgbClr val="66FF33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Ťažnice trojuholníka</a:t>
            </a:r>
            <a:endParaRPr lang="sk-SK" sz="3200" b="1" dirty="0">
              <a:ln w="11430"/>
              <a:solidFill>
                <a:srgbClr val="66FF33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344308" y="5229200"/>
            <a:ext cx="935038" cy="936625"/>
          </a:xfrm>
          <a:prstGeom prst="notched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sk-SK" sz="1800" b="0" dirty="0">
              <a:solidFill>
                <a:srgbClr val="FF00FF"/>
              </a:solidFill>
              <a:latin typeface="Arial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5586260" y="1988840"/>
            <a:ext cx="297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AA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 - ťažnica na stranu a</a:t>
            </a:r>
            <a:endParaRPr lang="sk-SK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5636679" y="2708919"/>
            <a:ext cx="2996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BB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ťažnica na stranu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b</a:t>
            </a:r>
            <a:endParaRPr lang="sk-SK" b="1" dirty="0">
              <a:latin typeface="Arial" pitchFamily="34" charset="0"/>
              <a:cs typeface="Arial" pitchFamily="34" charset="0"/>
            </a:endParaRPr>
          </a:p>
          <a:p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5649817" y="3428999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CC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-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b="1" dirty="0">
                <a:latin typeface="Arial" pitchFamily="34" charset="0"/>
                <a:cs typeface="Arial" pitchFamily="34" charset="0"/>
              </a:rPr>
              <a:t>ťažnica na stranu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c</a:t>
            </a:r>
            <a:endParaRPr lang="sk-SK" b="1" dirty="0">
              <a:latin typeface="Arial" pitchFamily="34" charset="0"/>
              <a:cs typeface="Arial" pitchFamily="34" charset="0"/>
            </a:endParaRPr>
          </a:p>
          <a:p>
            <a:endParaRPr lang="sk-SK" dirty="0"/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09" y="1665544"/>
            <a:ext cx="4886407" cy="3896243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5421663" y="4327343"/>
            <a:ext cx="2552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T -  priesečník ťažníc </a:t>
            </a:r>
          </a:p>
          <a:p>
            <a:r>
              <a:rPr lang="sk-SK" b="1" dirty="0">
                <a:latin typeface="Arial" pitchFamily="34" charset="0"/>
                <a:cs typeface="Arial" pitchFamily="34" charset="0"/>
              </a:rPr>
              <a:t>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ťažisko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219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137688" y="836712"/>
            <a:ext cx="4137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200" b="1" dirty="0" smtClean="0">
                <a:ln w="11430"/>
                <a:solidFill>
                  <a:srgbClr val="66FF33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Ťažnice trojuholníka</a:t>
            </a:r>
            <a:endParaRPr lang="sk-SK" sz="3200" b="1" dirty="0">
              <a:ln w="11430"/>
              <a:solidFill>
                <a:srgbClr val="66FF33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344308" y="5229200"/>
            <a:ext cx="935038" cy="936625"/>
          </a:xfrm>
          <a:prstGeom prst="notched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sk-SK" sz="1800" b="0" dirty="0">
              <a:solidFill>
                <a:srgbClr val="FF00FF"/>
              </a:solidFill>
              <a:latin typeface="Arial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5586260" y="1988840"/>
            <a:ext cx="30251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u="sng" dirty="0" smtClean="0">
                <a:latin typeface="Arial" pitchFamily="34" charset="0"/>
                <a:cs typeface="Arial" pitchFamily="34" charset="0"/>
              </a:rPr>
              <a:t>Vlastnosti ťažníc:</a:t>
            </a:r>
          </a:p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- všetky tri sa pretínajú</a:t>
            </a:r>
          </a:p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  v ťažisku,</a:t>
            </a:r>
          </a:p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- ťažisko rozdeľuje každú </a:t>
            </a:r>
          </a:p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  ťažnicu v pomere 2:1</a:t>
            </a:r>
          </a:p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  (2 diely k vrcholu,</a:t>
            </a:r>
          </a:p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  1 diel ku strane)</a:t>
            </a:r>
            <a:endParaRPr lang="sk-SK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01269"/>
            <a:ext cx="4807889" cy="3896243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2555776" y="318916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latin typeface="Arial" pitchFamily="34" charset="0"/>
                <a:cs typeface="Arial" pitchFamily="34" charset="0"/>
              </a:rPr>
              <a:t>2 diely</a:t>
            </a:r>
            <a:endParaRPr lang="sk-SK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2789317" y="45120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latin typeface="Arial" pitchFamily="34" charset="0"/>
                <a:cs typeface="Arial" pitchFamily="34" charset="0"/>
              </a:rPr>
              <a:t>1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 diel</a:t>
            </a:r>
            <a:endParaRPr lang="sk-SK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2424971" y="318916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7552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vnoramenný trojuholník 1"/>
          <p:cNvSpPr/>
          <p:nvPr/>
        </p:nvSpPr>
        <p:spPr>
          <a:xfrm>
            <a:off x="899592" y="2263824"/>
            <a:ext cx="4752528" cy="2880320"/>
          </a:xfrm>
          <a:prstGeom prst="triangle">
            <a:avLst>
              <a:gd name="adj" fmla="val 3775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4" name="Rovná spojnica 3"/>
          <p:cNvCxnSpPr>
            <a:stCxn id="2" idx="0"/>
            <a:endCxn id="2" idx="3"/>
          </p:cNvCxnSpPr>
          <p:nvPr/>
        </p:nvCxnSpPr>
        <p:spPr>
          <a:xfrm>
            <a:off x="2693956" y="2263824"/>
            <a:ext cx="0" cy="2880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dĺžnik 4"/>
          <p:cNvSpPr/>
          <p:nvPr/>
        </p:nvSpPr>
        <p:spPr>
          <a:xfrm>
            <a:off x="543404" y="5301208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/>
              <a:t>A</a:t>
            </a:r>
          </a:p>
        </p:txBody>
      </p:sp>
      <p:sp>
        <p:nvSpPr>
          <p:cNvPr id="9" name="Obdĺžnik 8"/>
          <p:cNvSpPr/>
          <p:nvPr/>
        </p:nvSpPr>
        <p:spPr>
          <a:xfrm>
            <a:off x="5652120" y="528227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B</a:t>
            </a:r>
            <a:endParaRPr lang="sk-SK" b="1" dirty="0"/>
          </a:p>
        </p:txBody>
      </p:sp>
      <p:sp>
        <p:nvSpPr>
          <p:cNvPr id="11" name="Obdĺžnik 10"/>
          <p:cNvSpPr/>
          <p:nvPr/>
        </p:nvSpPr>
        <p:spPr>
          <a:xfrm>
            <a:off x="2515862" y="186437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C</a:t>
            </a:r>
            <a:endParaRPr lang="sk-SK" b="1" dirty="0"/>
          </a:p>
        </p:txBody>
      </p:sp>
      <p:sp>
        <p:nvSpPr>
          <p:cNvPr id="12" name="Obdĺžnik 11"/>
          <p:cNvSpPr/>
          <p:nvPr/>
        </p:nvSpPr>
        <p:spPr>
          <a:xfrm>
            <a:off x="2515862" y="5301208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C</a:t>
            </a:r>
            <a:r>
              <a:rPr lang="sk-SK" b="1" baseline="-25000" dirty="0" smtClean="0"/>
              <a:t>0</a:t>
            </a:r>
            <a:endParaRPr lang="sk-SK" b="1" dirty="0"/>
          </a:p>
        </p:txBody>
      </p:sp>
      <p:sp>
        <p:nvSpPr>
          <p:cNvPr id="16" name="Obdĺžnik 15"/>
          <p:cNvSpPr/>
          <p:nvPr/>
        </p:nvSpPr>
        <p:spPr>
          <a:xfrm>
            <a:off x="5320189" y="2708920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CC</a:t>
            </a:r>
            <a:r>
              <a:rPr lang="sk-SK" b="1" baseline="-25000" dirty="0" smtClean="0"/>
              <a:t> 0 </a:t>
            </a:r>
            <a:r>
              <a:rPr lang="sk-SK" b="1" dirty="0" smtClean="0"/>
              <a:t>– výška na stranu c</a:t>
            </a:r>
            <a:endParaRPr lang="sk-SK" b="1" dirty="0"/>
          </a:p>
          <a:p>
            <a:endParaRPr lang="sk-SK" b="1" dirty="0"/>
          </a:p>
        </p:txBody>
      </p:sp>
      <p:sp>
        <p:nvSpPr>
          <p:cNvPr id="17" name="Obdĺžnik 16"/>
          <p:cNvSpPr/>
          <p:nvPr/>
        </p:nvSpPr>
        <p:spPr>
          <a:xfrm>
            <a:off x="3587064" y="1725877"/>
            <a:ext cx="4972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u="sng" dirty="0" smtClean="0"/>
              <a:t>Výška trojuholníka </a:t>
            </a:r>
            <a:r>
              <a:rPr lang="sk-SK" b="1" dirty="0" smtClean="0"/>
              <a:t>je najkratšia vzdialenosť</a:t>
            </a:r>
          </a:p>
          <a:p>
            <a:r>
              <a:rPr lang="sk-SK" b="1" dirty="0" smtClean="0"/>
              <a:t> z vrcholu trojuholníka na protiľahlú stranu.</a:t>
            </a:r>
            <a:endParaRPr lang="sk-SK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4674025" y="10734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Výšky trojuholníka</a:t>
            </a:r>
            <a:endParaRPr lang="sk-SK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Oblúk 2"/>
          <p:cNvSpPr/>
          <p:nvPr/>
        </p:nvSpPr>
        <p:spPr>
          <a:xfrm>
            <a:off x="2240763" y="4682333"/>
            <a:ext cx="914400" cy="914400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BlokTextu 22"/>
          <p:cNvSpPr txBox="1"/>
          <p:nvPr/>
        </p:nvSpPr>
        <p:spPr>
          <a:xfrm>
            <a:off x="2697963" y="4554255"/>
            <a:ext cx="29848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.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35" name="Obdĺžnik 34"/>
          <p:cNvSpPr/>
          <p:nvPr/>
        </p:nvSpPr>
        <p:spPr>
          <a:xfrm>
            <a:off x="2732693" y="3619107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v</a:t>
            </a:r>
            <a:endParaRPr lang="sk-SK" b="1" dirty="0"/>
          </a:p>
        </p:txBody>
      </p:sp>
      <p:sp>
        <p:nvSpPr>
          <p:cNvPr id="10" name="Obdĺžnik 9"/>
          <p:cNvSpPr/>
          <p:nvPr/>
        </p:nvSpPr>
        <p:spPr>
          <a:xfrm>
            <a:off x="1587937" y="764704"/>
            <a:ext cx="3850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Výška </a:t>
            </a:r>
            <a:r>
              <a:rPr lang="sk-SK" sz="32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trojuholníka</a:t>
            </a:r>
          </a:p>
        </p:txBody>
      </p:sp>
      <p:sp>
        <p:nvSpPr>
          <p:cNvPr id="2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378605" y="5076505"/>
            <a:ext cx="935038" cy="936625"/>
          </a:xfrm>
          <a:prstGeom prst="notched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sk-SK" sz="1800" b="0" dirty="0">
              <a:solidFill>
                <a:srgbClr val="FF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5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9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  <p:bldP spid="23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vnoramenný trojuholník 1"/>
          <p:cNvSpPr/>
          <p:nvPr/>
        </p:nvSpPr>
        <p:spPr>
          <a:xfrm>
            <a:off x="899592" y="2263824"/>
            <a:ext cx="4752528" cy="2880320"/>
          </a:xfrm>
          <a:prstGeom prst="triangle">
            <a:avLst>
              <a:gd name="adj" fmla="val 3775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4" name="Rovná spojnica 3"/>
          <p:cNvCxnSpPr>
            <a:stCxn id="2" idx="0"/>
            <a:endCxn id="2" idx="3"/>
          </p:cNvCxnSpPr>
          <p:nvPr/>
        </p:nvCxnSpPr>
        <p:spPr>
          <a:xfrm>
            <a:off x="2693956" y="2263824"/>
            <a:ext cx="0" cy="2880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/>
          <p:cNvCxnSpPr>
            <a:endCxn id="2" idx="4"/>
          </p:cNvCxnSpPr>
          <p:nvPr/>
        </p:nvCxnSpPr>
        <p:spPr>
          <a:xfrm>
            <a:off x="2116092" y="3188096"/>
            <a:ext cx="3536028" cy="1956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 flipV="1">
            <a:off x="869950" y="2936376"/>
            <a:ext cx="2492283" cy="21959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dĺžnik 4"/>
          <p:cNvSpPr/>
          <p:nvPr/>
        </p:nvSpPr>
        <p:spPr>
          <a:xfrm>
            <a:off x="543404" y="5301208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/>
              <a:t>A</a:t>
            </a:r>
          </a:p>
        </p:txBody>
      </p:sp>
      <p:sp>
        <p:nvSpPr>
          <p:cNvPr id="9" name="Obdĺžnik 8"/>
          <p:cNvSpPr/>
          <p:nvPr/>
        </p:nvSpPr>
        <p:spPr>
          <a:xfrm>
            <a:off x="5652120" y="528227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B</a:t>
            </a:r>
            <a:endParaRPr lang="sk-SK" b="1" dirty="0"/>
          </a:p>
        </p:txBody>
      </p:sp>
      <p:sp>
        <p:nvSpPr>
          <p:cNvPr id="11" name="Obdĺžnik 10"/>
          <p:cNvSpPr/>
          <p:nvPr/>
        </p:nvSpPr>
        <p:spPr>
          <a:xfrm>
            <a:off x="2515862" y="186437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C</a:t>
            </a:r>
            <a:endParaRPr lang="sk-SK" b="1" dirty="0"/>
          </a:p>
        </p:txBody>
      </p:sp>
      <p:sp>
        <p:nvSpPr>
          <p:cNvPr id="12" name="Obdĺžnik 11"/>
          <p:cNvSpPr/>
          <p:nvPr/>
        </p:nvSpPr>
        <p:spPr>
          <a:xfrm>
            <a:off x="2515862" y="5301208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C</a:t>
            </a:r>
            <a:r>
              <a:rPr lang="sk-SK" b="1" baseline="-25000" dirty="0" smtClean="0"/>
              <a:t>0</a:t>
            </a:r>
            <a:endParaRPr lang="sk-SK" b="1" dirty="0"/>
          </a:p>
        </p:txBody>
      </p:sp>
      <p:sp>
        <p:nvSpPr>
          <p:cNvPr id="14" name="Obdĺžnik 13"/>
          <p:cNvSpPr/>
          <p:nvPr/>
        </p:nvSpPr>
        <p:spPr>
          <a:xfrm>
            <a:off x="3501025" y="2574296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A</a:t>
            </a:r>
            <a:r>
              <a:rPr lang="sk-SK" b="1" baseline="-25000" dirty="0" smtClean="0"/>
              <a:t>0</a:t>
            </a:r>
            <a:endParaRPr lang="sk-SK" b="1" dirty="0"/>
          </a:p>
        </p:txBody>
      </p:sp>
      <p:sp>
        <p:nvSpPr>
          <p:cNvPr id="15" name="Obdĺžnik 14"/>
          <p:cNvSpPr/>
          <p:nvPr/>
        </p:nvSpPr>
        <p:spPr>
          <a:xfrm>
            <a:off x="1581571" y="2914362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B</a:t>
            </a:r>
            <a:r>
              <a:rPr lang="sk-SK" b="1" baseline="-25000" dirty="0"/>
              <a:t>0</a:t>
            </a:r>
            <a:endParaRPr lang="sk-SK" b="1" dirty="0"/>
          </a:p>
        </p:txBody>
      </p:sp>
      <p:sp>
        <p:nvSpPr>
          <p:cNvPr id="16" name="Obdĺžnik 15"/>
          <p:cNvSpPr/>
          <p:nvPr/>
        </p:nvSpPr>
        <p:spPr>
          <a:xfrm>
            <a:off x="5216591" y="2089587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CC</a:t>
            </a:r>
            <a:r>
              <a:rPr lang="sk-SK" b="1" baseline="-25000" dirty="0" smtClean="0"/>
              <a:t> 0 </a:t>
            </a:r>
            <a:r>
              <a:rPr lang="sk-SK" b="1" dirty="0" smtClean="0"/>
              <a:t>– výška na stranu c</a:t>
            </a:r>
            <a:endParaRPr lang="sk-SK" b="1" dirty="0"/>
          </a:p>
          <a:p>
            <a:endParaRPr lang="sk-SK" b="1" dirty="0"/>
          </a:p>
        </p:txBody>
      </p:sp>
      <p:sp>
        <p:nvSpPr>
          <p:cNvPr id="18" name="Obdĺžnik 17"/>
          <p:cNvSpPr/>
          <p:nvPr/>
        </p:nvSpPr>
        <p:spPr>
          <a:xfrm>
            <a:off x="5220072" y="2655348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AA</a:t>
            </a:r>
            <a:r>
              <a:rPr lang="sk-SK" b="1" baseline="-25000" dirty="0"/>
              <a:t>0</a:t>
            </a:r>
            <a:r>
              <a:rPr lang="sk-SK" b="1" baseline="-25000" dirty="0" smtClean="0"/>
              <a:t>  </a:t>
            </a:r>
            <a:r>
              <a:rPr lang="sk-SK" b="1" dirty="0" smtClean="0"/>
              <a:t>– výška na stranu a</a:t>
            </a:r>
            <a:endParaRPr lang="sk-SK" b="1" dirty="0"/>
          </a:p>
          <a:p>
            <a:endParaRPr lang="sk-SK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4674025" y="10734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Výšky trojuholníka</a:t>
            </a:r>
            <a:endParaRPr lang="sk-SK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Oblúk 2"/>
          <p:cNvSpPr/>
          <p:nvPr/>
        </p:nvSpPr>
        <p:spPr>
          <a:xfrm>
            <a:off x="2240763" y="4682333"/>
            <a:ext cx="914400" cy="914400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BlokTextu 22"/>
          <p:cNvSpPr txBox="1"/>
          <p:nvPr/>
        </p:nvSpPr>
        <p:spPr>
          <a:xfrm>
            <a:off x="2697963" y="4554255"/>
            <a:ext cx="29848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.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29" name="Oblúk 28"/>
          <p:cNvSpPr/>
          <p:nvPr/>
        </p:nvSpPr>
        <p:spPr>
          <a:xfrm rot="6389869">
            <a:off x="1637285" y="2811169"/>
            <a:ext cx="707638" cy="914400"/>
          </a:xfrm>
          <a:prstGeom prst="arc">
            <a:avLst>
              <a:gd name="adj1" fmla="val 16025251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Oblúk 29"/>
          <p:cNvSpPr/>
          <p:nvPr/>
        </p:nvSpPr>
        <p:spPr>
          <a:xfrm rot="6991269">
            <a:off x="2816387" y="2437947"/>
            <a:ext cx="772529" cy="1011362"/>
          </a:xfrm>
          <a:prstGeom prst="arc">
            <a:avLst>
              <a:gd name="adj1" fmla="val 16200000"/>
              <a:gd name="adj2" fmla="val 64378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2" name="BlokTextu 31"/>
          <p:cNvSpPr txBox="1"/>
          <p:nvPr/>
        </p:nvSpPr>
        <p:spPr>
          <a:xfrm>
            <a:off x="3214824" y="2735918"/>
            <a:ext cx="29848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.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33" name="BlokTextu 32"/>
          <p:cNvSpPr txBox="1"/>
          <p:nvPr/>
        </p:nvSpPr>
        <p:spPr>
          <a:xfrm>
            <a:off x="2091523" y="3028305"/>
            <a:ext cx="29848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.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35" name="Obdĺžnik 34"/>
          <p:cNvSpPr/>
          <p:nvPr/>
        </p:nvSpPr>
        <p:spPr>
          <a:xfrm>
            <a:off x="2732693" y="3619107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/>
              <a:t>V</a:t>
            </a:r>
          </a:p>
        </p:txBody>
      </p:sp>
      <p:sp>
        <p:nvSpPr>
          <p:cNvPr id="26" name="Obdĺžnik 25"/>
          <p:cNvSpPr/>
          <p:nvPr/>
        </p:nvSpPr>
        <p:spPr>
          <a:xfrm>
            <a:off x="5220072" y="3327153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BB</a:t>
            </a:r>
            <a:r>
              <a:rPr lang="sk-SK" b="1" baseline="-25000" dirty="0" smtClean="0"/>
              <a:t>0  </a:t>
            </a:r>
            <a:r>
              <a:rPr lang="sk-SK" b="1" dirty="0" smtClean="0"/>
              <a:t>– </a:t>
            </a:r>
            <a:r>
              <a:rPr lang="sk-SK" b="1" dirty="0"/>
              <a:t> </a:t>
            </a:r>
            <a:r>
              <a:rPr lang="sk-SK" b="1" dirty="0" smtClean="0"/>
              <a:t>výška na stranu b</a:t>
            </a:r>
            <a:endParaRPr lang="sk-SK" b="1" dirty="0"/>
          </a:p>
          <a:p>
            <a:endParaRPr lang="sk-SK" b="1" dirty="0"/>
          </a:p>
        </p:txBody>
      </p:sp>
      <p:sp>
        <p:nvSpPr>
          <p:cNvPr id="27" name="Obdĺžnik 26"/>
          <p:cNvSpPr/>
          <p:nvPr/>
        </p:nvSpPr>
        <p:spPr>
          <a:xfrm>
            <a:off x="5652120" y="3923312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/>
              <a:t>V</a:t>
            </a:r>
            <a:r>
              <a:rPr lang="sk-SK" b="1" baseline="-25000" dirty="0" smtClean="0"/>
              <a:t>  </a:t>
            </a:r>
            <a:r>
              <a:rPr lang="sk-SK" b="1" dirty="0" smtClean="0"/>
              <a:t>– priesečník výšok</a:t>
            </a:r>
          </a:p>
          <a:p>
            <a:r>
              <a:rPr lang="sk-SK" b="1" dirty="0"/>
              <a:t> </a:t>
            </a:r>
            <a:r>
              <a:rPr lang="sk-SK" b="1" dirty="0" smtClean="0"/>
              <a:t>   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ortocentrum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b="1" dirty="0"/>
          </a:p>
        </p:txBody>
      </p:sp>
      <p:sp>
        <p:nvSpPr>
          <p:cNvPr id="10" name="Obdĺžnik 9"/>
          <p:cNvSpPr/>
          <p:nvPr/>
        </p:nvSpPr>
        <p:spPr>
          <a:xfrm>
            <a:off x="1603967" y="764704"/>
            <a:ext cx="3818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Výšky </a:t>
            </a:r>
            <a:r>
              <a:rPr lang="sk-SK" sz="32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trojuholníka</a:t>
            </a:r>
          </a:p>
        </p:txBody>
      </p:sp>
      <p:sp>
        <p:nvSpPr>
          <p:cNvPr id="2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378605" y="5076505"/>
            <a:ext cx="935038" cy="936625"/>
          </a:xfrm>
          <a:prstGeom prst="notched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sk-SK" sz="1800" b="0" dirty="0">
              <a:solidFill>
                <a:srgbClr val="FF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3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3" grpId="0" animBg="1"/>
      <p:bldP spid="23" grpId="0"/>
      <p:bldP spid="29" grpId="0" animBg="1"/>
      <p:bldP spid="30" grpId="0" animBg="1"/>
      <p:bldP spid="32" grpId="0"/>
      <p:bldP spid="33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714159" y="836712"/>
            <a:ext cx="3511043" cy="170216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Kontrolné otázky</a:t>
            </a:r>
            <a:endParaRPr lang="sk-SK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" name="Picture 21" descr="snme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051720" y="3789040"/>
            <a:ext cx="1556792" cy="1556792"/>
          </a:xfrm>
          <a:prstGeom prst="rect">
            <a:avLst/>
          </a:prstGeom>
          <a:noFill/>
        </p:spPr>
      </p:pic>
      <p:sp>
        <p:nvSpPr>
          <p:cNvPr id="3" name="BlokTextu 2"/>
          <p:cNvSpPr txBox="1"/>
          <p:nvPr/>
        </p:nvSpPr>
        <p:spPr>
          <a:xfrm>
            <a:off x="5076056" y="2911877"/>
            <a:ext cx="482824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1.</a:t>
            </a:r>
          </a:p>
          <a:p>
            <a:r>
              <a:rPr lang="sk-SK" sz="2800" dirty="0" smtClean="0"/>
              <a:t>2.</a:t>
            </a:r>
          </a:p>
          <a:p>
            <a:r>
              <a:rPr lang="sk-SK" sz="2800" dirty="0" smtClean="0"/>
              <a:t>3.</a:t>
            </a:r>
          </a:p>
          <a:p>
            <a:r>
              <a:rPr lang="sk-SK" sz="2800" dirty="0" smtClean="0"/>
              <a:t>4.</a:t>
            </a:r>
          </a:p>
          <a:p>
            <a:r>
              <a:rPr lang="sk-SK" sz="2800" dirty="0" smtClean="0"/>
              <a:t>5.</a:t>
            </a:r>
          </a:p>
          <a:p>
            <a:endParaRPr lang="sk-SK" dirty="0"/>
          </a:p>
        </p:txBody>
      </p:sp>
      <p:sp>
        <p:nvSpPr>
          <p:cNvPr id="1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092280" y="5076505"/>
            <a:ext cx="935038" cy="936625"/>
          </a:xfrm>
          <a:prstGeom prst="notched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sk-SK" sz="1800" b="0" dirty="0">
              <a:solidFill>
                <a:srgbClr val="FF00FF"/>
              </a:solidFill>
              <a:latin typeface="Arial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835402" y="908720"/>
            <a:ext cx="3288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600" b="1" dirty="0" smtClean="0">
                <a:ln w="11430"/>
                <a:solidFill>
                  <a:srgbClr val="00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Nech sa darí !</a:t>
            </a:r>
            <a:endParaRPr lang="sk-SK" sz="3600" b="1" dirty="0">
              <a:ln w="11430"/>
              <a:solidFill>
                <a:srgbClr val="00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951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Vlastná 50">
      <a:dk1>
        <a:sysClr val="windowText" lastClr="000000"/>
      </a:dk1>
      <a:lt1>
        <a:sysClr val="window" lastClr="FFFFFF"/>
      </a:lt1>
      <a:dk2>
        <a:srgbClr val="D487C4"/>
      </a:dk2>
      <a:lt2>
        <a:srgbClr val="F4E7ED"/>
      </a:lt2>
      <a:accent1>
        <a:srgbClr val="0070C0"/>
      </a:accent1>
      <a:accent2>
        <a:srgbClr val="00B0F0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7F2D6E"/>
      </a:hlink>
      <a:folHlink>
        <a:srgbClr val="D490C5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1608</TotalTime>
  <Words>400</Words>
  <Application>Microsoft Office PowerPoint</Application>
  <PresentationFormat>Prezentácia na obrazovke (4:3)</PresentationFormat>
  <Paragraphs>149</Paragraphs>
  <Slides>15</Slides>
  <Notes>11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Austin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Kontrolné otázky</vt:lpstr>
      <vt:lpstr>Prezentácia programu PowerPoint</vt:lpstr>
      <vt:lpstr>Prezentácia programu PowerPoint</vt:lpstr>
      <vt:lpstr>Prezentácia programu PowerPoint</vt:lpstr>
      <vt:lpstr>Aký obvod má trojuholník KLM, ak jeho vrcholy sú stredy strán trojuholníka ABC s rozmermi c= 8 cm a= 6,5 cm b= 4,5 cm? </vt:lpstr>
      <vt:lpstr>Prezentácia programu PowerPoint</vt:lpstr>
      <vt:lpstr>Do kliknutia..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Trojuholníky</dc:title>
  <dc:creator>zs urmince</dc:creator>
  <cp:lastModifiedBy>zs urmince</cp:lastModifiedBy>
  <cp:revision>180</cp:revision>
  <dcterms:created xsi:type="dcterms:W3CDTF">2008-12-02T18:31:45Z</dcterms:created>
  <dcterms:modified xsi:type="dcterms:W3CDTF">2013-03-23T16:52:41Z</dcterms:modified>
</cp:coreProperties>
</file>