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1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136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574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772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82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14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506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752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2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21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5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7DDA-AA10-47BE-AF18-F5D1B254B88A}" type="datetimeFigureOut">
              <a:rPr lang="sk-SK" smtClean="0"/>
              <a:t>1.10.2015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08A5-BBF3-4D22-BCBA-6E63C4A87C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572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Všeobecná rovnica priamky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IV.A</a:t>
            </a:r>
          </a:p>
          <a:p>
            <a:r>
              <a:rPr lang="sk-SK" dirty="0" smtClean="0"/>
              <a:t>Mgr. Emília Rusnáková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9926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66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si: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Ako určíme súradnice smerového vektora, ak je priamka daná dvomi bodmi A[x</a:t>
                </a:r>
                <a:r>
                  <a:rPr lang="sk-SK" baseline="-25000" dirty="0" smtClean="0"/>
                  <a:t>1</a:t>
                </a:r>
                <a:r>
                  <a:rPr lang="sk-SK" dirty="0" smtClean="0"/>
                  <a:t>, y</a:t>
                </a:r>
                <a:r>
                  <a:rPr lang="sk-SK" baseline="-25000" dirty="0" smtClean="0"/>
                  <a:t>1</a:t>
                </a:r>
                <a:r>
                  <a:rPr lang="sk-SK" dirty="0" smtClean="0"/>
                  <a:t>], B</a:t>
                </a:r>
                <a:r>
                  <a:rPr lang="sk-SK" dirty="0" smtClean="0"/>
                  <a:t>[x</a:t>
                </a:r>
                <a:r>
                  <a:rPr lang="sk-SK" baseline="-25000" dirty="0"/>
                  <a:t>2</a:t>
                </a:r>
                <a:r>
                  <a:rPr lang="sk-SK" dirty="0" smtClean="0"/>
                  <a:t>, y</a:t>
                </a:r>
                <a:r>
                  <a:rPr lang="sk-SK" baseline="-25000" dirty="0"/>
                  <a:t>2</a:t>
                </a:r>
                <a:r>
                  <a:rPr lang="sk-SK" dirty="0" smtClean="0"/>
                  <a:t>]?</a:t>
                </a:r>
              </a:p>
              <a:p>
                <a:r>
                  <a:rPr lang="sk-SK" dirty="0" smtClean="0"/>
                  <a:t>Aký je vzťah medzi smerovým a normálovým vektorom priamky?</a:t>
                </a:r>
              </a:p>
              <a:p>
                <a:r>
                  <a:rPr lang="sk-SK" dirty="0" smtClean="0"/>
                  <a:t>Ako určíme súradnice normálového vektora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sk-SK" b="1" dirty="0" smtClean="0"/>
                  <a:t> </a:t>
                </a:r>
                <a:r>
                  <a:rPr lang="sk-SK" dirty="0" smtClean="0"/>
                  <a:t>=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, ak poznáme súradnice smerového vektora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sk-SK" b="1" dirty="0" smtClean="0"/>
                  <a:t> </a:t>
                </a:r>
                <a:r>
                  <a:rPr lang="sk-SK" dirty="0" smtClean="0"/>
                  <a:t>=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?</a:t>
                </a:r>
              </a:p>
              <a:p>
                <a:r>
                  <a:rPr lang="sk-SK" dirty="0" smtClean="0"/>
                  <a:t>Ako vypočítame uhol dvoch vektorov?</a:t>
                </a:r>
              </a:p>
              <a:p>
                <a:r>
                  <a:rPr lang="sk-SK" dirty="0" smtClean="0"/>
                  <a:t>Ako vieme, že dva vektory sú kolmé?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7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Lineárna funkcia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81736" cy="435133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876541" y="1690688"/>
            <a:ext cx="7933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Lineárna funkcia má rovnicu: </a:t>
            </a:r>
            <a:r>
              <a:rPr lang="sk-SK" i="1" dirty="0" smtClean="0"/>
              <a:t>y = </a:t>
            </a:r>
            <a:r>
              <a:rPr lang="sk-SK" i="1" dirty="0" err="1" smtClean="0"/>
              <a:t>ax</a:t>
            </a:r>
            <a:r>
              <a:rPr lang="sk-SK" i="1" dirty="0" smtClean="0"/>
              <a:t> + b</a:t>
            </a:r>
          </a:p>
          <a:p>
            <a:r>
              <a:rPr lang="sk-SK" dirty="0" smtClean="0"/>
              <a:t>Majme priamku </a:t>
            </a:r>
            <a:r>
              <a:rPr lang="sk-SK" i="1" dirty="0" smtClean="0"/>
              <a:t>p</a:t>
            </a:r>
            <a:r>
              <a:rPr lang="sk-SK" dirty="0" smtClean="0"/>
              <a:t>, ktorá prechádza bodmi </a:t>
            </a:r>
            <a:r>
              <a:rPr lang="sk-SK" i="1" dirty="0"/>
              <a:t>A</a:t>
            </a:r>
            <a:r>
              <a:rPr lang="sk-SK" dirty="0"/>
              <a:t>[0, 3], </a:t>
            </a:r>
            <a:r>
              <a:rPr lang="sk-SK" i="1" dirty="0"/>
              <a:t>B</a:t>
            </a:r>
            <a:r>
              <a:rPr lang="sk-SK" dirty="0"/>
              <a:t>[2, 7</a:t>
            </a:r>
            <a:r>
              <a:rPr lang="sk-SK" dirty="0" smtClean="0"/>
              <a:t>]. Určme rovnicu funkcie, ktorej grafom je priamka:</a:t>
            </a:r>
          </a:p>
          <a:p>
            <a:r>
              <a:rPr lang="sk-SK" i="1" dirty="0" smtClean="0"/>
              <a:t>y = </a:t>
            </a:r>
            <a:r>
              <a:rPr lang="sk-SK" i="1" dirty="0" err="1" smtClean="0"/>
              <a:t>ax</a:t>
            </a:r>
            <a:r>
              <a:rPr lang="sk-SK" i="1" dirty="0" smtClean="0"/>
              <a:t> + b</a:t>
            </a:r>
          </a:p>
          <a:p>
            <a:r>
              <a:rPr lang="sk-SK" dirty="0" smtClean="0"/>
              <a:t>A:       3 = 0a + b</a:t>
            </a:r>
          </a:p>
          <a:p>
            <a:r>
              <a:rPr lang="sk-SK" u="sng" dirty="0" smtClean="0"/>
              <a:t>B:       7 = 2a + b</a:t>
            </a:r>
          </a:p>
          <a:p>
            <a:endParaRPr lang="sk-SK" u="sng" dirty="0"/>
          </a:p>
          <a:p>
            <a:r>
              <a:rPr lang="sk-SK" dirty="0" smtClean="0"/>
              <a:t>b = 3</a:t>
            </a:r>
          </a:p>
          <a:p>
            <a:r>
              <a:rPr lang="sk-SK" u="sng" dirty="0" smtClean="0"/>
              <a:t>7 = 2a + 3</a:t>
            </a:r>
          </a:p>
          <a:p>
            <a:r>
              <a:rPr lang="sk-SK" dirty="0" smtClean="0"/>
              <a:t>4 = 2a</a:t>
            </a:r>
          </a:p>
          <a:p>
            <a:r>
              <a:rPr lang="sk-SK" u="dbl" dirty="0" smtClean="0"/>
              <a:t>a = 2</a:t>
            </a:r>
          </a:p>
          <a:p>
            <a:endParaRPr lang="sk-SK" u="dbl" dirty="0"/>
          </a:p>
          <a:p>
            <a:r>
              <a:rPr lang="sk-SK" dirty="0" smtClean="0"/>
              <a:t>y = 2x + 3       /-y</a:t>
            </a:r>
          </a:p>
          <a:p>
            <a:r>
              <a:rPr lang="sk-SK" dirty="0">
                <a:solidFill>
                  <a:srgbClr val="FF0000"/>
                </a:solidFill>
              </a:rPr>
              <a:t>2x – y + 3 = 0</a:t>
            </a:r>
            <a:r>
              <a:rPr lang="sk-SK" dirty="0" smtClean="0">
                <a:solidFill>
                  <a:srgbClr val="FF0000"/>
                </a:solidFill>
              </a:rPr>
              <a:t>    </a:t>
            </a:r>
            <a:r>
              <a:rPr lang="sk-SK" dirty="0" smtClean="0"/>
              <a:t>- takýto tvar rovnice nazývame </a:t>
            </a:r>
            <a:r>
              <a:rPr lang="sk-SK" dirty="0" smtClean="0">
                <a:solidFill>
                  <a:srgbClr val="FF0000"/>
                </a:solidFill>
              </a:rPr>
              <a:t>všeobecná rovnica priamky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5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Všeobecná rovnica priamky</a:t>
            </a:r>
            <a:endParaRPr lang="sk-SK" dirty="0"/>
          </a:p>
        </p:txBody>
      </p:sp>
      <p:pic>
        <p:nvPicPr>
          <p:cNvPr id="4" name="Zástupný symbol obsah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81736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3683358" y="1944710"/>
                <a:ext cx="7997780" cy="23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Majme danú priamku </a:t>
                </a:r>
                <a:r>
                  <a:rPr lang="sk-SK" i="1" dirty="0" smtClean="0"/>
                  <a:t>p,</a:t>
                </a:r>
                <a:r>
                  <a:rPr lang="sk-SK" dirty="0" smtClean="0"/>
                  <a:t> ktorá je určená bodom A[x</a:t>
                </a:r>
                <a:r>
                  <a:rPr lang="sk-SK" baseline="-25000" dirty="0" smtClean="0"/>
                  <a:t>0</a:t>
                </a:r>
                <a:r>
                  <a:rPr lang="sk-SK" dirty="0" smtClean="0"/>
                  <a:t>, y</a:t>
                </a:r>
                <a:r>
                  <a:rPr lang="sk-SK" baseline="-25000" dirty="0" smtClean="0"/>
                  <a:t>0</a:t>
                </a:r>
                <a:r>
                  <a:rPr lang="sk-SK" dirty="0" smtClean="0"/>
                  <a:t>] a ľubovoľným bodom X[</a:t>
                </a:r>
                <a:r>
                  <a:rPr lang="sk-SK" dirty="0" err="1" smtClean="0"/>
                  <a:t>x,y</a:t>
                </a:r>
                <a:r>
                  <a:rPr lang="sk-SK" dirty="0" smtClean="0"/>
                  <a:t>] a normálový vektor tejto priamky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sk-SK" b="1" dirty="0" smtClean="0"/>
                  <a:t> </a:t>
                </a:r>
                <a:r>
                  <a:rPr lang="sk-SK" dirty="0" smtClean="0"/>
                  <a:t>=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sk-SK" dirty="0" smtClean="0"/>
                  <a:t>a, b). Aby bod X ležal na priamke </a:t>
                </a:r>
                <a:r>
                  <a:rPr lang="sk-SK" i="1" dirty="0" smtClean="0"/>
                  <a:t>p, </a:t>
                </a:r>
                <a:r>
                  <a:rPr lang="sk-SK" dirty="0" smtClean="0"/>
                  <a:t>musia byť normálový vektor a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𝑨𝑿</m:t>
                        </m:r>
                      </m:e>
                    </m:acc>
                  </m:oMath>
                </a14:m>
                <a:r>
                  <a:rPr lang="sk-SK" dirty="0" smtClean="0"/>
                  <a:t>  na seba kolmé, teda platí: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𝑨𝑿</m:t>
                        </m:r>
                      </m:e>
                    </m:acc>
                    <m:r>
                      <a:rPr lang="sk-SK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sk-SK" b="1" dirty="0" smtClean="0"/>
                  <a:t> </a:t>
                </a:r>
                <a:r>
                  <a:rPr lang="sk-SK" dirty="0" smtClean="0"/>
                  <a:t>=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b="0" dirty="0" smtClean="0"/>
              </a:p>
              <a:p>
                <a:r>
                  <a:rPr lang="sk-SK" dirty="0" smtClean="0"/>
                  <a:t>(x - </a:t>
                </a:r>
                <a:r>
                  <a:rPr lang="sk-SK" dirty="0" smtClean="0"/>
                  <a:t>x</a:t>
                </a:r>
                <a:r>
                  <a:rPr lang="sk-SK" baseline="-25000" dirty="0" smtClean="0"/>
                  <a:t>0</a:t>
                </a:r>
                <a:r>
                  <a:rPr lang="sk-SK" dirty="0" smtClean="0"/>
                  <a:t>).a + (y – y</a:t>
                </a:r>
                <a:r>
                  <a:rPr lang="sk-SK" baseline="-25000" dirty="0" smtClean="0"/>
                  <a:t>0</a:t>
                </a:r>
                <a:r>
                  <a:rPr lang="sk-SK" dirty="0" smtClean="0"/>
                  <a:t>).b = 0</a:t>
                </a:r>
              </a:p>
              <a:p>
                <a:r>
                  <a:rPr lang="sk-SK" dirty="0" err="1" smtClean="0"/>
                  <a:t>ax</a:t>
                </a:r>
                <a:r>
                  <a:rPr lang="sk-SK" dirty="0" smtClean="0"/>
                  <a:t> + by - a</a:t>
                </a:r>
                <a:r>
                  <a:rPr lang="sk-SK" dirty="0" smtClean="0"/>
                  <a:t>x</a:t>
                </a:r>
                <a:r>
                  <a:rPr lang="sk-SK" baseline="-25000" dirty="0" smtClean="0"/>
                  <a:t>0</a:t>
                </a:r>
                <a:r>
                  <a:rPr lang="sk-SK" dirty="0" smtClean="0"/>
                  <a:t> – by</a:t>
                </a:r>
                <a:r>
                  <a:rPr lang="sk-SK" baseline="-25000" dirty="0" smtClean="0"/>
                  <a:t>0 </a:t>
                </a:r>
                <a:r>
                  <a:rPr lang="sk-SK" dirty="0" smtClean="0"/>
                  <a:t>= 0</a:t>
                </a:r>
              </a:p>
              <a:p>
                <a:r>
                  <a:rPr lang="sk-SK" dirty="0" smtClean="0"/>
                  <a:t>Výraz - ax</a:t>
                </a:r>
                <a:r>
                  <a:rPr lang="sk-SK" baseline="-25000" dirty="0" smtClean="0"/>
                  <a:t>0</a:t>
                </a:r>
                <a:r>
                  <a:rPr lang="sk-SK" dirty="0" smtClean="0"/>
                  <a:t> – by</a:t>
                </a:r>
                <a:r>
                  <a:rPr lang="sk-SK" baseline="-25000" dirty="0" smtClean="0"/>
                  <a:t>0 </a:t>
                </a:r>
                <a:r>
                  <a:rPr lang="sk-SK" dirty="0" smtClean="0"/>
                  <a:t>je konštanta, teda konkrétne číslo, môžeme ho označiť </a:t>
                </a:r>
                <a:r>
                  <a:rPr lang="sk-SK" i="1" dirty="0" smtClean="0"/>
                  <a:t>c:</a:t>
                </a:r>
              </a:p>
              <a:p>
                <a:r>
                  <a:rPr lang="sk-SK" dirty="0"/>
                  <a:t>c</a:t>
                </a:r>
                <a:r>
                  <a:rPr lang="sk-SK" dirty="0" smtClean="0"/>
                  <a:t> = </a:t>
                </a:r>
                <a:r>
                  <a:rPr lang="sk-SK" dirty="0" smtClean="0"/>
                  <a:t>- ax</a:t>
                </a:r>
                <a:r>
                  <a:rPr lang="sk-SK" baseline="-25000" dirty="0" smtClean="0"/>
                  <a:t>0</a:t>
                </a:r>
                <a:r>
                  <a:rPr lang="sk-SK" dirty="0" smtClean="0"/>
                  <a:t> – by</a:t>
                </a:r>
                <a:r>
                  <a:rPr lang="sk-SK" baseline="-25000" dirty="0" smtClean="0"/>
                  <a:t>0 </a:t>
                </a:r>
              </a:p>
              <a:p>
                <a:r>
                  <a:rPr lang="sk-SK" dirty="0" smtClean="0"/>
                  <a:t>Rovnica sa zmení na </a:t>
                </a:r>
                <a:endParaRPr lang="sk-SK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58" y="1944710"/>
                <a:ext cx="7997780" cy="2342757"/>
              </a:xfrm>
              <a:prstGeom prst="rect">
                <a:avLst/>
              </a:prstGeom>
              <a:blipFill rotWithShape="0">
                <a:blip r:embed="rId3"/>
                <a:stretch>
                  <a:fillRect l="-610" t="-1302" r="-991" b="-33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ovná spojovacia šípka 7"/>
          <p:cNvCxnSpPr>
            <a:endCxn id="4" idx="1"/>
          </p:cNvCxnSpPr>
          <p:nvPr/>
        </p:nvCxnSpPr>
        <p:spPr>
          <a:xfrm flipH="1" flipV="1">
            <a:off x="838200" y="3866357"/>
            <a:ext cx="887569" cy="628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310388" y="4483608"/>
            <a:ext cx="15712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b="1" i="1" dirty="0" err="1"/>
              <a:t>a</a:t>
            </a:r>
            <a:r>
              <a:rPr lang="sk-SK" b="1" i="1" dirty="0" err="1" smtClean="0"/>
              <a:t>x</a:t>
            </a:r>
            <a:r>
              <a:rPr lang="sk-SK" b="1" i="1" dirty="0" smtClean="0"/>
              <a:t> + by + c = 0</a:t>
            </a:r>
            <a:endParaRPr lang="sk-SK" b="1" i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332687" y="5191383"/>
            <a:ext cx="410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Všeobecná rovnica priamky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172755" y="5756856"/>
            <a:ext cx="645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Vo všeobecnej rovnici priamky sú koeficienty </a:t>
            </a:r>
            <a:r>
              <a:rPr lang="sk-SK" i="1" dirty="0" smtClean="0"/>
              <a:t>a</a:t>
            </a:r>
            <a:r>
              <a:rPr lang="sk-SK" dirty="0" smtClean="0"/>
              <a:t> </a:t>
            </a:r>
            <a:r>
              <a:rPr lang="sk-SK" dirty="0" err="1" smtClean="0"/>
              <a:t>a</a:t>
            </a:r>
            <a:r>
              <a:rPr lang="sk-SK" dirty="0" smtClean="0"/>
              <a:t> </a:t>
            </a:r>
            <a:r>
              <a:rPr lang="sk-SK" i="1" dirty="0" smtClean="0"/>
              <a:t>b</a:t>
            </a:r>
            <a:r>
              <a:rPr lang="sk-SK" dirty="0" smtClean="0"/>
              <a:t> súradnicami normálového vektora!!!!!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186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1: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Napíšte rovnicu priamky </a:t>
                </a:r>
                <a:r>
                  <a:rPr lang="sk-SK" i="1" dirty="0" smtClean="0"/>
                  <a:t>p</a:t>
                </a:r>
                <a:r>
                  <a:rPr lang="sk-SK" dirty="0" smtClean="0"/>
                  <a:t>, ktorá prechádza bodom A[2; 1] a je kolmá na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sk-SK" dirty="0" smtClean="0"/>
                  <a:t> = (2,7).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Špeciálne prípady priamok: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066671"/>
              </p:ext>
            </p:extLst>
          </p:nvPr>
        </p:nvGraphicFramePr>
        <p:xfrm>
          <a:off x="838200" y="1825625"/>
          <a:ext cx="10515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Poloha priamky vzhľadom na súradnicové osi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Podmienka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Tvar rovnice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Priamka prechádza začiatkom súradnicovej sústavy ( bodom A[0,0]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 = 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ax</a:t>
                      </a:r>
                      <a:r>
                        <a:rPr lang="sk-SK" dirty="0" smtClean="0"/>
                        <a:t> + by = 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Priamka je rovnobežná s osou 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 = 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by + c = 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Priamka je rovnobežná s osou 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 = 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ax</a:t>
                      </a:r>
                      <a:r>
                        <a:rPr lang="sk-SK" dirty="0" smtClean="0"/>
                        <a:t> + c = 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Priamka splýva s osou 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 = 0</a:t>
                      </a:r>
                    </a:p>
                    <a:p>
                      <a:r>
                        <a:rPr lang="sk-SK" dirty="0" smtClean="0"/>
                        <a:t>c = 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y = 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Priamka splýva s osou 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 = 0</a:t>
                      </a:r>
                    </a:p>
                    <a:p>
                      <a:r>
                        <a:rPr lang="sk-SK" dirty="0" smtClean="0"/>
                        <a:t>c = 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x = 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5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Napíšte rovnicu priamky </a:t>
            </a:r>
            <a:r>
              <a:rPr lang="sk-SK" i="1" dirty="0" smtClean="0"/>
              <a:t>p, </a:t>
            </a:r>
            <a:r>
              <a:rPr lang="sk-SK" dirty="0" smtClean="0"/>
              <a:t>ktorá prechádza bodom A[5,3] a je rovnobežná s osou x.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01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Napíšte všeobecnú rovnicu priamky, keď je táto daná bodmi A[3,7] a B[-2, 1]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730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Spracované podľa učebnice: </a:t>
            </a:r>
            <a:r>
              <a:rPr lang="sk-SK" dirty="0" err="1" smtClean="0"/>
              <a:t>Kolouchová</a:t>
            </a:r>
            <a:r>
              <a:rPr lang="sk-SK" dirty="0" smtClean="0"/>
              <a:t> a kol.: Matematika pre študijné odbory SOŠ a SOU, 5. časť, SPN Bratislava1997 str. 52 – 55</a:t>
            </a:r>
          </a:p>
          <a:p>
            <a:r>
              <a:rPr lang="sk-SK" dirty="0" smtClean="0"/>
              <a:t>http://www.matematika.cz/obecna-rovnice-primky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62342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302</Words>
  <Application>Microsoft Office PowerPoint</Application>
  <PresentationFormat>Širokouhlá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Motív Office</vt:lpstr>
      <vt:lpstr>Všeobecná rovnica priamky</vt:lpstr>
      <vt:lpstr>Zopakujme si:</vt:lpstr>
      <vt:lpstr>Lineárna funkcia</vt:lpstr>
      <vt:lpstr>Všeobecná rovnica priamky</vt:lpstr>
      <vt:lpstr>Príklad 1:</vt:lpstr>
      <vt:lpstr>Špeciálne prípady priamok:</vt:lpstr>
      <vt:lpstr>Príklad 2:</vt:lpstr>
      <vt:lpstr>Príklad 3:</vt:lpstr>
      <vt:lpstr>Zdroje: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Všeobecná rovnica priamky</dc:title>
  <dc:creator>Emília Rusnáková</dc:creator>
  <cp:lastModifiedBy>Emília Rusnáková</cp:lastModifiedBy>
  <cp:revision>7</cp:revision>
  <dcterms:created xsi:type="dcterms:W3CDTF">2015-10-01T20:11:26Z</dcterms:created>
  <dcterms:modified xsi:type="dcterms:W3CDTF">2015-10-01T21:01:19Z</dcterms:modified>
</cp:coreProperties>
</file>