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-18"/>
      <p:regular r:id="rId17"/>
      <p:bold r:id="rId18"/>
      <p:italic r:id="rId19"/>
      <p:boldItalic r:id="rId20"/>
    </p:embeddedFont>
    <p:embeddedFont>
      <p:font typeface="Oswald" panose="020B0604020202020204" charset="-18"/>
      <p:regular r:id="rId21"/>
      <p:bold r:id="rId22"/>
    </p:embeddedFont>
    <p:embeddedFont>
      <p:font typeface="Playfair Display" panose="020B0604020202020204" charset="-18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0baa345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0baa345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20baa345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20baa345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0baa34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20baa34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0baa345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0baa345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0baa345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20baa345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20baa345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20baa345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baa345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20baa345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20baa345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20baa345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0baa34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0baa345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1s.edupage.org/cloud?z:012x52gi93UZXD55sCBaAu4N/mYQ3iC3ufKO4dJMaNB5h3zH8sBROthi8PIht1G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://www.rotacneplochy.sk/index.php?option=com_content&amp;task=view&amp;id=13&amp;Itemid=34" TargetMode="External"/><Relationship Id="rId4" Type="http://schemas.openxmlformats.org/officeDocument/2006/relationships/hyperlink" Target="https://www.calculat.org/sk/objem-povrch/valec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sk" sz="5300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č</a:t>
            </a:r>
            <a:r>
              <a:rPr lang="sk" sz="5300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é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é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sk" sz="5300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sk" sz="5300">
                <a:solidFill>
                  <a:srgbClr val="202124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c</a:t>
            </a:r>
            <a:endParaRPr sz="11000">
              <a:solidFill>
                <a:srgbClr val="202124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sk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sk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sk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F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sk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sk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 GymGl II.A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Odkazy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Rotačný valec</a:t>
            </a:r>
            <a:endParaRPr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Valec: objem a povrch — online výpočet, vzorec</a:t>
            </a:r>
            <a:endParaRPr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Rotačné Plochy - Rotačný valec - Základné pojmy</a:t>
            </a:r>
            <a:endParaRPr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0775" y="612675"/>
            <a:ext cx="1524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5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sk" sz="5300" b="1">
                <a:solidFill>
                  <a:srgbClr val="202124"/>
                </a:solidFill>
                <a:highlight>
                  <a:schemeClr val="accent4"/>
                </a:highlight>
              </a:rPr>
              <a:t>R</a:t>
            </a:r>
            <a:r>
              <a:rPr lang="sk" sz="5300" b="1">
                <a:solidFill>
                  <a:srgbClr val="202124"/>
                </a:solidFill>
                <a:highlight>
                  <a:srgbClr val="FFFF00"/>
                </a:highlight>
              </a:rPr>
              <a:t>o</a:t>
            </a:r>
            <a:r>
              <a:rPr lang="sk" sz="5300" b="1">
                <a:solidFill>
                  <a:srgbClr val="202124"/>
                </a:solidFill>
                <a:highlight>
                  <a:schemeClr val="accent4"/>
                </a:highlight>
              </a:rPr>
              <a:t>t</a:t>
            </a:r>
            <a:r>
              <a:rPr lang="sk" sz="5300" b="1">
                <a:solidFill>
                  <a:srgbClr val="202124"/>
                </a:solidFill>
              </a:rPr>
              <a:t>a</a:t>
            </a:r>
            <a:r>
              <a:rPr lang="sk" sz="5300" b="1">
                <a:solidFill>
                  <a:srgbClr val="202124"/>
                </a:solidFill>
                <a:highlight>
                  <a:schemeClr val="accent4"/>
                </a:highlight>
              </a:rPr>
              <a:t>č</a:t>
            </a:r>
            <a:r>
              <a:rPr lang="sk" sz="5300" b="1">
                <a:solidFill>
                  <a:srgbClr val="202124"/>
                </a:solidFill>
                <a:highlight>
                  <a:srgbClr val="FFFF00"/>
                </a:highlight>
              </a:rPr>
              <a:t>n</a:t>
            </a:r>
            <a:r>
              <a:rPr lang="sk" sz="5300" b="1">
                <a:solidFill>
                  <a:srgbClr val="202124"/>
                </a:solidFill>
                <a:highlight>
                  <a:schemeClr val="accent4"/>
                </a:highlight>
              </a:rPr>
              <a:t>ý v</a:t>
            </a:r>
            <a:r>
              <a:rPr lang="sk" sz="5300" b="1">
                <a:solidFill>
                  <a:srgbClr val="202124"/>
                </a:solidFill>
              </a:rPr>
              <a:t>a</a:t>
            </a:r>
            <a:r>
              <a:rPr lang="sk" sz="5300" b="1">
                <a:solidFill>
                  <a:srgbClr val="202124"/>
                </a:solidFill>
                <a:highlight>
                  <a:schemeClr val="accent4"/>
                </a:highlight>
              </a:rPr>
              <a:t>l</a:t>
            </a:r>
            <a:r>
              <a:rPr lang="sk" sz="5300" b="1">
                <a:solidFill>
                  <a:srgbClr val="202124"/>
                </a:solidFill>
              </a:rPr>
              <a:t>e</a:t>
            </a:r>
            <a:r>
              <a:rPr lang="sk" sz="5300" b="1">
                <a:solidFill>
                  <a:srgbClr val="202124"/>
                </a:solidFill>
                <a:highlight>
                  <a:schemeClr val="accent4"/>
                </a:highlight>
              </a:rPr>
              <a:t>c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31865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150">
                <a:solidFill>
                  <a:srgbClr val="44444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sk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Valec je rotačné teleso vytvorené rotáciou obdĺžnika okolo jednej jeho hrany, ktorá je zároveň osou aj výškou valca, dĺžka druhej strany je polomerom valca.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sk" sz="19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sk"/>
              <a:t>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/>
              <a:t>           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9988"/>
            <a:ext cx="2974350" cy="19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389075" y="2300200"/>
            <a:ext cx="40935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k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Je teleso, ktoré vytvoríme otačaním (rotaciou) obdlžnika.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50" y="2760950"/>
            <a:ext cx="4503451" cy="22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00"/>
                </a:highlight>
              </a:rPr>
              <a:t>Objem a povrch Valca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b="1">
                <a:latin typeface="Oswald"/>
                <a:ea typeface="Oswald"/>
                <a:cs typeface="Oswald"/>
                <a:sym typeface="Oswald"/>
              </a:rPr>
              <a:t>Objem Valca</a:t>
            </a:r>
            <a:r>
              <a:rPr lang="sk"/>
              <a:t>- </a:t>
            </a:r>
            <a:r>
              <a:rPr lang="sk" sz="1200">
                <a:latin typeface="Oswald"/>
                <a:ea typeface="Oswald"/>
                <a:cs typeface="Oswald"/>
                <a:sym typeface="Oswald"/>
              </a:rPr>
              <a:t>vypočítame ako súčin obsahu podstavy a výšky valca.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700">
                <a:latin typeface="Oswald"/>
                <a:ea typeface="Oswald"/>
                <a:cs typeface="Oswald"/>
                <a:sym typeface="Oswald"/>
              </a:rPr>
              <a:t>Všeobecný vzorec: 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sk" sz="2000">
                <a:latin typeface="Oswald"/>
                <a:ea typeface="Oswald"/>
                <a:cs typeface="Oswald"/>
                <a:sym typeface="Oswald"/>
              </a:rPr>
              <a:t>V = Sp . v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700">
                <a:latin typeface="Oswald"/>
                <a:ea typeface="Oswald"/>
                <a:cs typeface="Oswald"/>
                <a:sym typeface="Oswald"/>
              </a:rPr>
              <a:t>Konkrétny vzorec:</a:t>
            </a:r>
            <a:r>
              <a:rPr lang="sk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sk" sz="2000">
                <a:latin typeface="Oswald"/>
                <a:ea typeface="Oswald"/>
                <a:cs typeface="Oswald"/>
                <a:sym typeface="Oswald"/>
              </a:rPr>
              <a:t>V = π . r2 . v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b="1">
                <a:latin typeface="Oswald"/>
                <a:ea typeface="Oswald"/>
                <a:cs typeface="Oswald"/>
                <a:sym typeface="Oswald"/>
              </a:rPr>
              <a:t>Povrch Valca</a:t>
            </a:r>
            <a:r>
              <a:rPr lang="sk" sz="2000" b="1"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lang="sk" sz="1400">
                <a:latin typeface="Oswald"/>
                <a:ea typeface="Oswald"/>
                <a:cs typeface="Oswald"/>
                <a:sym typeface="Oswald"/>
              </a:rPr>
              <a:t>vypočítame ako súčet obsahu plášťa a obsahov kruhových podstáv.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700">
                <a:latin typeface="Oswald"/>
                <a:ea typeface="Oswald"/>
                <a:cs typeface="Oswald"/>
                <a:sym typeface="Oswald"/>
              </a:rPr>
              <a:t>Všeobecný vzorec:</a:t>
            </a:r>
            <a:r>
              <a:rPr lang="sk" sz="14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sk" sz="2000">
                <a:latin typeface="Oswald"/>
                <a:ea typeface="Oswald"/>
                <a:cs typeface="Oswald"/>
                <a:sym typeface="Oswald"/>
              </a:rPr>
              <a:t>S = 2 . Sp + Spl Sp</a:t>
            </a:r>
            <a:r>
              <a:rPr lang="sk" sz="1400">
                <a:latin typeface="Oswald"/>
                <a:ea typeface="Oswald"/>
                <a:cs typeface="Oswald"/>
                <a:sym typeface="Oswald"/>
              </a:rPr>
              <a:t> – obsah podstavy 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1700">
                <a:latin typeface="Oswald"/>
                <a:ea typeface="Oswald"/>
                <a:cs typeface="Oswald"/>
                <a:sym typeface="Oswald"/>
              </a:rPr>
              <a:t>Konkrétny vzorec:</a:t>
            </a:r>
            <a:r>
              <a:rPr lang="sk" sz="14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sk" sz="2000">
                <a:latin typeface="Oswald"/>
                <a:ea typeface="Oswald"/>
                <a:cs typeface="Oswald"/>
                <a:sym typeface="Oswald"/>
              </a:rPr>
              <a:t>S = 2 . π . r2 + 2 . π . r . v Spl</a:t>
            </a:r>
            <a:r>
              <a:rPr lang="sk" sz="1400">
                <a:latin typeface="Oswald"/>
                <a:ea typeface="Oswald"/>
                <a:cs typeface="Oswald"/>
                <a:sym typeface="Oswald"/>
              </a:rPr>
              <a:t> – obsah plášťa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150" y="1285475"/>
            <a:ext cx="2959050" cy="36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Sieť Valca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700">
                <a:latin typeface="Oswald"/>
                <a:ea typeface="Oswald"/>
                <a:cs typeface="Oswald"/>
                <a:sym typeface="Oswald"/>
              </a:rPr>
              <a:t>Sieť valca sa skladá z dvoch kruhových podstáv a plášťa. Plašť valca ma tvar obdlžnika, ktorého jedna strana má dlžku 2</a:t>
            </a:r>
            <a:r>
              <a:rPr lang="sk" sz="17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πr (obvod podstavy), dĺžka druhej strany sa rovná výške v valca.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811" t="-1560" r="11897" b="1559"/>
          <a:stretch/>
        </p:blipFill>
        <p:spPr>
          <a:xfrm>
            <a:off x="1145325" y="2233600"/>
            <a:ext cx="6681150" cy="26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Podstavy rotačného valca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Strany obdĺžnika </a:t>
            </a:r>
            <a:r>
              <a:rPr lang="sk" sz="1100" b="1">
                <a:solidFill>
                  <a:srgbClr val="FF99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kolmé na os otáčania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CD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vytvoria dve </a:t>
            </a:r>
            <a:r>
              <a:rPr lang="sk" sz="1100" b="1">
                <a:solidFill>
                  <a:srgbClr val="FF6600"/>
                </a:solidFill>
                <a:highlight>
                  <a:srgbClr val="FFFF99"/>
                </a:highlight>
                <a:latin typeface="Verdana"/>
                <a:ea typeface="Verdana"/>
                <a:cs typeface="Verdana"/>
                <a:sym typeface="Verdana"/>
              </a:rPr>
              <a:t>podstavy rotačného valca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Sú to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kruhy 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 </a:t>
            </a:r>
            <a:r>
              <a:rPr lang="sk" sz="11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polomerom r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ktorý sa rovná dĺžke tejto strany (na obrázku vytvoria podstavy strany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 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CD)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0" y="1901750"/>
            <a:ext cx="3883100" cy="29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Výška rotačného valca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k" sz="1100" b="1">
                <a:solidFill>
                  <a:srgbClr val="FF0000"/>
                </a:solidFill>
                <a:highlight>
                  <a:srgbClr val="FFCCCC"/>
                </a:highlight>
                <a:latin typeface="Verdana"/>
                <a:ea typeface="Verdana"/>
                <a:cs typeface="Verdana"/>
                <a:sym typeface="Verdana"/>
              </a:rPr>
              <a:t>Výška valca 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vzdialenosť podstáv valca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Jej </a:t>
            </a:r>
            <a:r>
              <a:rPr lang="sk" sz="11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dĺžka 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je rovná dĺžke strany obdĺžnika, okolo ktorej otáčame (na obrázku je to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BC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1957525"/>
            <a:ext cx="3959100" cy="3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Plašť rotačného valca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Strana obdĺžnika </a:t>
            </a:r>
            <a:r>
              <a:rPr lang="sk" sz="11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rovnobežná s osou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otáčania (na obrázku je to </a:t>
            </a:r>
            <a:r>
              <a:rPr lang="sk" sz="11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vytvorí pri otáčaní </a:t>
            </a:r>
            <a:r>
              <a:rPr lang="sk" sz="1100" b="1">
                <a:solidFill>
                  <a:srgbClr val="003300"/>
                </a:solidFill>
                <a:highlight>
                  <a:srgbClr val="CCFFCC"/>
                </a:highlight>
                <a:latin typeface="Verdana"/>
                <a:ea typeface="Verdana"/>
                <a:cs typeface="Verdana"/>
                <a:sym typeface="Verdana"/>
              </a:rPr>
              <a:t>plášť rotačného valca</a:t>
            </a:r>
            <a:r>
              <a:rPr lang="sk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5" y="1703000"/>
            <a:ext cx="3878475" cy="29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Valec okolo nás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" y="19102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038" y="9088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825" y="2198088"/>
            <a:ext cx="22098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5013" y="576925"/>
            <a:ext cx="235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5120"/>
              <a:t>Ďakujem za pozornosť</a:t>
            </a:r>
            <a:endParaRPr sz="5120"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k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Juraj Fedor</a:t>
            </a:r>
            <a:r>
              <a:rPr lang="sk" sz="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+David</a:t>
            </a:r>
            <a:r>
              <a:rPr lang="sk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sk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GymGl II.A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Prezentácia na obrazovke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Verdana</vt:lpstr>
      <vt:lpstr>Montserrat</vt:lpstr>
      <vt:lpstr>Arial</vt:lpstr>
      <vt:lpstr>Oswald</vt:lpstr>
      <vt:lpstr>Playfair Display</vt:lpstr>
      <vt:lpstr>Pop</vt:lpstr>
      <vt:lpstr>Rotačné(oblé)teleso-valec</vt:lpstr>
      <vt:lpstr>Rotačný valec</vt:lpstr>
      <vt:lpstr>Objem a povrch Valca</vt:lpstr>
      <vt:lpstr>Sieť Valca</vt:lpstr>
      <vt:lpstr>Podstavy rotačného valca</vt:lpstr>
      <vt:lpstr>Výška rotačného valca</vt:lpstr>
      <vt:lpstr>Plašť rotačného valca</vt:lpstr>
      <vt:lpstr>Valec okolo nás</vt:lpstr>
      <vt:lpstr>Ďakujem za pozornosť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Rotačné(oblé)teleso-valec</dc:title>
  <dc:creator>Gymnázium Gelnica</dc:creator>
  <cp:lastModifiedBy>Dušan Andraško</cp:lastModifiedBy>
  <cp:revision>1</cp:revision>
  <dcterms:modified xsi:type="dcterms:W3CDTF">2022-06-16T07:59:40Z</dcterms:modified>
</cp:coreProperties>
</file>