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6C0"/>
    <a:srgbClr val="CEDBE6"/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2699C-640E-45E0-B9CA-E76F2AF58E53}" v="212" dt="2022-06-11T09:26:0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a Vojtková" userId="9403b21acf59837c" providerId="LiveId" clId="{F8F2699C-640E-45E0-B9CA-E76F2AF58E53}"/>
    <pc:docChg chg="undo custSel addSld modSld modMainMaster">
      <pc:chgData name="Simona Vojtková" userId="9403b21acf59837c" providerId="LiveId" clId="{F8F2699C-640E-45E0-B9CA-E76F2AF58E53}" dt="2022-06-11T09:32:51.341" v="967" actId="1076"/>
      <pc:docMkLst>
        <pc:docMk/>
      </pc:docMkLst>
      <pc:sldChg chg="addSp modSp new mod setBg addAnim setClrOvrMap">
        <pc:chgData name="Simona Vojtková" userId="9403b21acf59837c" providerId="LiveId" clId="{F8F2699C-640E-45E0-B9CA-E76F2AF58E53}" dt="2022-06-11T08:48:12.522" v="578" actId="20577"/>
        <pc:sldMkLst>
          <pc:docMk/>
          <pc:sldMk cId="2653123977" sldId="256"/>
        </pc:sldMkLst>
        <pc:spChg chg="mod">
          <ac:chgData name="Simona Vojtková" userId="9403b21acf59837c" providerId="LiveId" clId="{F8F2699C-640E-45E0-B9CA-E76F2AF58E53}" dt="2022-06-11T08:48:12.522" v="578" actId="20577"/>
          <ac:spMkLst>
            <pc:docMk/>
            <pc:sldMk cId="2653123977" sldId="256"/>
            <ac:spMk id="2" creationId="{E7B9C4CD-01E1-AF74-7830-BEB23D096EBD}"/>
          </ac:spMkLst>
        </pc:spChg>
        <pc:spChg chg="mod">
          <ac:chgData name="Simona Vojtková" userId="9403b21acf59837c" providerId="LiveId" clId="{F8F2699C-640E-45E0-B9CA-E76F2AF58E53}" dt="2022-06-11T08:23:07.677" v="143" actId="26606"/>
          <ac:spMkLst>
            <pc:docMk/>
            <pc:sldMk cId="2653123977" sldId="256"/>
            <ac:spMk id="3" creationId="{8CBE5E6F-2ECA-156E-A883-FEFEBF3C3B16}"/>
          </ac:spMkLst>
        </pc:spChg>
        <pc:spChg chg="add">
          <ac:chgData name="Simona Vojtková" userId="9403b21acf59837c" providerId="LiveId" clId="{F8F2699C-640E-45E0-B9CA-E76F2AF58E53}" dt="2022-06-11T08:23:07.677" v="143" actId="26606"/>
          <ac:spMkLst>
            <pc:docMk/>
            <pc:sldMk cId="2653123977" sldId="256"/>
            <ac:spMk id="8" creationId="{5ABA7F3F-D56F-4C06-84AC-03FC83B0642E}"/>
          </ac:spMkLst>
        </pc:spChg>
        <pc:grpChg chg="add">
          <ac:chgData name="Simona Vojtková" userId="9403b21acf59837c" providerId="LiveId" clId="{F8F2699C-640E-45E0-B9CA-E76F2AF58E53}" dt="2022-06-11T08:23:07.677" v="143" actId="26606"/>
          <ac:grpSpMkLst>
            <pc:docMk/>
            <pc:sldMk cId="2653123977" sldId="256"/>
            <ac:grpSpMk id="10" creationId="{715374B5-D7C8-4AA9-BE65-DB7A0CA9B420}"/>
          </ac:grpSpMkLst>
        </pc:grpChg>
      </pc:sldChg>
      <pc:sldChg chg="addSp delSp modSp new mod setBg">
        <pc:chgData name="Simona Vojtková" userId="9403b21acf59837c" providerId="LiveId" clId="{F8F2699C-640E-45E0-B9CA-E76F2AF58E53}" dt="2022-06-11T09:16:31.697" v="823" actId="113"/>
        <pc:sldMkLst>
          <pc:docMk/>
          <pc:sldMk cId="4055034937" sldId="257"/>
        </pc:sldMkLst>
        <pc:spChg chg="mod">
          <ac:chgData name="Simona Vojtková" userId="9403b21acf59837c" providerId="LiveId" clId="{F8F2699C-640E-45E0-B9CA-E76F2AF58E53}" dt="2022-06-11T08:54:04.109" v="611" actId="122"/>
          <ac:spMkLst>
            <pc:docMk/>
            <pc:sldMk cId="4055034937" sldId="257"/>
            <ac:spMk id="2" creationId="{F461EC2A-564C-23C0-93AA-A308CC9397E2}"/>
          </ac:spMkLst>
        </pc:spChg>
        <pc:spChg chg="mod">
          <ac:chgData name="Simona Vojtková" userId="9403b21acf59837c" providerId="LiveId" clId="{F8F2699C-640E-45E0-B9CA-E76F2AF58E53}" dt="2022-06-11T09:16:31.697" v="823" actId="113"/>
          <ac:spMkLst>
            <pc:docMk/>
            <pc:sldMk cId="4055034937" sldId="257"/>
            <ac:spMk id="3" creationId="{8D7F1532-E9D6-2C36-91FE-CC3E238E3FAC}"/>
          </ac:spMkLst>
        </pc:spChg>
        <pc:spChg chg="add del">
          <ac:chgData name="Simona Vojtková" userId="9403b21acf59837c" providerId="LiveId" clId="{F8F2699C-640E-45E0-B9CA-E76F2AF58E53}" dt="2022-06-11T08:24:28.944" v="149" actId="26606"/>
          <ac:spMkLst>
            <pc:docMk/>
            <pc:sldMk cId="4055034937" sldId="257"/>
            <ac:spMk id="8" creationId="{3362DFFC-4DCC-48EE-B781-94D04B95F1E8}"/>
          </ac:spMkLst>
        </pc:spChg>
        <pc:spChg chg="add mod">
          <ac:chgData name="Simona Vojtková" userId="9403b21acf59837c" providerId="LiveId" clId="{F8F2699C-640E-45E0-B9CA-E76F2AF58E53}" dt="2022-06-11T08:46:20.345" v="548" actId="1076"/>
          <ac:spMkLst>
            <pc:docMk/>
            <pc:sldMk cId="4055034937" sldId="257"/>
            <ac:spMk id="9" creationId="{13CF2028-A522-FBD0-A786-3A84F48B6080}"/>
          </ac:spMkLst>
        </pc:spChg>
        <pc:spChg chg="add del">
          <ac:chgData name="Simona Vojtková" userId="9403b21acf59837c" providerId="LiveId" clId="{F8F2699C-640E-45E0-B9CA-E76F2AF58E53}" dt="2022-06-11T08:24:28.944" v="149" actId="26606"/>
          <ac:spMkLst>
            <pc:docMk/>
            <pc:sldMk cId="4055034937" sldId="257"/>
            <ac:spMk id="10" creationId="{18B8B265-E68C-4B64-9238-781F0102C57B}"/>
          </ac:spMkLst>
        </pc:spChg>
        <pc:spChg chg="add mod">
          <ac:chgData name="Simona Vojtková" userId="9403b21acf59837c" providerId="LiveId" clId="{F8F2699C-640E-45E0-B9CA-E76F2AF58E53}" dt="2022-06-11T08:47:54.249" v="576" actId="313"/>
          <ac:spMkLst>
            <pc:docMk/>
            <pc:sldMk cId="4055034937" sldId="257"/>
            <ac:spMk id="11" creationId="{735AE911-E598-E5FA-975C-F692211BC577}"/>
          </ac:spMkLst>
        </pc:spChg>
        <pc:spChg chg="add del">
          <ac:chgData name="Simona Vojtková" userId="9403b21acf59837c" providerId="LiveId" clId="{F8F2699C-640E-45E0-B9CA-E76F2AF58E53}" dt="2022-06-11T08:25:23.764" v="155" actId="26606"/>
          <ac:spMkLst>
            <pc:docMk/>
            <pc:sldMk cId="4055034937" sldId="257"/>
            <ac:spMk id="15" creationId="{32812C54-7AEF-4ABB-826E-221F51CB0F30}"/>
          </ac:spMkLst>
        </pc:spChg>
        <pc:spChg chg="add del">
          <ac:chgData name="Simona Vojtková" userId="9403b21acf59837c" providerId="LiveId" clId="{F8F2699C-640E-45E0-B9CA-E76F2AF58E53}" dt="2022-06-11T08:25:23.764" v="155" actId="26606"/>
          <ac:spMkLst>
            <pc:docMk/>
            <pc:sldMk cId="4055034937" sldId="257"/>
            <ac:spMk id="17" creationId="{891F40E4-8A76-44CF-91EC-907367352626}"/>
          </ac:spMkLst>
        </pc:spChg>
        <pc:spChg chg="add del">
          <ac:chgData name="Simona Vojtková" userId="9403b21acf59837c" providerId="LiveId" clId="{F8F2699C-640E-45E0-B9CA-E76F2AF58E53}" dt="2022-06-11T08:25:23.764" v="155" actId="26606"/>
          <ac:spMkLst>
            <pc:docMk/>
            <pc:sldMk cId="4055034937" sldId="257"/>
            <ac:spMk id="19" creationId="{72171013-D973-4187-9CF2-EE098EEF8194}"/>
          </ac:spMkLst>
        </pc:spChg>
        <pc:spChg chg="add del">
          <ac:chgData name="Simona Vojtková" userId="9403b21acf59837c" providerId="LiveId" clId="{F8F2699C-640E-45E0-B9CA-E76F2AF58E53}" dt="2022-06-11T08:28:10.573" v="258" actId="26606"/>
          <ac:spMkLst>
            <pc:docMk/>
            <pc:sldMk cId="4055034937" sldId="257"/>
            <ac:spMk id="24" creationId="{3362DFFC-4DCC-48EE-B781-94D04B95F1E8}"/>
          </ac:spMkLst>
        </pc:spChg>
        <pc:spChg chg="add del">
          <ac:chgData name="Simona Vojtková" userId="9403b21acf59837c" providerId="LiveId" clId="{F8F2699C-640E-45E0-B9CA-E76F2AF58E53}" dt="2022-06-11T08:28:10.573" v="258" actId="26606"/>
          <ac:spMkLst>
            <pc:docMk/>
            <pc:sldMk cId="4055034937" sldId="257"/>
            <ac:spMk id="26" creationId="{18B8B265-E68C-4B64-9238-781F0102C57B}"/>
          </ac:spMkLst>
        </pc:spChg>
        <pc:spChg chg="add">
          <ac:chgData name="Simona Vojtková" userId="9403b21acf59837c" providerId="LiveId" clId="{F8F2699C-640E-45E0-B9CA-E76F2AF58E53}" dt="2022-06-11T08:28:10.573" v="258" actId="26606"/>
          <ac:spMkLst>
            <pc:docMk/>
            <pc:sldMk cId="4055034937" sldId="257"/>
            <ac:spMk id="31" creationId="{3362DFFC-4DCC-48EE-B781-94D04B95F1E8}"/>
          </ac:spMkLst>
        </pc:spChg>
        <pc:spChg chg="add">
          <ac:chgData name="Simona Vojtková" userId="9403b21acf59837c" providerId="LiveId" clId="{F8F2699C-640E-45E0-B9CA-E76F2AF58E53}" dt="2022-06-11T08:28:10.573" v="258" actId="26606"/>
          <ac:spMkLst>
            <pc:docMk/>
            <pc:sldMk cId="4055034937" sldId="257"/>
            <ac:spMk id="33" creationId="{18B8B265-E68C-4B64-9238-781F0102C57B}"/>
          </ac:spMkLst>
        </pc:spChg>
        <pc:picChg chg="add mod">
          <ac:chgData name="Simona Vojtková" userId="9403b21acf59837c" providerId="LiveId" clId="{F8F2699C-640E-45E0-B9CA-E76F2AF58E53}" dt="2022-06-11T08:45:02.922" v="524" actId="1076"/>
          <ac:picMkLst>
            <pc:docMk/>
            <pc:sldMk cId="4055034937" sldId="257"/>
            <ac:picMk id="5" creationId="{98D5918A-0914-08C9-8B31-EE6599C135B7}"/>
          </ac:picMkLst>
        </pc:picChg>
        <pc:picChg chg="add mod">
          <ac:chgData name="Simona Vojtková" userId="9403b21acf59837c" providerId="LiveId" clId="{F8F2699C-640E-45E0-B9CA-E76F2AF58E53}" dt="2022-06-11T08:44:59.607" v="523" actId="207"/>
          <ac:picMkLst>
            <pc:docMk/>
            <pc:sldMk cId="4055034937" sldId="257"/>
            <ac:picMk id="7" creationId="{81CC5286-83C8-3E82-CD56-5CC19776B6A5}"/>
          </ac:picMkLst>
        </pc:picChg>
      </pc:sldChg>
      <pc:sldChg chg="addSp delSp modSp new mod setBg">
        <pc:chgData name="Simona Vojtková" userId="9403b21acf59837c" providerId="LiveId" clId="{F8F2699C-640E-45E0-B9CA-E76F2AF58E53}" dt="2022-06-11T09:15:20.585" v="822" actId="1076"/>
        <pc:sldMkLst>
          <pc:docMk/>
          <pc:sldMk cId="1240278505" sldId="258"/>
        </pc:sldMkLst>
        <pc:spChg chg="mod">
          <ac:chgData name="Simona Vojtková" userId="9403b21acf59837c" providerId="LiveId" clId="{F8F2699C-640E-45E0-B9CA-E76F2AF58E53}" dt="2022-06-11T08:53:56.060" v="610" actId="122"/>
          <ac:spMkLst>
            <pc:docMk/>
            <pc:sldMk cId="1240278505" sldId="258"/>
            <ac:spMk id="2" creationId="{F7B98310-8722-85D2-DCBA-1D45942F4A5F}"/>
          </ac:spMkLst>
        </pc:spChg>
        <pc:spChg chg="mod">
          <ac:chgData name="Simona Vojtková" userId="9403b21acf59837c" providerId="LiveId" clId="{F8F2699C-640E-45E0-B9CA-E76F2AF58E53}" dt="2022-06-11T09:15:20.585" v="822" actId="1076"/>
          <ac:spMkLst>
            <pc:docMk/>
            <pc:sldMk cId="1240278505" sldId="258"/>
            <ac:spMk id="3" creationId="{CA1AB8A4-80B5-E58C-7782-F96EA9A89D41}"/>
          </ac:spMkLst>
        </pc:spChg>
        <pc:spChg chg="add">
          <ac:chgData name="Simona Vojtková" userId="9403b21acf59837c" providerId="LiveId" clId="{F8F2699C-640E-45E0-B9CA-E76F2AF58E53}" dt="2022-06-11T08:48:51.176" v="580" actId="26606"/>
          <ac:spMkLst>
            <pc:docMk/>
            <pc:sldMk cId="1240278505" sldId="258"/>
            <ac:spMk id="8" creationId="{3362DFFC-4DCC-48EE-B781-94D04B95F1E8}"/>
          </ac:spMkLst>
        </pc:spChg>
        <pc:spChg chg="add del mod">
          <ac:chgData name="Simona Vojtková" userId="9403b21acf59837c" providerId="LiveId" clId="{F8F2699C-640E-45E0-B9CA-E76F2AF58E53}" dt="2022-06-11T09:03:11.877" v="788" actId="478"/>
          <ac:spMkLst>
            <pc:docMk/>
            <pc:sldMk cId="1240278505" sldId="258"/>
            <ac:spMk id="9" creationId="{D29FD02D-2CED-6BA9-5C65-0C632D807C36}"/>
          </ac:spMkLst>
        </pc:spChg>
        <pc:spChg chg="add">
          <ac:chgData name="Simona Vojtková" userId="9403b21acf59837c" providerId="LiveId" clId="{F8F2699C-640E-45E0-B9CA-E76F2AF58E53}" dt="2022-06-11T08:48:51.176" v="580" actId="26606"/>
          <ac:spMkLst>
            <pc:docMk/>
            <pc:sldMk cId="1240278505" sldId="258"/>
            <ac:spMk id="10" creationId="{18B8B265-E68C-4B64-9238-781F0102C57B}"/>
          </ac:spMkLst>
        </pc:spChg>
        <pc:picChg chg="add mod">
          <ac:chgData name="Simona Vojtková" userId="9403b21acf59837c" providerId="LiveId" clId="{F8F2699C-640E-45E0-B9CA-E76F2AF58E53}" dt="2022-06-11T09:14:59.959" v="820" actId="1076"/>
          <ac:picMkLst>
            <pc:docMk/>
            <pc:sldMk cId="1240278505" sldId="258"/>
            <ac:picMk id="5" creationId="{1C1301CD-571D-B129-ED8D-7C30C4922B83}"/>
          </ac:picMkLst>
        </pc:picChg>
        <pc:picChg chg="add mod">
          <ac:chgData name="Simona Vojtková" userId="9403b21acf59837c" providerId="LiveId" clId="{F8F2699C-640E-45E0-B9CA-E76F2AF58E53}" dt="2022-06-11T09:15:05.988" v="821" actId="14100"/>
          <ac:picMkLst>
            <pc:docMk/>
            <pc:sldMk cId="1240278505" sldId="258"/>
            <ac:picMk id="1026" creationId="{29A762D9-A1E1-A41F-25A2-8564B5CC05FF}"/>
          </ac:picMkLst>
        </pc:picChg>
      </pc:sldChg>
      <pc:sldChg chg="addSp delSp modSp new mod setBg">
        <pc:chgData name="Simona Vojtková" userId="9403b21acf59837c" providerId="LiveId" clId="{F8F2699C-640E-45E0-B9CA-E76F2AF58E53}" dt="2022-06-11T09:32:51.341" v="967" actId="1076"/>
        <pc:sldMkLst>
          <pc:docMk/>
          <pc:sldMk cId="2725520763" sldId="259"/>
        </pc:sldMkLst>
        <pc:spChg chg="mod">
          <ac:chgData name="Simona Vojtková" userId="9403b21acf59837c" providerId="LiveId" clId="{F8F2699C-640E-45E0-B9CA-E76F2AF58E53}" dt="2022-06-11T09:19:59.367" v="859" actId="122"/>
          <ac:spMkLst>
            <pc:docMk/>
            <pc:sldMk cId="2725520763" sldId="259"/>
            <ac:spMk id="2" creationId="{EF019405-8709-BA55-A067-D219A1A03AC3}"/>
          </ac:spMkLst>
        </pc:spChg>
        <pc:spChg chg="del mod">
          <ac:chgData name="Simona Vojtková" userId="9403b21acf59837c" providerId="LiveId" clId="{F8F2699C-640E-45E0-B9CA-E76F2AF58E53}" dt="2022-06-11T09:22:28.814" v="860"/>
          <ac:spMkLst>
            <pc:docMk/>
            <pc:sldMk cId="2725520763" sldId="259"/>
            <ac:spMk id="3" creationId="{CA7090A6-7D88-91FC-CCCD-382769D15F8D}"/>
          </ac:spMkLst>
        </pc:spChg>
        <pc:spChg chg="add mod">
          <ac:chgData name="Simona Vojtková" userId="9403b21acf59837c" providerId="LiveId" clId="{F8F2699C-640E-45E0-B9CA-E76F2AF58E53}" dt="2022-06-11T09:32:33.958" v="963" actId="1076"/>
          <ac:spMkLst>
            <pc:docMk/>
            <pc:sldMk cId="2725520763" sldId="259"/>
            <ac:spMk id="6" creationId="{70389153-C713-B72F-F872-0C1D0AECF12A}"/>
          </ac:spMkLst>
        </pc:spChg>
        <pc:spChg chg="add">
          <ac:chgData name="Simona Vojtková" userId="9403b21acf59837c" providerId="LiveId" clId="{F8F2699C-640E-45E0-B9CA-E76F2AF58E53}" dt="2022-06-11T09:16:57.118" v="825" actId="26606"/>
          <ac:spMkLst>
            <pc:docMk/>
            <pc:sldMk cId="2725520763" sldId="259"/>
            <ac:spMk id="8" creationId="{3362DFFC-4DCC-48EE-B781-94D04B95F1E8}"/>
          </ac:spMkLst>
        </pc:spChg>
        <pc:spChg chg="add">
          <ac:chgData name="Simona Vojtková" userId="9403b21acf59837c" providerId="LiveId" clId="{F8F2699C-640E-45E0-B9CA-E76F2AF58E53}" dt="2022-06-11T09:16:57.118" v="825" actId="26606"/>
          <ac:spMkLst>
            <pc:docMk/>
            <pc:sldMk cId="2725520763" sldId="259"/>
            <ac:spMk id="10" creationId="{18B8B265-E68C-4B64-9238-781F0102C57B}"/>
          </ac:spMkLst>
        </pc:spChg>
        <pc:picChg chg="add mod">
          <ac:chgData name="Simona Vojtková" userId="9403b21acf59837c" providerId="LiveId" clId="{F8F2699C-640E-45E0-B9CA-E76F2AF58E53}" dt="2022-06-11T09:32:51.341" v="967" actId="1076"/>
          <ac:picMkLst>
            <pc:docMk/>
            <pc:sldMk cId="2725520763" sldId="259"/>
            <ac:picMk id="5" creationId="{BAA4D819-6379-F731-AD34-E6635E16A1BA}"/>
          </ac:picMkLst>
        </pc:picChg>
      </pc:sldChg>
      <pc:sldMasterChg chg="setBg modSldLayout">
        <pc:chgData name="Simona Vojtková" userId="9403b21acf59837c" providerId="LiveId" clId="{F8F2699C-640E-45E0-B9CA-E76F2AF58E53}" dt="2022-06-11T08:40:16.262" v="407"/>
        <pc:sldMasterMkLst>
          <pc:docMk/>
          <pc:sldMasterMk cId="1455505800" sldId="2147483702"/>
        </pc:sldMasterMkLst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4015023294" sldId="2147483703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2850501269" sldId="2147483704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1124332033" sldId="2147483705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2949173299" sldId="2147483706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1897871481" sldId="2147483707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4074393563" sldId="2147483708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120821896" sldId="2147483709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950426691" sldId="2147483710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2071491065" sldId="2147483711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4088169578" sldId="2147483712"/>
          </pc:sldLayoutMkLst>
        </pc:sldLayoutChg>
        <pc:sldLayoutChg chg="setBg">
          <pc:chgData name="Simona Vojtková" userId="9403b21acf59837c" providerId="LiveId" clId="{F8F2699C-640E-45E0-B9CA-E76F2AF58E53}" dt="2022-06-11T08:40:16.262" v="407"/>
          <pc:sldLayoutMkLst>
            <pc:docMk/>
            <pc:sldMasterMk cId="1455505800" sldId="2147483702"/>
            <pc:sldLayoutMk cId="157159301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5023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816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15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05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2433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917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78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3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82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4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4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5EE15BD-B312-44E1-8A97-939B9EA90935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4987DDD-D1EE-47D3-B203-03EFD1CE0F57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550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Zrezan%C3%BD_ku%C5%BEe%C4%BE" TargetMode="External"/><Relationship Id="rId2" Type="http://schemas.openxmlformats.org/officeDocument/2006/relationships/hyperlink" Target="https://oskole.detiamy.sk/clanok/zrezany-kuz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5.edupage.org/cloud/Zrezany_kuzel.pdf?z%3ApmbRt%2FWwk%2BQjsPQKAAtrA8KWwrBmW0mdSlgpI3v5CwSCrfZHAT4AEZsaXiDZ3RY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E7B9C4CD-01E1-AF74-7830-BEB23D09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ZREZANÝ KUŽEĽ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CBE5E6F-2ECA-156E-A883-FEFEBF3C3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SIMONA VOJTKOVÁ </a:t>
            </a: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GYMNÁZIUM GELNICA</a:t>
            </a: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123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83C13C-A86A-DC20-F52C-67F3BBA4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ZHRNUTIE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B525E6-3858-7F50-92BE-21501CFC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1800" dirty="0"/>
              <a:t>Hlavné  body: </a:t>
            </a:r>
          </a:p>
          <a:p>
            <a:r>
              <a:rPr lang="sk-SK" sz="1800" dirty="0"/>
              <a:t>Čo je zrezaný kužeľ a jeho definícia</a:t>
            </a:r>
          </a:p>
          <a:p>
            <a:r>
              <a:rPr lang="sk-SK" sz="1800" dirty="0"/>
              <a:t>Sieť zrezaného kužeľa</a:t>
            </a:r>
          </a:p>
          <a:p>
            <a:r>
              <a:rPr lang="sk-SK" sz="1800" dirty="0"/>
              <a:t>Prvky zrezaného kužeľa</a:t>
            </a:r>
          </a:p>
          <a:p>
            <a:r>
              <a:rPr lang="sk-SK" sz="1800" dirty="0"/>
              <a:t>Kde sa vyskytuje</a:t>
            </a:r>
          </a:p>
          <a:p>
            <a:r>
              <a:rPr lang="sk-SK" sz="1800" dirty="0"/>
              <a:t>Obvod a obsah zrezaného kužeľa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199029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7775A3-1FA9-FD2F-25C4-6E06EB47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LITERATÚRA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D1CB06-0784-E4AC-298E-33692496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sk-SK" sz="1800" dirty="0">
                <a:hlinkClick r:id="rId2"/>
              </a:rPr>
              <a:t>https://oskole.detiamy.sk/clanok/zrezany-kuzel</a:t>
            </a:r>
            <a:endParaRPr lang="sk-SK" sz="1800" dirty="0"/>
          </a:p>
          <a:p>
            <a:r>
              <a:rPr lang="sk-SK" sz="1800" dirty="0">
                <a:hlinkClick r:id="rId3"/>
              </a:rPr>
              <a:t>https://sk.wikipedia.org/wiki/Zrezan%C3%BD_ku%C5%BEe%C4%BE</a:t>
            </a:r>
            <a:endParaRPr lang="sk-SK" sz="1800" dirty="0"/>
          </a:p>
          <a:p>
            <a:r>
              <a:rPr lang="sk-SK" sz="1800" dirty="0">
                <a:hlinkClick r:id="rId4"/>
              </a:rPr>
              <a:t>https://cloud5.edupage.org/cloud/Zrezany_kuzel.pdf?z%3ApmbRt%2FWwk%2BQjsPQKAAtrA8KWwrBmW0mdSlgpI3v5CwSCrfZHAT4AEZsaXiDZ3RYb</a:t>
            </a:r>
            <a:r>
              <a:rPr lang="sk-SK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862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8D2055C-CCA1-F2A8-CCAA-8C88083B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k-SK" sz="7200" cap="all" dirty="0"/>
              <a:t>ĎAKUJEM ZA POZORNOSŤ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180453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61EC2A-564C-23C0-93AA-A308CC93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DEFINÍCIA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7F1532-E9D6-2C36-91FE-CC3E238E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153" y="165975"/>
            <a:ext cx="6524847" cy="3269663"/>
          </a:xfrm>
        </p:spPr>
        <p:txBody>
          <a:bodyPr anchor="ctr">
            <a:normAutofit/>
          </a:bodyPr>
          <a:lstStyle/>
          <a:p>
            <a:r>
              <a:rPr lang="sk-SK" sz="1800" b="1" dirty="0"/>
              <a:t>Zrezaný kužeľ</a:t>
            </a:r>
            <a:r>
              <a:rPr lang="sk-SK" sz="1800" dirty="0"/>
              <a:t> je časť kužeľa nachádzajúca sa medzi podstavou a rovinou rovnobežnou s podstavou, ktorá prechádza kužeľom.</a:t>
            </a:r>
          </a:p>
          <a:p>
            <a:r>
              <a:rPr lang="sk-SK" sz="1800" dirty="0"/>
              <a:t>Inak povedané, je to </a:t>
            </a:r>
            <a:r>
              <a:rPr lang="sk-SK" sz="1800" b="1" dirty="0"/>
              <a:t>„kužeľ s odrezaným vrcholom“ </a:t>
            </a:r>
          </a:p>
          <a:p>
            <a:r>
              <a:rPr lang="sk-SK" sz="1800" dirty="0"/>
              <a:t>Vzniká rotáciou pravouhlého lichobežníka kolo kratšieho (kolmého) ramena. Rotáciou základní vznikajú podstavy a rotáciou druhého ramena vzniká plášť zrezaného kužeľa.</a:t>
            </a:r>
          </a:p>
          <a:p>
            <a:endParaRPr lang="sk-SK" sz="18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8D5918A-0914-08C9-8B31-EE6599C135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13" y="3429188"/>
            <a:ext cx="3599822" cy="2370019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7" name="Obrázok 6" descr="Obrázok, na ktorom je rôzne, mierka, zariadenie, čiara&#10;&#10;Automaticky generovaný popis">
            <a:extLst>
              <a:ext uri="{FF2B5EF4-FFF2-40B4-BE49-F238E27FC236}">
                <a16:creationId xmlns:a16="http://schemas.microsoft.com/office/drawing/2014/main" id="{81CC5286-83C8-3E82-CD56-5CC19776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931" y="3435638"/>
            <a:ext cx="1438182" cy="2376657"/>
          </a:xfrm>
          <a:prstGeom prst="rect">
            <a:avLst/>
          </a:prstGeom>
          <a:solidFill>
            <a:srgbClr val="58B6C0"/>
          </a:solidFill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13CF2028-A522-FBD0-A786-3A84F48B6080}"/>
              </a:ext>
            </a:extLst>
          </p:cNvPr>
          <p:cNvSpPr txBox="1"/>
          <p:nvPr/>
        </p:nvSpPr>
        <p:spPr>
          <a:xfrm>
            <a:off x="5765513" y="5754674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Pravouhlý lichobežník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35AE911-E598-E5FA-975C-F692211BC577}"/>
              </a:ext>
            </a:extLst>
          </p:cNvPr>
          <p:cNvSpPr txBox="1"/>
          <p:nvPr/>
        </p:nvSpPr>
        <p:spPr>
          <a:xfrm>
            <a:off x="10059577" y="5754674"/>
            <a:ext cx="149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Zrezaný kužeľ</a:t>
            </a:r>
          </a:p>
        </p:txBody>
      </p:sp>
    </p:spTree>
    <p:extLst>
      <p:ext uri="{BB962C8B-B14F-4D97-AF65-F5344CB8AC3E}">
        <p14:creationId xmlns:p14="http://schemas.microsoft.com/office/powerpoint/2010/main" val="4055034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B98310-8722-85D2-DCBA-1D45942F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SIEŤ ZREZANÉHO KUŽEĽA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1AB8A4-80B5-E58C-7782-F96EA9A8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660" y="247498"/>
            <a:ext cx="4892308" cy="3461931"/>
          </a:xfrm>
        </p:spPr>
        <p:txBody>
          <a:bodyPr anchor="ctr">
            <a:normAutofit/>
          </a:bodyPr>
          <a:lstStyle/>
          <a:p>
            <a:r>
              <a:rPr lang="sk-SK" sz="1800" b="1" u="none" strike="noStrike" dirty="0">
                <a:solidFill>
                  <a:srgbClr val="000000"/>
                </a:solidFill>
                <a:effectLst/>
              </a:rPr>
              <a:t>Sieť </a:t>
            </a:r>
            <a:r>
              <a:rPr lang="sk-SK" sz="1800" u="none" strike="noStrike" dirty="0">
                <a:solidFill>
                  <a:srgbClr val="000000"/>
                </a:solidFill>
                <a:effectLst/>
              </a:rPr>
              <a:t>je povrch telesa rozvinutý do roviny, ktorý sa skladá sa z bočných stien (plášťa) a podstáv                                                                </a:t>
            </a:r>
          </a:p>
          <a:p>
            <a:r>
              <a:rPr lang="sk-SK" sz="1800" b="1" dirty="0">
                <a:solidFill>
                  <a:srgbClr val="333300"/>
                </a:solidFill>
                <a:effectLst/>
              </a:rPr>
              <a:t>Sieť zrezaného kužeľa</a:t>
            </a:r>
            <a:r>
              <a:rPr lang="sk-SK" sz="1800" dirty="0"/>
              <a:t>, tvoria do roviny rozvinuté </a:t>
            </a:r>
            <a:r>
              <a:rPr lang="sk-SK" sz="1800" b="1" dirty="0"/>
              <a:t>obe podstavy </a:t>
            </a:r>
            <a:r>
              <a:rPr lang="sk-SK" sz="1800" dirty="0"/>
              <a:t>a </a:t>
            </a:r>
            <a:r>
              <a:rPr lang="sk-SK" sz="1800" b="1" dirty="0"/>
              <a:t>plášť</a:t>
            </a:r>
            <a:r>
              <a:rPr lang="sk-SK" sz="1800" dirty="0"/>
              <a:t>.</a:t>
            </a:r>
          </a:p>
          <a:p>
            <a:r>
              <a:rPr lang="sk-SK" sz="1800" dirty="0"/>
              <a:t>Po rozvinutí</a:t>
            </a:r>
            <a:r>
              <a:rPr lang="sk-SK" sz="1800" dirty="0">
                <a:solidFill>
                  <a:srgbClr val="003300"/>
                </a:solidFill>
                <a:effectLst/>
              </a:rPr>
              <a:t> </a:t>
            </a:r>
            <a:r>
              <a:rPr lang="sk-SK" sz="1800" b="1" dirty="0">
                <a:solidFill>
                  <a:srgbClr val="003300"/>
                </a:solidFill>
                <a:effectLst/>
              </a:rPr>
              <a:t>podstáv</a:t>
            </a:r>
            <a:r>
              <a:rPr lang="sk-SK" sz="1800" dirty="0">
                <a:solidFill>
                  <a:srgbClr val="003300"/>
                </a:solidFill>
                <a:effectLst/>
              </a:rPr>
              <a:t> </a:t>
            </a:r>
            <a:r>
              <a:rPr lang="sk-SK" sz="1800" dirty="0"/>
              <a:t>dostaneme </a:t>
            </a:r>
            <a:r>
              <a:rPr lang="sk-SK" sz="1800" b="1" dirty="0"/>
              <a:t>kruhy s rôznymi polomermi</a:t>
            </a:r>
            <a:r>
              <a:rPr lang="sk-SK" sz="1800" dirty="0"/>
              <a:t>.</a:t>
            </a:r>
          </a:p>
          <a:p>
            <a:r>
              <a:rPr lang="sk-SK" sz="1800" dirty="0"/>
              <a:t>Po rozvinutí </a:t>
            </a:r>
            <a:r>
              <a:rPr lang="sk-SK" sz="1800" b="1" dirty="0">
                <a:solidFill>
                  <a:srgbClr val="333300"/>
                </a:solidFill>
                <a:effectLst/>
              </a:rPr>
              <a:t>plášťa </a:t>
            </a:r>
            <a:r>
              <a:rPr lang="sk-SK" sz="1800" dirty="0"/>
              <a:t>dostaneme </a:t>
            </a:r>
            <a:r>
              <a:rPr lang="sk-SK" sz="1800" b="1" dirty="0"/>
              <a:t>výsek z medzikružia.</a:t>
            </a:r>
            <a:br>
              <a:rPr lang="sk-SK" sz="1800" u="none" strike="noStrike" dirty="0">
                <a:solidFill>
                  <a:srgbClr val="000000"/>
                </a:solidFill>
                <a:effectLst/>
              </a:rPr>
            </a:br>
            <a:endParaRPr lang="sk-SK" sz="1800" dirty="0"/>
          </a:p>
        </p:txBody>
      </p:sp>
      <p:pic>
        <p:nvPicPr>
          <p:cNvPr id="5" name="Obrázok 4" descr="Obrázok, na ktorom je lampa&#10;&#10;Automaticky generovaný popis">
            <a:extLst>
              <a:ext uri="{FF2B5EF4-FFF2-40B4-BE49-F238E27FC236}">
                <a16:creationId xmlns:a16="http://schemas.microsoft.com/office/drawing/2014/main" id="{1C1301CD-571D-B129-ED8D-7C30C492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86" y="3873356"/>
            <a:ext cx="3019181" cy="2871627"/>
          </a:xfrm>
          <a:prstGeom prst="rect">
            <a:avLst/>
          </a:prstGeom>
        </p:spPr>
      </p:pic>
      <p:pic>
        <p:nvPicPr>
          <p:cNvPr id="1026" name="Picture 2" descr="Základné geometrické telesá">
            <a:extLst>
              <a:ext uri="{FF2B5EF4-FFF2-40B4-BE49-F238E27FC236}">
                <a16:creationId xmlns:a16="http://schemas.microsoft.com/office/drawing/2014/main" id="{29A762D9-A1E1-A41F-25A2-8564B5CC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233" y="3873356"/>
            <a:ext cx="3080536" cy="218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7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019405-8709-BA55-A067-D219A1A0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PRVKY ZREZANÉHO KUŽEĽA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AA4D819-6379-F731-AD34-E6635E16A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98" y="2203337"/>
            <a:ext cx="6176152" cy="3716248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70389153-C713-B72F-F872-0C1D0AECF12A}"/>
              </a:ext>
            </a:extLst>
          </p:cNvPr>
          <p:cNvSpPr txBox="1"/>
          <p:nvPr/>
        </p:nvSpPr>
        <p:spPr>
          <a:xfrm>
            <a:off x="5821298" y="1105150"/>
            <a:ext cx="604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/>
              <a:t>Tvoria ho dve podstavy: horná podstava (menšia), dolná podstava (väčšia) a plášť</a:t>
            </a:r>
          </a:p>
        </p:txBody>
      </p:sp>
    </p:spTree>
    <p:extLst>
      <p:ext uri="{BB962C8B-B14F-4D97-AF65-F5344CB8AC3E}">
        <p14:creationId xmlns:p14="http://schemas.microsoft.com/office/powerpoint/2010/main" val="272552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219BD9-BA22-068B-FF7B-6C653F2D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KDE SA VYSKYTUJE ZREZANÝ KUŽEĽ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D4DC8B-0D42-F648-758B-FC9AB7EA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852295"/>
          </a:xfrm>
        </p:spPr>
        <p:txBody>
          <a:bodyPr anchor="ctr">
            <a:normAutofit/>
          </a:bodyPr>
          <a:lstStyle/>
          <a:p>
            <a:r>
              <a:rPr lang="sk-SK" sz="1800" dirty="0"/>
              <a:t>1. tienidlo na lampe</a:t>
            </a:r>
          </a:p>
        </p:txBody>
      </p:sp>
      <p:pic>
        <p:nvPicPr>
          <p:cNvPr id="5" name="Obrázok 4" descr="Obrázok, na ktorom je text, lampa, vnútri, digestor&#10;&#10;Automaticky generovaný popis">
            <a:extLst>
              <a:ext uri="{FF2B5EF4-FFF2-40B4-BE49-F238E27FC236}">
                <a16:creationId xmlns:a16="http://schemas.microsoft.com/office/drawing/2014/main" id="{02959554-D601-1499-22DA-1FC45DC5C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54" y="1787174"/>
            <a:ext cx="2941420" cy="2941420"/>
          </a:xfrm>
          <a:prstGeom prst="rect">
            <a:avLst/>
          </a:prstGeom>
        </p:spPr>
      </p:pic>
      <p:pic>
        <p:nvPicPr>
          <p:cNvPr id="7" name="Obrázok 6" descr="Obrázok, na ktorom je stena, vnútri, lampa&#10;&#10;Automaticky generovaný popis">
            <a:extLst>
              <a:ext uri="{FF2B5EF4-FFF2-40B4-BE49-F238E27FC236}">
                <a16:creationId xmlns:a16="http://schemas.microsoft.com/office/drawing/2014/main" id="{54231ECB-6A9F-6D7C-2B9A-6B197E39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37" y="1787174"/>
            <a:ext cx="2941420" cy="44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0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42BA15-0812-6572-2102-847D3FE5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KDE SA VYSKYTUJE ZREZANÝ KUŽEĽ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96A6E8-FED0-8C8C-01B1-E9225646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19569"/>
            <a:ext cx="4892308" cy="831747"/>
          </a:xfrm>
        </p:spPr>
        <p:txBody>
          <a:bodyPr anchor="ctr">
            <a:normAutofit/>
          </a:bodyPr>
          <a:lstStyle/>
          <a:p>
            <a:r>
              <a:rPr lang="sk-SK" sz="1800" dirty="0"/>
              <a:t>2. sopečný kráter</a:t>
            </a:r>
          </a:p>
        </p:txBody>
      </p:sp>
      <p:pic>
        <p:nvPicPr>
          <p:cNvPr id="5" name="Obrázok 4" descr="Obrázok, na ktorom je hora, príroda, dolina, úbočie&#10;&#10;Automaticky generovaný popis">
            <a:extLst>
              <a:ext uri="{FF2B5EF4-FFF2-40B4-BE49-F238E27FC236}">
                <a16:creationId xmlns:a16="http://schemas.microsoft.com/office/drawing/2014/main" id="{19206CCD-72E0-3793-AD9D-8A8810CA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03" y="1016239"/>
            <a:ext cx="4632789" cy="2602083"/>
          </a:xfrm>
          <a:prstGeom prst="rect">
            <a:avLst/>
          </a:prstGeom>
        </p:spPr>
      </p:pic>
      <p:pic>
        <p:nvPicPr>
          <p:cNvPr id="7" name="Obrázok 6" descr="Obrázok, na ktorom je hora, obloha, vonkajšie, príroda&#10;&#10;Automaticky generovaný popis">
            <a:extLst>
              <a:ext uri="{FF2B5EF4-FFF2-40B4-BE49-F238E27FC236}">
                <a16:creationId xmlns:a16="http://schemas.microsoft.com/office/drawing/2014/main" id="{618F7D10-178E-C817-3888-0EC1AA509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04" y="3837438"/>
            <a:ext cx="4632789" cy="2852823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39645948-9148-AF09-7665-6D3A42237877}"/>
              </a:ext>
            </a:extLst>
          </p:cNvPr>
          <p:cNvSpPr txBox="1"/>
          <p:nvPr/>
        </p:nvSpPr>
        <p:spPr>
          <a:xfrm>
            <a:off x="10576390" y="1016239"/>
            <a:ext cx="122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VEZUV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F0FF2F4-CC83-1979-3BD0-760820BB7822}"/>
              </a:ext>
            </a:extLst>
          </p:cNvPr>
          <p:cNvSpPr txBox="1"/>
          <p:nvPr/>
        </p:nvSpPr>
        <p:spPr>
          <a:xfrm>
            <a:off x="6560050" y="3837438"/>
            <a:ext cx="95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ETNA</a:t>
            </a:r>
          </a:p>
        </p:txBody>
      </p:sp>
    </p:spTree>
    <p:extLst>
      <p:ext uri="{BB962C8B-B14F-4D97-AF65-F5344CB8AC3E}">
        <p14:creationId xmlns:p14="http://schemas.microsoft.com/office/powerpoint/2010/main" val="263064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D4314B-E8A3-E3FB-40A3-1A9B6B74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KDE SA VYSKYTUJE ZREZANÝ KUŽEĽ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Zástupný objekt pre obsah 4" descr="Obrázok, na ktorom je vnútri, sklo, nádoba, kuchynské spotrebiče&#10;&#10;Automaticky generovaný popis">
            <a:extLst>
              <a:ext uri="{FF2B5EF4-FFF2-40B4-BE49-F238E27FC236}">
                <a16:creationId xmlns:a16="http://schemas.microsoft.com/office/drawing/2014/main" id="{819A5770-75FF-6341-1319-E8BFE0D25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5" y="1355419"/>
            <a:ext cx="4892675" cy="2779928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AE313C9C-58A3-5B70-4439-7519A2B4A84E}"/>
              </a:ext>
            </a:extLst>
          </p:cNvPr>
          <p:cNvSpPr txBox="1"/>
          <p:nvPr/>
        </p:nvSpPr>
        <p:spPr>
          <a:xfrm>
            <a:off x="6096000" y="791570"/>
            <a:ext cx="529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3. Poháre (ak sa otočí naopak)</a:t>
            </a:r>
          </a:p>
        </p:txBody>
      </p:sp>
      <p:pic>
        <p:nvPicPr>
          <p:cNvPr id="9" name="Obrázok 8" descr="Obrázok, na ktorom je vnútri, riad, šálka&#10;&#10;Automaticky generovaný popis">
            <a:extLst>
              <a:ext uri="{FF2B5EF4-FFF2-40B4-BE49-F238E27FC236}">
                <a16:creationId xmlns:a16="http://schemas.microsoft.com/office/drawing/2014/main" id="{DC8CDEE3-A3C2-635E-D6FC-7A9DF62C6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31" y="4352966"/>
            <a:ext cx="2441910" cy="2441910"/>
          </a:xfrm>
          <a:prstGeom prst="rect">
            <a:avLst/>
          </a:prstGeom>
        </p:spPr>
      </p:pic>
      <p:pic>
        <p:nvPicPr>
          <p:cNvPr id="12" name="Obrázok 11" descr="Obrázok, na ktorom je stena, vnútri, šálka, sklo&#10;&#10;Automaticky generovaný popis">
            <a:extLst>
              <a:ext uri="{FF2B5EF4-FFF2-40B4-BE49-F238E27FC236}">
                <a16:creationId xmlns:a16="http://schemas.microsoft.com/office/drawing/2014/main" id="{DB999444-7288-3CAF-C0C8-8F9A36AD9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5" y="4352966"/>
            <a:ext cx="2441910" cy="24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F61C6C-8FA5-FCC5-7C95-B28D2A7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OBJEM ZREZANÉHO KUŽEĽA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1D3F3B7-DCE9-B72F-8D1F-21BDE1F9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7980" y="154113"/>
                <a:ext cx="5895415" cy="1737803"/>
              </a:xfrm>
            </p:spPr>
            <p:txBody>
              <a:bodyPr anchor="ctr">
                <a:normAutofit/>
              </a:bodyPr>
              <a:lstStyle/>
              <a:p>
                <a:r>
                  <a:rPr lang="pt-BR" b="1" dirty="0"/>
                  <a:t>V = 1/3 . π.v .(r</a:t>
                </a:r>
                <a:r>
                  <a:rPr lang="pt-BR" b="1" baseline="-25000" dirty="0"/>
                  <a:t>1</a:t>
                </a:r>
                <a:r>
                  <a:rPr lang="pt-BR" b="1" baseline="30000" dirty="0"/>
                  <a:t>2</a:t>
                </a:r>
                <a:r>
                  <a:rPr lang="pt-BR" b="1" dirty="0"/>
                  <a:t> + r</a:t>
                </a:r>
                <a:r>
                  <a:rPr lang="pt-BR" b="1" baseline="-25000" dirty="0"/>
                  <a:t>1</a:t>
                </a:r>
                <a:r>
                  <a:rPr lang="pt-BR" b="1" dirty="0"/>
                  <a:t>.r</a:t>
                </a:r>
                <a:r>
                  <a:rPr lang="pt-BR" b="1" baseline="-25000" dirty="0"/>
                  <a:t>2</a:t>
                </a:r>
                <a:r>
                  <a:rPr lang="pt-BR" b="1" dirty="0"/>
                  <a:t> + r</a:t>
                </a:r>
                <a:r>
                  <a:rPr lang="pt-BR" b="1" baseline="-25000" dirty="0"/>
                  <a:t>2</a:t>
                </a:r>
                <a:r>
                  <a:rPr lang="pt-BR" b="1" baseline="30000" dirty="0"/>
                  <a:t>2</a:t>
                </a:r>
                <a:r>
                  <a:rPr lang="pt-BR" b="1" dirty="0"/>
                  <a:t>)</a:t>
                </a:r>
                <a:endParaRPr lang="sk-SK" sz="1600" b="1" dirty="0"/>
              </a:p>
              <a:p>
                <a:r>
                  <a:rPr lang="sk-SK" sz="1800" dirty="0"/>
                  <a:t>kde V je objem, v je výška,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sk-SK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1800" dirty="0"/>
                  <a:t> je polomer podstavy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sk-SK" sz="1800" b="0" i="0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sk-SK" sz="1800" dirty="0"/>
                  <a:t> je polomer hornej kružnice</a:t>
                </a:r>
                <a:endParaRPr lang="pt-BR" sz="18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1D3F3B7-DCE9-B72F-8D1F-21BDE1F9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980" y="154113"/>
                <a:ext cx="5895415" cy="1737803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ázok 11">
            <a:extLst>
              <a:ext uri="{FF2B5EF4-FFF2-40B4-BE49-F238E27FC236}">
                <a16:creationId xmlns:a16="http://schemas.microsoft.com/office/drawing/2014/main" id="{B6E91DD4-F1B2-5A0B-F404-F0E8C3F8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39" y="1943287"/>
            <a:ext cx="4124901" cy="2781688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DC65D245-885B-00BA-73D8-CCDEE35B97FB}"/>
              </a:ext>
            </a:extLst>
          </p:cNvPr>
          <p:cNvSpPr txBox="1"/>
          <p:nvPr/>
        </p:nvSpPr>
        <p:spPr>
          <a:xfrm>
            <a:off x="6096000" y="5157627"/>
            <a:ext cx="1962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*Príklad: </a:t>
            </a:r>
            <a:r>
              <a:rPr lang="pt-BR" dirty="0"/>
              <a:t>r</a:t>
            </a:r>
            <a:r>
              <a:rPr lang="pt-BR" baseline="-25000" dirty="0"/>
              <a:t>1</a:t>
            </a:r>
            <a:r>
              <a:rPr lang="pt-BR" dirty="0"/>
              <a:t> = 8cm</a:t>
            </a:r>
          </a:p>
          <a:p>
            <a:r>
              <a:rPr lang="sk-SK" dirty="0"/>
              <a:t>              </a:t>
            </a:r>
            <a:r>
              <a:rPr lang="pt-BR" dirty="0"/>
              <a:t>r</a:t>
            </a:r>
            <a:r>
              <a:rPr lang="pt-BR" baseline="-25000" dirty="0"/>
              <a:t>2</a:t>
            </a:r>
            <a:r>
              <a:rPr lang="pt-BR" dirty="0"/>
              <a:t> = 8cm</a:t>
            </a:r>
          </a:p>
          <a:p>
            <a:r>
              <a:rPr lang="sk-SK" dirty="0"/>
              <a:t>              </a:t>
            </a:r>
            <a:r>
              <a:rPr lang="pt-BR" dirty="0"/>
              <a:t>v = 5cm</a:t>
            </a:r>
          </a:p>
          <a:p>
            <a:r>
              <a:rPr lang="sk-SK" dirty="0"/>
              <a:t>             </a:t>
            </a:r>
            <a:r>
              <a:rPr lang="pt-BR" dirty="0"/>
              <a:t> V = ?</a:t>
            </a:r>
          </a:p>
          <a:p>
            <a:endParaRPr lang="sk-SK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D2D4379-2A0A-4C30-F031-3C916AA2B473}"/>
              </a:ext>
            </a:extLst>
          </p:cNvPr>
          <p:cNvSpPr txBox="1"/>
          <p:nvPr/>
        </p:nvSpPr>
        <p:spPr>
          <a:xfrm>
            <a:off x="8163332" y="5157627"/>
            <a:ext cx="3852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 = 1/3 . π.v .(r</a:t>
            </a:r>
            <a:r>
              <a:rPr lang="pt-BR" b="1" baseline="-25000" dirty="0"/>
              <a:t>1</a:t>
            </a:r>
            <a:r>
              <a:rPr lang="pt-BR" b="1" baseline="30000" dirty="0"/>
              <a:t>2</a:t>
            </a:r>
            <a:r>
              <a:rPr lang="pt-BR" b="1" dirty="0"/>
              <a:t> + r</a:t>
            </a:r>
            <a:r>
              <a:rPr lang="pt-BR" b="1" baseline="-25000" dirty="0"/>
              <a:t>1</a:t>
            </a:r>
            <a:r>
              <a:rPr lang="pt-BR" b="1" dirty="0"/>
              <a:t>.r</a:t>
            </a:r>
            <a:r>
              <a:rPr lang="pt-BR" b="1" baseline="-25000" dirty="0"/>
              <a:t>2</a:t>
            </a:r>
            <a:r>
              <a:rPr lang="pt-BR" b="1" dirty="0"/>
              <a:t> + r</a:t>
            </a:r>
            <a:r>
              <a:rPr lang="pt-BR" b="1" baseline="-25000" dirty="0"/>
              <a:t>2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endParaRPr lang="pt-BR" dirty="0"/>
          </a:p>
          <a:p>
            <a:r>
              <a:rPr lang="pt-BR" dirty="0"/>
              <a:t>V = 1/3 . 3,14.5.(8</a:t>
            </a:r>
            <a:r>
              <a:rPr lang="pt-BR" baseline="30000" dirty="0"/>
              <a:t>2</a:t>
            </a:r>
            <a:r>
              <a:rPr lang="pt-BR" dirty="0"/>
              <a:t> + 8.4 + 4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V = 1/3 . 15,7 . 112</a:t>
            </a:r>
          </a:p>
          <a:p>
            <a:r>
              <a:rPr lang="pt-BR" b="1" u="sng" dirty="0"/>
              <a:t>V = 574,9 cm</a:t>
            </a:r>
            <a:r>
              <a:rPr lang="pt-BR" b="1" u="sng" baseline="30000" dirty="0"/>
              <a:t>3</a:t>
            </a:r>
            <a:endParaRPr lang="pt-BR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5571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AC20F9-FD4C-6D1F-3C19-D0C81A1F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sk-SK" sz="5400" dirty="0">
                <a:solidFill>
                  <a:schemeClr val="bg2"/>
                </a:solidFill>
              </a:rPr>
              <a:t>OBSAH ZREZANÉHO KUŽEĽA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C8BA27E-959D-8AE1-1A26-05E9D9D4C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6403" y="236307"/>
                <a:ext cx="5504997" cy="2239766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/>
                  <a:t>S = S</a:t>
                </a:r>
                <a:r>
                  <a:rPr lang="pt-BR" baseline="-25000" dirty="0"/>
                  <a:t>1</a:t>
                </a:r>
                <a:r>
                  <a:rPr lang="pt-BR" dirty="0"/>
                  <a:t> + S</a:t>
                </a:r>
                <a:r>
                  <a:rPr lang="pt-BR" baseline="-25000" dirty="0"/>
                  <a:t>2</a:t>
                </a:r>
                <a:r>
                  <a:rPr lang="pt-BR" dirty="0"/>
                  <a:t> + S</a:t>
                </a:r>
                <a:r>
                  <a:rPr lang="pt-BR" baseline="-25000" dirty="0"/>
                  <a:t>pl</a:t>
                </a:r>
                <a:endParaRPr lang="pt-BR" dirty="0"/>
              </a:p>
              <a:p>
                <a:r>
                  <a:rPr lang="pt-BR" b="1" dirty="0"/>
                  <a:t>S</a:t>
                </a:r>
                <a:r>
                  <a:rPr lang="pt-BR" dirty="0"/>
                  <a:t> = πr</a:t>
                </a:r>
                <a:r>
                  <a:rPr lang="pt-BR" baseline="-25000" dirty="0"/>
                  <a:t>1</a:t>
                </a:r>
                <a:r>
                  <a:rPr lang="pt-BR" baseline="30000" dirty="0"/>
                  <a:t>2</a:t>
                </a:r>
                <a:r>
                  <a:rPr lang="pt-BR" dirty="0"/>
                  <a:t> + πr</a:t>
                </a:r>
                <a:r>
                  <a:rPr lang="pt-BR" baseline="-25000" dirty="0"/>
                  <a:t>2</a:t>
                </a:r>
                <a:r>
                  <a:rPr lang="pt-BR" baseline="30000" dirty="0"/>
                  <a:t>2</a:t>
                </a:r>
                <a:r>
                  <a:rPr lang="pt-BR" dirty="0"/>
                  <a:t> + π(r</a:t>
                </a:r>
                <a:r>
                  <a:rPr lang="pt-BR" baseline="-25000" dirty="0"/>
                  <a:t>1</a:t>
                </a:r>
                <a:r>
                  <a:rPr lang="pt-BR" dirty="0"/>
                  <a:t> + r</a:t>
                </a:r>
                <a:r>
                  <a:rPr lang="pt-BR" baseline="-25000" dirty="0"/>
                  <a:t>2</a:t>
                </a:r>
                <a:r>
                  <a:rPr lang="pt-BR" dirty="0"/>
                  <a:t>).s = </a:t>
                </a:r>
                <a:r>
                  <a:rPr lang="pt-BR" b="1" dirty="0"/>
                  <a:t>π (r</a:t>
                </a:r>
                <a:r>
                  <a:rPr lang="pt-BR" b="1" baseline="-25000" dirty="0"/>
                  <a:t>1</a:t>
                </a:r>
                <a:r>
                  <a:rPr lang="pt-BR" b="1" baseline="30000" dirty="0"/>
                  <a:t>2</a:t>
                </a:r>
                <a:r>
                  <a:rPr lang="pt-BR" b="1" dirty="0"/>
                  <a:t> + r</a:t>
                </a:r>
                <a:r>
                  <a:rPr lang="pt-BR" b="1" baseline="-25000" dirty="0"/>
                  <a:t>2</a:t>
                </a:r>
                <a:r>
                  <a:rPr lang="pt-BR" b="1" baseline="30000" dirty="0"/>
                  <a:t>2</a:t>
                </a:r>
                <a:r>
                  <a:rPr lang="pt-BR" b="1" dirty="0"/>
                  <a:t>) + π(r</a:t>
                </a:r>
                <a:r>
                  <a:rPr lang="pt-BR" b="1" baseline="-25000" dirty="0"/>
                  <a:t>1</a:t>
                </a:r>
                <a:r>
                  <a:rPr lang="pt-BR" b="1" dirty="0"/>
                  <a:t> + r</a:t>
                </a:r>
                <a:r>
                  <a:rPr lang="pt-BR" b="1" baseline="-25000" dirty="0"/>
                  <a:t>2</a:t>
                </a:r>
                <a:r>
                  <a:rPr lang="pt-BR" b="1" dirty="0"/>
                  <a:t>).s</a:t>
                </a:r>
                <a:endParaRPr lang="pt-BR" dirty="0"/>
              </a:p>
              <a:p>
                <a:r>
                  <a:rPr lang="sk-SK" sz="1800" dirty="0"/>
                  <a:t>kde S je obsah, v výška,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 sz="1800" b="0" i="0" smtClean="0"/>
                          <m:t>r</m:t>
                        </m:r>
                      </m:e>
                      <m:sub>
                        <m:r>
                          <a:rPr lang="sk-SK" sz="1800" b="0" i="0" smtClean="0"/>
                          <m:t>1</m:t>
                        </m:r>
                      </m:sub>
                    </m:sSub>
                    <m:r>
                      <a:rPr lang="sk-SK" sz="1800" b="0" i="0" smtClean="0"/>
                      <m:t> </m:t>
                    </m:r>
                    <m:r>
                      <m:rPr>
                        <m:sty m:val="p"/>
                      </m:rPr>
                      <a:rPr lang="sk-SK" sz="1800" b="0" i="0" smtClean="0"/>
                      <m:t>je</m:t>
                    </m:r>
                    <m:r>
                      <a:rPr lang="sk-SK" sz="1800" b="0" i="0" smtClean="0"/>
                      <m:t> </m:t>
                    </m:r>
                    <m:r>
                      <m:rPr>
                        <m:sty m:val="p"/>
                      </m:rPr>
                      <a:rPr lang="sk-SK" sz="1800" b="0" i="0" smtClean="0"/>
                      <m:t>polomer</m:t>
                    </m:r>
                    <m:r>
                      <a:rPr lang="sk-SK" sz="1800" b="0" i="0" smtClean="0"/>
                      <m:t> </m:t>
                    </m:r>
                    <m:r>
                      <m:rPr>
                        <m:sty m:val="p"/>
                      </m:rPr>
                      <a:rPr lang="sk-SK" sz="1800" b="0" i="0" smtClean="0"/>
                      <m:t>podstavy</m:t>
                    </m:r>
                    <m:r>
                      <a:rPr lang="sk-SK" sz="1800" b="0" i="0" smtClean="0"/>
                      <m:t> </m:t>
                    </m:r>
                    <m:r>
                      <m:rPr>
                        <m:sty m:val="p"/>
                      </m:rPr>
                      <a:rPr lang="sk-SK" sz="1800" b="0" i="0" smtClean="0"/>
                      <m:t>a</m:t>
                    </m:r>
                  </m:oMath>
                </a14:m>
                <a:endParaRPr lang="sk-SK" sz="1800" b="0" baseline="-25000" dirty="0"/>
              </a:p>
              <a:p>
                <a:pPr marL="0" indent="0">
                  <a:buNone/>
                </a:pPr>
                <a:r>
                  <a:rPr lang="sk-SK" sz="1800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b="0" i="1" smtClean="0"/>
                        </m:ctrlPr>
                      </m:sSubPr>
                      <m:e>
                        <m:r>
                          <a:rPr lang="sk-SK" sz="1800" b="0" i="1" smtClean="0"/>
                          <m:t>𝑟</m:t>
                        </m:r>
                      </m:e>
                      <m:sub>
                        <m:r>
                          <a:rPr lang="sk-SK" sz="1800" b="0" i="1" smtClean="0"/>
                          <m:t>2</m:t>
                        </m:r>
                      </m:sub>
                    </m:sSub>
                  </m:oMath>
                </a14:m>
                <a:r>
                  <a:rPr lang="sk-SK" sz="1800" b="0" dirty="0"/>
                  <a:t> je polomer hornej kružnice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C8BA27E-959D-8AE1-1A26-05E9D9D4C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6403" y="236307"/>
                <a:ext cx="5504997" cy="2239766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:a16="http://schemas.microsoft.com/office/drawing/2014/main" id="{49D13D60-DFB2-CBA1-F2C3-85440E90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65" y="2363058"/>
            <a:ext cx="3441031" cy="232051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3EB5A580-8B4C-1719-338C-1F0A3DEB782B}"/>
              </a:ext>
            </a:extLst>
          </p:cNvPr>
          <p:cNvSpPr txBox="1"/>
          <p:nvPr/>
        </p:nvSpPr>
        <p:spPr>
          <a:xfrm>
            <a:off x="5878607" y="4924878"/>
            <a:ext cx="24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*Príklad: </a:t>
            </a:r>
            <a:r>
              <a:rPr lang="pt-BR" dirty="0"/>
              <a:t>r</a:t>
            </a:r>
            <a:r>
              <a:rPr lang="pt-BR" baseline="-25000" dirty="0"/>
              <a:t>1</a:t>
            </a:r>
            <a:r>
              <a:rPr lang="pt-BR" dirty="0"/>
              <a:t> = 8cm</a:t>
            </a:r>
          </a:p>
          <a:p>
            <a:r>
              <a:rPr lang="sk-SK" dirty="0"/>
              <a:t>                </a:t>
            </a:r>
            <a:r>
              <a:rPr lang="pt-BR" dirty="0"/>
              <a:t>r</a:t>
            </a:r>
            <a:r>
              <a:rPr lang="pt-BR" baseline="-25000" dirty="0"/>
              <a:t>2</a:t>
            </a:r>
            <a:r>
              <a:rPr lang="pt-BR" dirty="0"/>
              <a:t> = 8cm</a:t>
            </a:r>
          </a:p>
          <a:p>
            <a:r>
              <a:rPr lang="sk-SK" dirty="0"/>
              <a:t>                </a:t>
            </a:r>
            <a:r>
              <a:rPr lang="pt-BR" dirty="0"/>
              <a:t>v = 5cm</a:t>
            </a:r>
          </a:p>
          <a:p>
            <a:r>
              <a:rPr lang="sk-SK" dirty="0"/>
              <a:t>                </a:t>
            </a:r>
            <a:r>
              <a:rPr lang="pt-BR" dirty="0"/>
              <a:t>S = </a:t>
            </a:r>
            <a:r>
              <a:rPr lang="sk-SK" dirty="0"/>
              <a:t>?</a:t>
            </a:r>
            <a:endParaRPr lang="pt-BR" dirty="0"/>
          </a:p>
          <a:p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C7DE20FF-D25E-2C66-2A3A-6E48592C8195}"/>
              </a:ext>
            </a:extLst>
          </p:cNvPr>
          <p:cNvSpPr txBox="1"/>
          <p:nvPr/>
        </p:nvSpPr>
        <p:spPr>
          <a:xfrm>
            <a:off x="9351196" y="2571499"/>
            <a:ext cx="2763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 výpočet povrchu tohto zrezaného kužeľa budeme potrebovať vedieť veľkosť strany. Vypočítame ju pomocou Pytagorovej vety.</a:t>
            </a:r>
          </a:p>
          <a:p>
            <a:r>
              <a:rPr lang="sk-SK" b="1" dirty="0"/>
              <a:t>s = √(5</a:t>
            </a:r>
            <a:r>
              <a:rPr lang="sk-SK" b="1" baseline="30000" dirty="0"/>
              <a:t>2</a:t>
            </a:r>
            <a:r>
              <a:rPr lang="sk-SK" b="1" dirty="0"/>
              <a:t> + 4</a:t>
            </a:r>
            <a:r>
              <a:rPr lang="sk-SK" b="1" baseline="30000" dirty="0"/>
              <a:t>2</a:t>
            </a:r>
            <a:r>
              <a:rPr lang="sk-SK" b="1" dirty="0"/>
              <a:t>) = √41 = 6,4</a:t>
            </a:r>
          </a:p>
          <a:p>
            <a:br>
              <a:rPr lang="sk-SK" dirty="0"/>
            </a:br>
            <a:endParaRPr lang="sk-SK" dirty="0"/>
          </a:p>
          <a:p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70632EC-FED1-447C-ABBB-9BB21FB92C68}"/>
              </a:ext>
            </a:extLst>
          </p:cNvPr>
          <p:cNvSpPr txBox="1"/>
          <p:nvPr/>
        </p:nvSpPr>
        <p:spPr>
          <a:xfrm>
            <a:off x="8013842" y="4778994"/>
            <a:ext cx="375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= S</a:t>
            </a:r>
            <a:r>
              <a:rPr lang="pt-BR" baseline="-25000" dirty="0"/>
              <a:t>1</a:t>
            </a:r>
            <a:r>
              <a:rPr lang="pt-BR" dirty="0"/>
              <a:t> + S</a:t>
            </a:r>
            <a:r>
              <a:rPr lang="pt-BR" baseline="-25000" dirty="0"/>
              <a:t>2</a:t>
            </a:r>
            <a:r>
              <a:rPr lang="pt-BR" dirty="0"/>
              <a:t> + S</a:t>
            </a:r>
            <a:r>
              <a:rPr lang="pt-BR" baseline="-25000" dirty="0"/>
              <a:t>pl</a:t>
            </a:r>
            <a:endParaRPr lang="pt-BR" dirty="0"/>
          </a:p>
          <a:p>
            <a:r>
              <a:rPr lang="pt-BR" b="1" dirty="0"/>
              <a:t>S = π (r</a:t>
            </a:r>
            <a:r>
              <a:rPr lang="pt-BR" b="1" baseline="-25000" dirty="0"/>
              <a:t>1</a:t>
            </a:r>
            <a:r>
              <a:rPr lang="pt-BR" b="1" baseline="30000" dirty="0"/>
              <a:t>2</a:t>
            </a:r>
            <a:r>
              <a:rPr lang="pt-BR" b="1" dirty="0"/>
              <a:t> + r</a:t>
            </a:r>
            <a:r>
              <a:rPr lang="pt-BR" b="1" baseline="-25000" dirty="0"/>
              <a:t>2</a:t>
            </a:r>
            <a:r>
              <a:rPr lang="pt-BR" b="1" baseline="30000" dirty="0"/>
              <a:t>2</a:t>
            </a:r>
            <a:r>
              <a:rPr lang="pt-BR" b="1" dirty="0"/>
              <a:t>) + π(r</a:t>
            </a:r>
            <a:r>
              <a:rPr lang="pt-BR" b="1" baseline="-25000" dirty="0"/>
              <a:t>1</a:t>
            </a:r>
            <a:r>
              <a:rPr lang="pt-BR" b="1" dirty="0"/>
              <a:t> + r</a:t>
            </a:r>
            <a:r>
              <a:rPr lang="pt-BR" b="1" baseline="-25000" dirty="0"/>
              <a:t>2</a:t>
            </a:r>
            <a:r>
              <a:rPr lang="pt-BR" b="1" dirty="0"/>
              <a:t>).s</a:t>
            </a:r>
            <a:endParaRPr lang="pt-BR" dirty="0"/>
          </a:p>
          <a:p>
            <a:r>
              <a:rPr lang="pt-BR" dirty="0"/>
              <a:t>S = 3,14 (8</a:t>
            </a:r>
            <a:r>
              <a:rPr lang="pt-BR" baseline="30000" dirty="0"/>
              <a:t>2</a:t>
            </a:r>
            <a:r>
              <a:rPr lang="pt-BR" dirty="0"/>
              <a:t> + 4</a:t>
            </a:r>
            <a:r>
              <a:rPr lang="pt-BR" baseline="30000" dirty="0"/>
              <a:t>2</a:t>
            </a:r>
            <a:r>
              <a:rPr lang="pt-BR" dirty="0"/>
              <a:t>) + 3,14(8 + 4). 6,4</a:t>
            </a:r>
          </a:p>
          <a:p>
            <a:r>
              <a:rPr lang="pt-BR" dirty="0"/>
              <a:t>S = 3,14 . (64+16) + 3,14.12.6,4</a:t>
            </a:r>
          </a:p>
          <a:p>
            <a:r>
              <a:rPr lang="pt-BR" dirty="0"/>
              <a:t>S = 3,14 . 80 + 241,152</a:t>
            </a:r>
          </a:p>
          <a:p>
            <a:r>
              <a:rPr lang="pt-BR" dirty="0"/>
              <a:t>S = 251,2 + 241,152</a:t>
            </a:r>
          </a:p>
          <a:p>
            <a:r>
              <a:rPr lang="pt-BR" b="1" u="sng" dirty="0"/>
              <a:t>S = 492,352 cm</a:t>
            </a:r>
            <a:r>
              <a:rPr lang="pt-BR" b="1" u="sng" baseline="30000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28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rezanie">
  <a:themeElements>
    <a:clrScheme name="Modrozelená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230</TotalTime>
  <Words>526</Words>
  <Application>Microsoft Office PowerPoint</Application>
  <PresentationFormat>Širokouhlá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Franklin Gothic Book</vt:lpstr>
      <vt:lpstr>Wingdings</vt:lpstr>
      <vt:lpstr>Orezanie</vt:lpstr>
      <vt:lpstr>ZREZANÝ KUŽEĽ</vt:lpstr>
      <vt:lpstr>DEFINÍCIA</vt:lpstr>
      <vt:lpstr>SIEŤ ZREZANÉHO KUŽEĽA</vt:lpstr>
      <vt:lpstr>PRVKY ZREZANÉHO KUŽEĽA</vt:lpstr>
      <vt:lpstr>KDE SA VYSKYTUJE ZREZANÝ KUŽEĽ</vt:lpstr>
      <vt:lpstr>KDE SA VYSKYTUJE ZREZANÝ KUŽEĽ</vt:lpstr>
      <vt:lpstr>KDE SA VYSKYTUJE ZREZANÝ KUŽEĽ</vt:lpstr>
      <vt:lpstr>OBJEM ZREZANÉHO KUŽEĽA</vt:lpstr>
      <vt:lpstr>OBSAH ZREZANÉHO KUŽEĽA</vt:lpstr>
      <vt:lpstr>ZHRNUTIE</vt:lpstr>
      <vt:lpstr>LITERATÚRA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ZREZANÝ KUŽEĽ</dc:title>
  <dc:creator>Simona Vojtková</dc:creator>
  <cp:lastModifiedBy>Simona Vojtková</cp:lastModifiedBy>
  <cp:revision>2</cp:revision>
  <dcterms:created xsi:type="dcterms:W3CDTF">2022-06-11T07:51:16Z</dcterms:created>
  <dcterms:modified xsi:type="dcterms:W3CDTF">2022-06-13T18:03:54Z</dcterms:modified>
</cp:coreProperties>
</file>