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286" r:id="rId6"/>
    <p:sldId id="290" r:id="rId7"/>
    <p:sldId id="266" r:id="rId8"/>
    <p:sldId id="292" r:id="rId9"/>
    <p:sldId id="293" r:id="rId10"/>
    <p:sldId id="297" r:id="rId11"/>
    <p:sldId id="268" r:id="rId12"/>
    <p:sldId id="267" r:id="rId13"/>
    <p:sldId id="299" r:id="rId14"/>
    <p:sldId id="298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26E"/>
    <a:srgbClr val="E46C0A"/>
    <a:srgbClr val="F1E8F8"/>
    <a:srgbClr val="4A7EBB"/>
    <a:srgbClr val="80A895"/>
    <a:srgbClr val="8B458D"/>
    <a:srgbClr val="FFF6D9"/>
    <a:srgbClr val="255997"/>
    <a:srgbClr val="1F9525"/>
    <a:srgbClr val="44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2" autoAdjust="0"/>
    <p:restoredTop sz="94660"/>
  </p:normalViewPr>
  <p:slideViewPr>
    <p:cSldViewPr>
      <p:cViewPr varScale="1">
        <p:scale>
          <a:sx n="63" d="100"/>
          <a:sy n="63" d="100"/>
        </p:scale>
        <p:origin x="104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7E9F-8F6E-47D9-98E9-2755362ACD90}" type="datetimeFigureOut">
              <a:rPr lang="sk-SK" smtClean="0"/>
              <a:pPr/>
              <a:t>26. 9. 2022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4C40-9500-4E31-9EF5-6EF3EBBBF32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18" Type="http://schemas.openxmlformats.org/officeDocument/2006/relationships/image" Target="../media/image16.wmf"/><Relationship Id="rId3" Type="http://schemas.openxmlformats.org/officeDocument/2006/relationships/image" Target="../media/image3.jpeg"/><Relationship Id="rId21" Type="http://schemas.openxmlformats.org/officeDocument/2006/relationships/oleObject" Target="../embeddings/oleObject1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24" Type="http://schemas.openxmlformats.org/officeDocument/2006/relationships/image" Target="../media/image19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Relationship Id="rId14" Type="http://schemas.openxmlformats.org/officeDocument/2006/relationships/image" Target="../media/image20.jpeg"/><Relationship Id="rId22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Vektor</a:t>
            </a:r>
            <a:endParaRPr lang="sk-SK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C:\Documents and Settings\Admin\Local Settings\Temporary Internet Files\Content.IE5\UTHEBU1C\MC900233829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2483768" y="3717032"/>
            <a:ext cx="4140451" cy="20898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lokTextu 5"/>
          <p:cNvSpPr txBox="1"/>
          <p:nvPr/>
        </p:nvSpPr>
        <p:spPr>
          <a:xfrm>
            <a:off x="6084168" y="59492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80A895"/>
                </a:solidFill>
              </a:rPr>
              <a:t>Mgr. Iveta </a:t>
            </a:r>
            <a:r>
              <a:rPr lang="sk-SK" dirty="0" err="1" smtClean="0">
                <a:solidFill>
                  <a:srgbClr val="80A895"/>
                </a:solidFill>
              </a:rPr>
              <a:t>Hermanovská</a:t>
            </a:r>
            <a:endParaRPr lang="sk-SK" dirty="0">
              <a:solidFill>
                <a:srgbClr val="80A895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 l="10901" r="6364" b="20634"/>
          <a:stretch>
            <a:fillRect/>
          </a:stretch>
        </p:blipFill>
        <p:spPr bwMode="auto">
          <a:xfrm>
            <a:off x="683568" y="1772816"/>
            <a:ext cx="468052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Zaoblený obdĺžnik 77"/>
          <p:cNvSpPr/>
          <p:nvPr/>
        </p:nvSpPr>
        <p:spPr>
          <a:xfrm>
            <a:off x="5508104" y="3141136"/>
            <a:ext cx="3096000" cy="1512000"/>
          </a:xfrm>
          <a:prstGeom prst="roundRect">
            <a:avLst/>
          </a:prstGeom>
          <a:solidFill>
            <a:srgbClr val="E46C0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2" name="Šípka doprava 6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sp>
        <p:nvSpPr>
          <p:cNvPr id="18" name="Obdĺžnik 17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5112568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Veľkosť vektora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418979" y="2765301"/>
          <a:ext cx="288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Rovnica" r:id="rId5" imgW="114120" imgH="177480" progId="Equation.3">
                  <p:embed/>
                </p:oleObj>
              </mc:Choice>
              <mc:Fallback>
                <p:oleObj name="Rovnica" r:id="rId5" imgW="1141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979" y="2765301"/>
                        <a:ext cx="288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BlokTextu 54"/>
          <p:cNvSpPr txBox="1"/>
          <p:nvPr/>
        </p:nvSpPr>
        <p:spPr>
          <a:xfrm>
            <a:off x="3923928" y="364502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u</a:t>
            </a:r>
            <a:r>
              <a:rPr lang="sk-SK" sz="2400" baseline="-25000" dirty="0" smtClean="0"/>
              <a:t>1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2411760" y="253528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u</a:t>
            </a:r>
            <a:r>
              <a:rPr lang="sk-SK" sz="2400" baseline="-25000" dirty="0" smtClean="0"/>
              <a:t>2</a:t>
            </a:r>
            <a:endParaRPr lang="sk-SK" sz="2400" dirty="0"/>
          </a:p>
        </p:txBody>
      </p:sp>
      <p:sp>
        <p:nvSpPr>
          <p:cNvPr id="21" name="BlokTextu 20"/>
          <p:cNvSpPr txBox="1"/>
          <p:nvPr/>
        </p:nvSpPr>
        <p:spPr>
          <a:xfrm>
            <a:off x="5004048" y="361540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x</a:t>
            </a:r>
            <a:endParaRPr lang="sk-SK" sz="2400" dirty="0"/>
          </a:p>
        </p:txBody>
      </p:sp>
      <p:sp>
        <p:nvSpPr>
          <p:cNvPr id="22" name="BlokTextu 21"/>
          <p:cNvSpPr txBox="1"/>
          <p:nvPr/>
        </p:nvSpPr>
        <p:spPr>
          <a:xfrm>
            <a:off x="2483768" y="162880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</a:t>
            </a:r>
            <a:endParaRPr lang="sk-SK" sz="2400" dirty="0"/>
          </a:p>
        </p:txBody>
      </p:sp>
      <p:cxnSp>
        <p:nvCxnSpPr>
          <p:cNvPr id="20" name="Rovná spojovacia šípka 19"/>
          <p:cNvCxnSpPr/>
          <p:nvPr/>
        </p:nvCxnSpPr>
        <p:spPr>
          <a:xfrm rot="16200000">
            <a:off x="1069208" y="3573216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rot="5400000">
            <a:off x="3545968" y="2054358"/>
            <a:ext cx="0" cy="1476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Skupina 71"/>
          <p:cNvGrpSpPr/>
          <p:nvPr/>
        </p:nvGrpSpPr>
        <p:grpSpPr>
          <a:xfrm>
            <a:off x="5940152" y="2409816"/>
            <a:ext cx="1944216" cy="587136"/>
            <a:chOff x="5940152" y="2196153"/>
            <a:chExt cx="1944216" cy="587136"/>
          </a:xfrm>
        </p:grpSpPr>
        <p:sp>
          <p:nvSpPr>
            <p:cNvPr id="69" name="BlokTextu 68"/>
            <p:cNvSpPr txBox="1"/>
            <p:nvPr/>
          </p:nvSpPr>
          <p:spPr>
            <a:xfrm>
              <a:off x="5940152" y="2196153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u</a:t>
              </a:r>
              <a:endParaRPr lang="sk-SK" sz="3200" dirty="0"/>
            </a:p>
          </p:txBody>
        </p:sp>
        <p:cxnSp>
          <p:nvCxnSpPr>
            <p:cNvPr id="70" name="Rovná spojovacia šípka 69"/>
            <p:cNvCxnSpPr/>
            <p:nvPr/>
          </p:nvCxnSpPr>
          <p:spPr>
            <a:xfrm>
              <a:off x="6065116" y="2348880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BlokTextu 70"/>
            <p:cNvSpPr txBox="1"/>
            <p:nvPr/>
          </p:nvSpPr>
          <p:spPr>
            <a:xfrm>
              <a:off x="6228184" y="2198514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= (u</a:t>
              </a:r>
              <a:r>
                <a:rPr lang="sk-SK" sz="3200" baseline="-25000" dirty="0" smtClean="0"/>
                <a:t>1</a:t>
              </a:r>
              <a:r>
                <a:rPr lang="sk-SK" sz="3200" dirty="0" smtClean="0"/>
                <a:t>; u</a:t>
              </a:r>
              <a:r>
                <a:rPr lang="sk-SK" sz="3200" baseline="-25000" dirty="0" smtClean="0"/>
                <a:t>2</a:t>
              </a:r>
              <a:r>
                <a:rPr lang="sk-SK" sz="3200" dirty="0" smtClean="0"/>
                <a:t>)</a:t>
              </a:r>
              <a:endParaRPr lang="sk-SK" sz="3200" dirty="0"/>
            </a:p>
          </p:txBody>
        </p:sp>
      </p:grpSp>
      <p:sp>
        <p:nvSpPr>
          <p:cNvPr id="73" name="BlokTextu 72"/>
          <p:cNvSpPr txBox="1"/>
          <p:nvPr/>
        </p:nvSpPr>
        <p:spPr>
          <a:xfrm>
            <a:off x="5580112" y="327627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veľkosť vektora: </a:t>
            </a:r>
            <a:endParaRPr lang="sk-SK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0" name="Zaoblený obdĺžnik 79"/>
          <p:cNvSpPr/>
          <p:nvPr/>
        </p:nvSpPr>
        <p:spPr>
          <a:xfrm>
            <a:off x="7020272" y="1412776"/>
            <a:ext cx="1440160" cy="79208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ukáž</a:t>
            </a:r>
            <a:endParaRPr lang="sk-SK" sz="2400" dirty="0"/>
          </a:p>
        </p:txBody>
      </p:sp>
      <p:sp>
        <p:nvSpPr>
          <p:cNvPr id="36" name="Pravouhlý trojuholník 35"/>
          <p:cNvSpPr/>
          <p:nvPr/>
        </p:nvSpPr>
        <p:spPr>
          <a:xfrm rot="16200000">
            <a:off x="3105047" y="2564928"/>
            <a:ext cx="900000" cy="1332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lúk 36"/>
          <p:cNvSpPr>
            <a:spLocks noChangeAspect="1"/>
          </p:cNvSpPr>
          <p:nvPr/>
        </p:nvSpPr>
        <p:spPr>
          <a:xfrm rot="16200000">
            <a:off x="3753144" y="3217738"/>
            <a:ext cx="914400" cy="91440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6" name="Rovná spojovacia šípka 25"/>
          <p:cNvCxnSpPr/>
          <p:nvPr/>
        </p:nvCxnSpPr>
        <p:spPr>
          <a:xfrm flipV="1">
            <a:off x="2867260" y="2791632"/>
            <a:ext cx="1332000" cy="900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755576" y="3688457"/>
            <a:ext cx="45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nica 50"/>
          <p:cNvCxnSpPr/>
          <p:nvPr/>
        </p:nvCxnSpPr>
        <p:spPr>
          <a:xfrm>
            <a:off x="4211960" y="2727970"/>
            <a:ext cx="0" cy="1044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lokTextu 37"/>
          <p:cNvSpPr txBox="1"/>
          <p:nvPr/>
        </p:nvSpPr>
        <p:spPr>
          <a:xfrm>
            <a:off x="3718006" y="3289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90°</a:t>
            </a:r>
            <a:endParaRPr lang="sk-SK" sz="2400" dirty="0"/>
          </a:p>
        </p:txBody>
      </p:sp>
      <p:graphicFrame>
        <p:nvGraphicFramePr>
          <p:cNvPr id="39" name="Objekt 38"/>
          <p:cNvGraphicFramePr>
            <a:graphicFrameLocks noChangeAspect="1"/>
          </p:cNvGraphicFramePr>
          <p:nvPr/>
        </p:nvGraphicFramePr>
        <p:xfrm>
          <a:off x="5724128" y="3645024"/>
          <a:ext cx="255744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Rovnica" r:id="rId7" imgW="939600" imgH="317160" progId="Equation.3">
                  <p:embed/>
                </p:oleObj>
              </mc:Choice>
              <mc:Fallback>
                <p:oleObj name="Rovnica" r:id="rId7" imgW="939600" imgH="317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645024"/>
                        <a:ext cx="2557440" cy="8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BlokTextu 26"/>
          <p:cNvSpPr txBox="1"/>
          <p:nvPr/>
        </p:nvSpPr>
        <p:spPr>
          <a:xfrm>
            <a:off x="1043608" y="5360023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Veľkosť vektora vypočítame ako dĺžku niektorej z orientovaných úsečiek, ktoré sú jeho umiestnením.</a:t>
            </a:r>
            <a:endParaRPr lang="sk-SK" sz="2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78" grpId="0" animBg="1"/>
      <p:bldP spid="62" grpId="0" animBg="1"/>
      <p:bldP spid="73" grpId="0"/>
      <p:bldP spid="80" grpId="0" animBg="1"/>
      <p:bldP spid="36" grpId="0" animBg="1"/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1368152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36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</a:t>
            </a:r>
            <a:endParaRPr lang="sk-SK" sz="3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3" name="Skupina 59"/>
          <p:cNvGrpSpPr/>
          <p:nvPr/>
        </p:nvGrpSpPr>
        <p:grpSpPr>
          <a:xfrm>
            <a:off x="1115616" y="4077072"/>
            <a:ext cx="1800200" cy="792000"/>
            <a:chOff x="1907704" y="5373304"/>
            <a:chExt cx="1800200" cy="792000"/>
          </a:xfrm>
        </p:grpSpPr>
        <p:sp>
          <p:nvSpPr>
            <p:cNvPr id="46" name="Zaoblený obdĺžnik 45"/>
            <p:cNvSpPr/>
            <p:nvPr/>
          </p:nvSpPr>
          <p:spPr>
            <a:xfrm>
              <a:off x="1907704" y="5373304"/>
              <a:ext cx="18002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1" name="Objekt 50"/>
            <p:cNvGraphicFramePr>
              <a:graphicFrameLocks noChangeAspect="1"/>
            </p:cNvGraphicFramePr>
            <p:nvPr/>
          </p:nvGraphicFramePr>
          <p:xfrm>
            <a:off x="2138288" y="5541207"/>
            <a:ext cx="132715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8" name="Rovnica" r:id="rId3" imgW="558720" imgH="215640" progId="Equation.3">
                    <p:embed/>
                  </p:oleObj>
                </mc:Choice>
                <mc:Fallback>
                  <p:oleObj name="Rovnica" r:id="rId3" imgW="55872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288" y="5541207"/>
                          <a:ext cx="1327150" cy="512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Skupina 59"/>
          <p:cNvGrpSpPr/>
          <p:nvPr/>
        </p:nvGrpSpPr>
        <p:grpSpPr>
          <a:xfrm>
            <a:off x="5148064" y="2924944"/>
            <a:ext cx="1800000" cy="792000"/>
            <a:chOff x="1907704" y="5373304"/>
            <a:chExt cx="1800000" cy="792000"/>
          </a:xfrm>
        </p:grpSpPr>
        <p:sp>
          <p:nvSpPr>
            <p:cNvPr id="54" name="Zaoblený obdĺžnik 53"/>
            <p:cNvSpPr/>
            <p:nvPr/>
          </p:nvSpPr>
          <p:spPr>
            <a:xfrm>
              <a:off x="1907704" y="5373304"/>
              <a:ext cx="1800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7" name="Objekt 56"/>
            <p:cNvGraphicFramePr>
              <a:graphicFrameLocks noChangeAspect="1"/>
            </p:cNvGraphicFramePr>
            <p:nvPr/>
          </p:nvGraphicFramePr>
          <p:xfrm>
            <a:off x="2280965" y="5490010"/>
            <a:ext cx="1062038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name="Rovnica" r:id="rId5" imgW="444240" imgH="215640" progId="Equation.3">
                    <p:embed/>
                  </p:oleObj>
                </mc:Choice>
                <mc:Fallback>
                  <p:oleObj name="Rovnica" r:id="rId5" imgW="44424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965" y="5490010"/>
                          <a:ext cx="1062038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Skupina 59"/>
          <p:cNvGrpSpPr/>
          <p:nvPr/>
        </p:nvGrpSpPr>
        <p:grpSpPr>
          <a:xfrm>
            <a:off x="1115616" y="2924944"/>
            <a:ext cx="1800000" cy="792000"/>
            <a:chOff x="1907704" y="5373304"/>
            <a:chExt cx="1800000" cy="792000"/>
          </a:xfrm>
        </p:grpSpPr>
        <p:sp>
          <p:nvSpPr>
            <p:cNvPr id="59" name="Zaoblený obdĺžnik 58"/>
            <p:cNvSpPr/>
            <p:nvPr/>
          </p:nvSpPr>
          <p:spPr>
            <a:xfrm>
              <a:off x="1907704" y="5373304"/>
              <a:ext cx="1800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0" name="Objekt 59"/>
            <p:cNvGraphicFramePr>
              <a:graphicFrameLocks noChangeAspect="1"/>
            </p:cNvGraphicFramePr>
            <p:nvPr/>
          </p:nvGraphicFramePr>
          <p:xfrm>
            <a:off x="2424038" y="5505885"/>
            <a:ext cx="814388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0" name="Rovnica" r:id="rId7" imgW="342720" imgH="215640" progId="Equation.3">
                    <p:embed/>
                  </p:oleObj>
                </mc:Choice>
                <mc:Fallback>
                  <p:oleObj name="Rovnica" r:id="rId7" imgW="34272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038" y="5505885"/>
                          <a:ext cx="814388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Skupina 59"/>
          <p:cNvGrpSpPr/>
          <p:nvPr/>
        </p:nvGrpSpPr>
        <p:grpSpPr>
          <a:xfrm>
            <a:off x="5181972" y="4077160"/>
            <a:ext cx="1800000" cy="792000"/>
            <a:chOff x="1907704" y="5373304"/>
            <a:chExt cx="1800000" cy="792000"/>
          </a:xfrm>
        </p:grpSpPr>
        <p:sp>
          <p:nvSpPr>
            <p:cNvPr id="62" name="Zaoblený obdĺžnik 61"/>
            <p:cNvSpPr/>
            <p:nvPr/>
          </p:nvSpPr>
          <p:spPr>
            <a:xfrm>
              <a:off x="1907704" y="5373304"/>
              <a:ext cx="1800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3" name="Objekt 62"/>
            <p:cNvGraphicFramePr>
              <a:graphicFrameLocks noChangeAspect="1"/>
            </p:cNvGraphicFramePr>
            <p:nvPr/>
          </p:nvGraphicFramePr>
          <p:xfrm>
            <a:off x="2278807" y="5510957"/>
            <a:ext cx="10604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1" name="Rovnica" r:id="rId9" imgW="444240" imgH="215640" progId="Equation.3">
                    <p:embed/>
                  </p:oleObj>
                </mc:Choice>
                <mc:Fallback>
                  <p:oleObj name="Rovnica" r:id="rId9" imgW="44424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807" y="5510957"/>
                          <a:ext cx="1060450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0" name="Obrázok 69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59832" y="2861320"/>
            <a:ext cx="936000" cy="936000"/>
          </a:xfrm>
          <a:prstGeom prst="rect">
            <a:avLst/>
          </a:prstGeom>
        </p:spPr>
      </p:pic>
      <p:pic>
        <p:nvPicPr>
          <p:cNvPr id="71" name="Obrázok 70" descr="smill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59944" y="4109839"/>
            <a:ext cx="1008000" cy="755037"/>
          </a:xfrm>
          <a:prstGeom prst="rect">
            <a:avLst/>
          </a:prstGeom>
        </p:spPr>
      </p:pic>
      <p:sp>
        <p:nvSpPr>
          <p:cNvPr id="72" name="Šípka doprava 71">
            <a:hlinkClick r:id="" action="ppaction://hlinkshowjump?jump=nextslide"/>
          </p:cNvPr>
          <p:cNvSpPr/>
          <p:nvPr/>
        </p:nvSpPr>
        <p:spPr>
          <a:xfrm>
            <a:off x="7308304" y="5445224"/>
            <a:ext cx="1152128" cy="864096"/>
          </a:xfrm>
          <a:prstGeom prst="rightArrow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pic>
        <p:nvPicPr>
          <p:cNvPr id="73" name="Obrázok 72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8372" y="2857128"/>
            <a:ext cx="936000" cy="936000"/>
          </a:xfrm>
          <a:prstGeom prst="rect">
            <a:avLst/>
          </a:prstGeom>
        </p:spPr>
      </p:pic>
      <p:pic>
        <p:nvPicPr>
          <p:cNvPr id="74" name="Obrázok 73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05997" y="4005168"/>
            <a:ext cx="936000" cy="936000"/>
          </a:xfrm>
          <a:prstGeom prst="rect">
            <a:avLst/>
          </a:prstGeom>
        </p:spPr>
      </p:pic>
      <p:sp>
        <p:nvSpPr>
          <p:cNvPr id="75" name="BlokTextu 74"/>
          <p:cNvSpPr txBox="1"/>
          <p:nvPr/>
        </p:nvSpPr>
        <p:spPr>
          <a:xfrm>
            <a:off x="1835696" y="61306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 klikni na správnu odpoveď</a:t>
            </a:r>
            <a:endParaRPr lang="sk-SK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683568" y="1340768"/>
            <a:ext cx="7488832" cy="954107"/>
            <a:chOff x="683568" y="1340768"/>
            <a:chExt cx="7488832" cy="954107"/>
          </a:xfrm>
        </p:grpSpPr>
        <p:sp>
          <p:nvSpPr>
            <p:cNvPr id="41" name="BlokTextu 40"/>
            <p:cNvSpPr txBox="1"/>
            <p:nvPr/>
          </p:nvSpPr>
          <p:spPr>
            <a:xfrm>
              <a:off x="683568" y="1340768"/>
              <a:ext cx="7488832" cy="9541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 Sú dané body E[5; 6], F[1; 4]. Vektor EF má </a:t>
              </a:r>
            </a:p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 súradnice: </a:t>
              </a:r>
              <a:endParaRPr lang="sk-SK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cxnSp>
          <p:nvCxnSpPr>
            <p:cNvPr id="25" name="Rovná spojovacia šípka 24"/>
            <p:cNvCxnSpPr/>
            <p:nvPr/>
          </p:nvCxnSpPr>
          <p:spPr>
            <a:xfrm>
              <a:off x="6401228" y="1412776"/>
              <a:ext cx="36004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Obdĺžnik 25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  <p:bldP spid="72" grpId="0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1368152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36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</a:t>
            </a:r>
            <a:endParaRPr lang="sk-SK" sz="3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45" name="Skupina 59"/>
          <p:cNvGrpSpPr/>
          <p:nvPr/>
        </p:nvGrpSpPr>
        <p:grpSpPr>
          <a:xfrm>
            <a:off x="4644008" y="2780928"/>
            <a:ext cx="2412000" cy="1044000"/>
            <a:chOff x="1907704" y="5229200"/>
            <a:chExt cx="2412000" cy="1044000"/>
          </a:xfrm>
        </p:grpSpPr>
        <p:sp>
          <p:nvSpPr>
            <p:cNvPr id="46" name="Zaoblený obdĺžnik 45"/>
            <p:cNvSpPr/>
            <p:nvPr/>
          </p:nvSpPr>
          <p:spPr>
            <a:xfrm>
              <a:off x="1907704" y="5229200"/>
              <a:ext cx="2412000" cy="1044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1" name="Objekt 50"/>
            <p:cNvGraphicFramePr>
              <a:graphicFrameLocks noChangeAspect="1"/>
            </p:cNvGraphicFramePr>
            <p:nvPr/>
          </p:nvGraphicFramePr>
          <p:xfrm>
            <a:off x="2771800" y="5491510"/>
            <a:ext cx="796667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Rovnica" r:id="rId3" imgW="317160" imgH="215640" progId="Equation.3">
                    <p:embed/>
                  </p:oleObj>
                </mc:Choice>
                <mc:Fallback>
                  <p:oleObj name="Rovnica" r:id="rId3" imgW="31716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5491510"/>
                          <a:ext cx="796667" cy="54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Skupina 59"/>
          <p:cNvGrpSpPr/>
          <p:nvPr/>
        </p:nvGrpSpPr>
        <p:grpSpPr>
          <a:xfrm>
            <a:off x="683984" y="4221088"/>
            <a:ext cx="2412000" cy="1044000"/>
            <a:chOff x="1907704" y="5373304"/>
            <a:chExt cx="2412000" cy="1044000"/>
          </a:xfrm>
        </p:grpSpPr>
        <p:sp>
          <p:nvSpPr>
            <p:cNvPr id="54" name="Zaoblený obdĺžnik 53"/>
            <p:cNvSpPr/>
            <p:nvPr/>
          </p:nvSpPr>
          <p:spPr>
            <a:xfrm>
              <a:off x="1907704" y="5373304"/>
              <a:ext cx="2412000" cy="1044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7" name="Objekt 56"/>
            <p:cNvGraphicFramePr>
              <a:graphicFrameLocks noChangeAspect="1"/>
            </p:cNvGraphicFramePr>
            <p:nvPr/>
          </p:nvGraphicFramePr>
          <p:xfrm>
            <a:off x="2555360" y="5630554"/>
            <a:ext cx="10287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Rovnica" r:id="rId5" imgW="431640" imgH="215640" progId="Equation.3">
                    <p:embed/>
                  </p:oleObj>
                </mc:Choice>
                <mc:Fallback>
                  <p:oleObj name="Rovnica" r:id="rId5" imgW="43164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360" y="5630554"/>
                          <a:ext cx="1028700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Skupina 59"/>
          <p:cNvGrpSpPr/>
          <p:nvPr/>
        </p:nvGrpSpPr>
        <p:grpSpPr>
          <a:xfrm>
            <a:off x="683984" y="2780928"/>
            <a:ext cx="2412000" cy="1044000"/>
            <a:chOff x="1907704" y="5373304"/>
            <a:chExt cx="2412000" cy="1044000"/>
          </a:xfrm>
        </p:grpSpPr>
        <p:sp>
          <p:nvSpPr>
            <p:cNvPr id="59" name="Zaoblený obdĺžnik 58"/>
            <p:cNvSpPr/>
            <p:nvPr/>
          </p:nvSpPr>
          <p:spPr>
            <a:xfrm>
              <a:off x="1907704" y="5373304"/>
              <a:ext cx="2412000" cy="1044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0" name="Objekt 59"/>
            <p:cNvGraphicFramePr>
              <a:graphicFrameLocks noChangeAspect="1"/>
            </p:cNvGraphicFramePr>
            <p:nvPr/>
          </p:nvGraphicFramePr>
          <p:xfrm>
            <a:off x="2555360" y="5591164"/>
            <a:ext cx="1080001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Rovnica" r:id="rId7" imgW="431640" imgH="215640" progId="Equation.3">
                    <p:embed/>
                  </p:oleObj>
                </mc:Choice>
                <mc:Fallback>
                  <p:oleObj name="Rovnica" r:id="rId7" imgW="43164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360" y="5591164"/>
                          <a:ext cx="1080001" cy="54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Skupina 59"/>
          <p:cNvGrpSpPr/>
          <p:nvPr/>
        </p:nvGrpSpPr>
        <p:grpSpPr>
          <a:xfrm>
            <a:off x="4644008" y="4185200"/>
            <a:ext cx="2412000" cy="1044000"/>
            <a:chOff x="1907704" y="5373304"/>
            <a:chExt cx="2412000" cy="1044000"/>
          </a:xfrm>
        </p:grpSpPr>
        <p:sp>
          <p:nvSpPr>
            <p:cNvPr id="62" name="Zaoblený obdĺžnik 61"/>
            <p:cNvSpPr/>
            <p:nvPr/>
          </p:nvSpPr>
          <p:spPr>
            <a:xfrm>
              <a:off x="1907704" y="5373304"/>
              <a:ext cx="2412000" cy="1044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3" name="Objekt 62"/>
            <p:cNvGraphicFramePr>
              <a:graphicFrameLocks noChangeAspect="1"/>
            </p:cNvGraphicFramePr>
            <p:nvPr/>
          </p:nvGraphicFramePr>
          <p:xfrm>
            <a:off x="2771799" y="5618817"/>
            <a:ext cx="799134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Rovnica" r:id="rId9" imgW="317160" imgH="215640" progId="Equation.3">
                    <p:embed/>
                  </p:oleObj>
                </mc:Choice>
                <mc:Fallback>
                  <p:oleObj name="Rovnica" r:id="rId9" imgW="31716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99" y="5618817"/>
                          <a:ext cx="799134" cy="54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0" name="Obrázok 69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75856" y="2814836"/>
            <a:ext cx="936000" cy="936000"/>
          </a:xfrm>
          <a:prstGeom prst="rect">
            <a:avLst/>
          </a:prstGeom>
        </p:spPr>
      </p:pic>
      <p:pic>
        <p:nvPicPr>
          <p:cNvPr id="71" name="Obrázok 70" descr="smill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92280" y="2924944"/>
            <a:ext cx="1008000" cy="755037"/>
          </a:xfrm>
          <a:prstGeom prst="rect">
            <a:avLst/>
          </a:prstGeom>
        </p:spPr>
      </p:pic>
      <p:sp>
        <p:nvSpPr>
          <p:cNvPr id="72" name="Šípka doprava 71">
            <a:hlinkClick r:id="" action="ppaction://hlinkshowjump?jump=nextslide"/>
          </p:cNvPr>
          <p:cNvSpPr/>
          <p:nvPr/>
        </p:nvSpPr>
        <p:spPr>
          <a:xfrm>
            <a:off x="7308304" y="5445224"/>
            <a:ext cx="1152128" cy="864096"/>
          </a:xfrm>
          <a:prstGeom prst="rightArrow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pic>
        <p:nvPicPr>
          <p:cNvPr id="73" name="Obrázok 72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75856" y="4246488"/>
            <a:ext cx="936000" cy="936000"/>
          </a:xfrm>
          <a:prstGeom prst="rect">
            <a:avLst/>
          </a:prstGeom>
        </p:spPr>
      </p:pic>
      <p:pic>
        <p:nvPicPr>
          <p:cNvPr id="74" name="Obrázok 73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4288" y="4208492"/>
            <a:ext cx="936000" cy="936000"/>
          </a:xfrm>
          <a:prstGeom prst="rect">
            <a:avLst/>
          </a:prstGeom>
        </p:spPr>
      </p:pic>
      <p:sp>
        <p:nvSpPr>
          <p:cNvPr id="75" name="BlokTextu 74"/>
          <p:cNvSpPr txBox="1"/>
          <p:nvPr/>
        </p:nvSpPr>
        <p:spPr>
          <a:xfrm>
            <a:off x="1835696" y="61306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 klikni na správnu odpoveď</a:t>
            </a:r>
            <a:endParaRPr lang="sk-SK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8" name="Skupina 27"/>
          <p:cNvGrpSpPr/>
          <p:nvPr/>
        </p:nvGrpSpPr>
        <p:grpSpPr>
          <a:xfrm>
            <a:off x="683568" y="1340768"/>
            <a:ext cx="7776864" cy="954107"/>
            <a:chOff x="683568" y="1340768"/>
            <a:chExt cx="7776864" cy="954107"/>
          </a:xfrm>
        </p:grpSpPr>
        <p:sp>
          <p:nvSpPr>
            <p:cNvPr id="41" name="BlokTextu 40"/>
            <p:cNvSpPr txBox="1"/>
            <p:nvPr/>
          </p:nvSpPr>
          <p:spPr>
            <a:xfrm>
              <a:off x="683568" y="1340768"/>
              <a:ext cx="7776864" cy="9541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Daný je vektor u = (– 2; 5) a bod K[4; – 2].</a:t>
              </a:r>
            </a:p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Platí u = KL. Bod L má súradnice:</a:t>
              </a:r>
            </a:p>
          </p:txBody>
        </p:sp>
        <p:cxnSp>
          <p:nvCxnSpPr>
            <p:cNvPr id="24" name="Rovná spojovacia šípka 23"/>
            <p:cNvCxnSpPr/>
            <p:nvPr/>
          </p:nvCxnSpPr>
          <p:spPr>
            <a:xfrm>
              <a:off x="2210250" y="1830310"/>
              <a:ext cx="36004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Rovná spojovacia šípka 24"/>
            <p:cNvCxnSpPr/>
            <p:nvPr/>
          </p:nvCxnSpPr>
          <p:spPr>
            <a:xfrm>
              <a:off x="1648138" y="1873852"/>
              <a:ext cx="25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Rovná spojovacia šípka 26"/>
            <p:cNvCxnSpPr/>
            <p:nvPr/>
          </p:nvCxnSpPr>
          <p:spPr>
            <a:xfrm>
              <a:off x="3110632" y="1484784"/>
              <a:ext cx="25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2" grpId="0"/>
      <p:bldP spid="72" grpId="0" animBg="1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1368152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36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</a:t>
            </a:r>
            <a:endParaRPr lang="sk-SK" sz="3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3" name="Skupina 59"/>
          <p:cNvGrpSpPr/>
          <p:nvPr/>
        </p:nvGrpSpPr>
        <p:grpSpPr>
          <a:xfrm>
            <a:off x="4572000" y="4335960"/>
            <a:ext cx="2412000" cy="792000"/>
            <a:chOff x="1907704" y="5300640"/>
            <a:chExt cx="2412000" cy="792000"/>
          </a:xfrm>
        </p:grpSpPr>
        <p:sp>
          <p:nvSpPr>
            <p:cNvPr id="46" name="Zaoblený obdĺžnik 45"/>
            <p:cNvSpPr/>
            <p:nvPr/>
          </p:nvSpPr>
          <p:spPr>
            <a:xfrm>
              <a:off x="1907704" y="5300640"/>
              <a:ext cx="2412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1" name="Objekt 50"/>
            <p:cNvGraphicFramePr>
              <a:graphicFrameLocks noChangeAspect="1"/>
            </p:cNvGraphicFramePr>
            <p:nvPr/>
          </p:nvGraphicFramePr>
          <p:xfrm>
            <a:off x="2614142" y="5492230"/>
            <a:ext cx="111125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6" name="Rovnica" r:id="rId3" imgW="444240" imgH="215640" progId="Equation.3">
                    <p:embed/>
                  </p:oleObj>
                </mc:Choice>
                <mc:Fallback>
                  <p:oleObj name="Rovnica" r:id="rId3" imgW="4442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142" y="5492230"/>
                          <a:ext cx="1111250" cy="539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Skupina 59"/>
          <p:cNvGrpSpPr/>
          <p:nvPr/>
        </p:nvGrpSpPr>
        <p:grpSpPr>
          <a:xfrm>
            <a:off x="683984" y="4292528"/>
            <a:ext cx="2412000" cy="792000"/>
            <a:chOff x="1907704" y="5444744"/>
            <a:chExt cx="2412000" cy="792000"/>
          </a:xfrm>
        </p:grpSpPr>
        <p:sp>
          <p:nvSpPr>
            <p:cNvPr id="54" name="Zaoblený obdĺžnik 53"/>
            <p:cNvSpPr/>
            <p:nvPr/>
          </p:nvSpPr>
          <p:spPr>
            <a:xfrm>
              <a:off x="1907704" y="5444744"/>
              <a:ext cx="2412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7" name="Objekt 56"/>
            <p:cNvGraphicFramePr>
              <a:graphicFrameLocks noChangeAspect="1"/>
            </p:cNvGraphicFramePr>
            <p:nvPr/>
          </p:nvGraphicFramePr>
          <p:xfrm>
            <a:off x="2539758" y="5630554"/>
            <a:ext cx="105886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7" name="Rovnica" r:id="rId5" imgW="444240" imgH="215640" progId="Equation.3">
                    <p:embed/>
                  </p:oleObj>
                </mc:Choice>
                <mc:Fallback>
                  <p:oleObj name="Rovnica" r:id="rId5" imgW="44424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758" y="5630554"/>
                          <a:ext cx="1058862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Skupina 59"/>
          <p:cNvGrpSpPr/>
          <p:nvPr/>
        </p:nvGrpSpPr>
        <p:grpSpPr>
          <a:xfrm>
            <a:off x="683984" y="2866656"/>
            <a:ext cx="2412000" cy="792000"/>
            <a:chOff x="1907704" y="5459032"/>
            <a:chExt cx="2412000" cy="792000"/>
          </a:xfrm>
        </p:grpSpPr>
        <p:sp>
          <p:nvSpPr>
            <p:cNvPr id="59" name="Zaoblený obdĺžnik 58"/>
            <p:cNvSpPr/>
            <p:nvPr/>
          </p:nvSpPr>
          <p:spPr>
            <a:xfrm>
              <a:off x="1907704" y="5459032"/>
              <a:ext cx="2412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0" name="Objekt 59"/>
            <p:cNvGraphicFramePr>
              <a:graphicFrameLocks noChangeAspect="1"/>
            </p:cNvGraphicFramePr>
            <p:nvPr/>
          </p:nvGraphicFramePr>
          <p:xfrm>
            <a:off x="2396883" y="5591164"/>
            <a:ext cx="13970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8" name="Rovnica" r:id="rId7" imgW="558720" imgH="215640" progId="Equation.3">
                    <p:embed/>
                  </p:oleObj>
                </mc:Choice>
                <mc:Fallback>
                  <p:oleObj name="Rovnica" r:id="rId7" imgW="55872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883" y="5591164"/>
                          <a:ext cx="1397000" cy="539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Skupina 59"/>
          <p:cNvGrpSpPr/>
          <p:nvPr/>
        </p:nvGrpSpPr>
        <p:grpSpPr>
          <a:xfrm>
            <a:off x="4499992" y="2852368"/>
            <a:ext cx="2412000" cy="792000"/>
            <a:chOff x="1907704" y="5444744"/>
            <a:chExt cx="2412000" cy="792000"/>
          </a:xfrm>
        </p:grpSpPr>
        <p:sp>
          <p:nvSpPr>
            <p:cNvPr id="62" name="Zaoblený obdĺžnik 61"/>
            <p:cNvSpPr/>
            <p:nvPr/>
          </p:nvSpPr>
          <p:spPr>
            <a:xfrm>
              <a:off x="1907704" y="5444744"/>
              <a:ext cx="2412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3" name="Objekt 62"/>
            <p:cNvGraphicFramePr>
              <a:graphicFrameLocks noChangeAspect="1"/>
            </p:cNvGraphicFramePr>
            <p:nvPr/>
          </p:nvGraphicFramePr>
          <p:xfrm>
            <a:off x="2613125" y="5618151"/>
            <a:ext cx="1117600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9" name="Rovnica" r:id="rId9" imgW="444240" imgH="215640" progId="Equation.3">
                    <p:embed/>
                  </p:oleObj>
                </mc:Choice>
                <mc:Fallback>
                  <p:oleObj name="Rovnica" r:id="rId9" imgW="44424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125" y="5618151"/>
                          <a:ext cx="1117600" cy="541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0" name="Obrázok 69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75856" y="2814836"/>
            <a:ext cx="936000" cy="936000"/>
          </a:xfrm>
          <a:prstGeom prst="rect">
            <a:avLst/>
          </a:prstGeom>
        </p:spPr>
      </p:pic>
      <p:pic>
        <p:nvPicPr>
          <p:cNvPr id="71" name="Obrázok 70" descr="smill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92280" y="4365104"/>
            <a:ext cx="1008000" cy="755037"/>
          </a:xfrm>
          <a:prstGeom prst="rect">
            <a:avLst/>
          </a:prstGeom>
        </p:spPr>
      </p:pic>
      <p:sp>
        <p:nvSpPr>
          <p:cNvPr id="72" name="Šípka doprava 71">
            <a:hlinkClick r:id="" action="ppaction://hlinkshowjump?jump=nextslide"/>
          </p:cNvPr>
          <p:cNvSpPr/>
          <p:nvPr/>
        </p:nvSpPr>
        <p:spPr>
          <a:xfrm>
            <a:off x="7308304" y="5445224"/>
            <a:ext cx="1152128" cy="864096"/>
          </a:xfrm>
          <a:prstGeom prst="rightArrow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pic>
        <p:nvPicPr>
          <p:cNvPr id="73" name="Obrázok 72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75856" y="4246488"/>
            <a:ext cx="936000" cy="936000"/>
          </a:xfrm>
          <a:prstGeom prst="rect">
            <a:avLst/>
          </a:prstGeom>
        </p:spPr>
      </p:pic>
      <p:pic>
        <p:nvPicPr>
          <p:cNvPr id="74" name="Obrázok 73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92280" y="2780928"/>
            <a:ext cx="936000" cy="936000"/>
          </a:xfrm>
          <a:prstGeom prst="rect">
            <a:avLst/>
          </a:prstGeom>
        </p:spPr>
      </p:pic>
      <p:sp>
        <p:nvSpPr>
          <p:cNvPr id="75" name="BlokTextu 74"/>
          <p:cNvSpPr txBox="1"/>
          <p:nvPr/>
        </p:nvSpPr>
        <p:spPr>
          <a:xfrm>
            <a:off x="1835696" y="61306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 klikni na správnu odpoveď</a:t>
            </a:r>
            <a:endParaRPr lang="sk-SK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683568" y="1340768"/>
            <a:ext cx="7776864" cy="954107"/>
            <a:chOff x="683568" y="1340768"/>
            <a:chExt cx="7776864" cy="954107"/>
          </a:xfrm>
        </p:grpSpPr>
        <p:sp>
          <p:nvSpPr>
            <p:cNvPr id="41" name="BlokTextu 40"/>
            <p:cNvSpPr txBox="1"/>
            <p:nvPr/>
          </p:nvSpPr>
          <p:spPr>
            <a:xfrm>
              <a:off x="683568" y="1340768"/>
              <a:ext cx="7776864" cy="9541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Je daný vektor u = (– 2; 7). Opačný vektor k </a:t>
              </a:r>
            </a:p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tomuto vektoru má súradnice: </a:t>
              </a:r>
            </a:p>
          </p:txBody>
        </p:sp>
        <p:cxnSp>
          <p:nvCxnSpPr>
            <p:cNvPr id="24" name="Rovná spojovacia šípka 23"/>
            <p:cNvCxnSpPr/>
            <p:nvPr/>
          </p:nvCxnSpPr>
          <p:spPr>
            <a:xfrm>
              <a:off x="3115394" y="1470496"/>
              <a:ext cx="25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Obdĺžnik 25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  <p:bldP spid="72" grpId="0" animBg="1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1368152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36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</a:t>
            </a:r>
            <a:endParaRPr lang="sk-SK" sz="3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3" name="Skupina 59"/>
          <p:cNvGrpSpPr/>
          <p:nvPr/>
        </p:nvGrpSpPr>
        <p:grpSpPr>
          <a:xfrm>
            <a:off x="1115616" y="2925032"/>
            <a:ext cx="1800000" cy="792000"/>
            <a:chOff x="1907704" y="5373304"/>
            <a:chExt cx="1800000" cy="792000"/>
          </a:xfrm>
        </p:grpSpPr>
        <p:sp>
          <p:nvSpPr>
            <p:cNvPr id="46" name="Zaoblený obdĺžnik 45"/>
            <p:cNvSpPr/>
            <p:nvPr/>
          </p:nvSpPr>
          <p:spPr>
            <a:xfrm>
              <a:off x="1907704" y="5373304"/>
              <a:ext cx="1800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1" name="Objekt 50"/>
            <p:cNvGraphicFramePr>
              <a:graphicFrameLocks noChangeAspect="1"/>
            </p:cNvGraphicFramePr>
            <p:nvPr/>
          </p:nvGraphicFramePr>
          <p:xfrm>
            <a:off x="2679626" y="5555010"/>
            <a:ext cx="271462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2" name="Rovnica" r:id="rId3" imgW="114120" imgH="164880" progId="Equation.3">
                    <p:embed/>
                  </p:oleObj>
                </mc:Choice>
                <mc:Fallback>
                  <p:oleObj name="Rovnica" r:id="rId3" imgW="114120" imgH="1648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626" y="5555010"/>
                          <a:ext cx="271462" cy="392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Skupina 59"/>
          <p:cNvGrpSpPr/>
          <p:nvPr/>
        </p:nvGrpSpPr>
        <p:grpSpPr>
          <a:xfrm>
            <a:off x="5148064" y="4077072"/>
            <a:ext cx="1800000" cy="792000"/>
            <a:chOff x="1907704" y="5373304"/>
            <a:chExt cx="1800000" cy="792000"/>
          </a:xfrm>
        </p:grpSpPr>
        <p:sp>
          <p:nvSpPr>
            <p:cNvPr id="54" name="Zaoblený obdĺžnik 53"/>
            <p:cNvSpPr/>
            <p:nvPr/>
          </p:nvSpPr>
          <p:spPr>
            <a:xfrm>
              <a:off x="1907704" y="5373304"/>
              <a:ext cx="1800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57" name="Objekt 56"/>
            <p:cNvGraphicFramePr>
              <a:graphicFrameLocks noChangeAspect="1"/>
            </p:cNvGraphicFramePr>
            <p:nvPr/>
          </p:nvGraphicFramePr>
          <p:xfrm>
            <a:off x="2517503" y="5491995"/>
            <a:ext cx="5461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3" name="Rovnica" r:id="rId5" imgW="228600" imgH="215640" progId="Equation.3">
                    <p:embed/>
                  </p:oleObj>
                </mc:Choice>
                <mc:Fallback>
                  <p:oleObj name="Rovnica" r:id="rId5" imgW="22860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503" y="5491995"/>
                          <a:ext cx="546100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Skupina 59"/>
          <p:cNvGrpSpPr/>
          <p:nvPr/>
        </p:nvGrpSpPr>
        <p:grpSpPr>
          <a:xfrm>
            <a:off x="5148064" y="2925032"/>
            <a:ext cx="1800000" cy="792000"/>
            <a:chOff x="1907704" y="5373304"/>
            <a:chExt cx="1800000" cy="792000"/>
          </a:xfrm>
        </p:grpSpPr>
        <p:sp>
          <p:nvSpPr>
            <p:cNvPr id="59" name="Zaoblený obdĺžnik 58"/>
            <p:cNvSpPr/>
            <p:nvPr/>
          </p:nvSpPr>
          <p:spPr>
            <a:xfrm>
              <a:off x="1907704" y="5373304"/>
              <a:ext cx="1800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0" name="Objekt 59"/>
            <p:cNvGraphicFramePr>
              <a:graphicFrameLocks noChangeAspect="1"/>
            </p:cNvGraphicFramePr>
            <p:nvPr/>
          </p:nvGraphicFramePr>
          <p:xfrm>
            <a:off x="2644503" y="5567710"/>
            <a:ext cx="271462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4" name="Rovnica" r:id="rId7" imgW="114120" imgH="152280" progId="Equation.3">
                    <p:embed/>
                  </p:oleObj>
                </mc:Choice>
                <mc:Fallback>
                  <p:oleObj name="Rovnica" r:id="rId7" imgW="11412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503" y="5567710"/>
                          <a:ext cx="271462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Skupina 59"/>
          <p:cNvGrpSpPr/>
          <p:nvPr/>
        </p:nvGrpSpPr>
        <p:grpSpPr>
          <a:xfrm>
            <a:off x="1115616" y="4077072"/>
            <a:ext cx="1800000" cy="792000"/>
            <a:chOff x="1907704" y="5373304"/>
            <a:chExt cx="1800000" cy="792000"/>
          </a:xfrm>
        </p:grpSpPr>
        <p:sp>
          <p:nvSpPr>
            <p:cNvPr id="62" name="Zaoblený obdĺžnik 61"/>
            <p:cNvSpPr/>
            <p:nvPr/>
          </p:nvSpPr>
          <p:spPr>
            <a:xfrm>
              <a:off x="1907704" y="5373304"/>
              <a:ext cx="1800000" cy="792000"/>
            </a:xfrm>
            <a:prstGeom prst="roundRect">
              <a:avLst/>
            </a:prstGeom>
            <a:solidFill>
              <a:srgbClr val="4A7EB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63" name="Objekt 62"/>
            <p:cNvGraphicFramePr>
              <a:graphicFrameLocks noChangeAspect="1"/>
            </p:cNvGraphicFramePr>
            <p:nvPr/>
          </p:nvGraphicFramePr>
          <p:xfrm>
            <a:off x="2560563" y="5569782"/>
            <a:ext cx="5143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5" name="Rovnica" r:id="rId9" imgW="215640" imgH="152280" progId="Equation.3">
                    <p:embed/>
                  </p:oleObj>
                </mc:Choice>
                <mc:Fallback>
                  <p:oleObj name="Rovnica" r:id="rId9" imgW="215640" imgH="1522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563" y="5569782"/>
                          <a:ext cx="514350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0" name="Obrázok 69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4392" y="2853040"/>
            <a:ext cx="936000" cy="936000"/>
          </a:xfrm>
          <a:prstGeom prst="rect">
            <a:avLst/>
          </a:prstGeom>
        </p:spPr>
      </p:pic>
      <p:pic>
        <p:nvPicPr>
          <p:cNvPr id="71" name="Obrázok 70" descr="smill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15816" y="2924944"/>
            <a:ext cx="1008000" cy="755037"/>
          </a:xfrm>
          <a:prstGeom prst="rect">
            <a:avLst/>
          </a:prstGeom>
        </p:spPr>
      </p:pic>
      <p:sp>
        <p:nvSpPr>
          <p:cNvPr id="72" name="Šípka doprava 71">
            <a:hlinkClick r:id="" action="ppaction://hlinkshowjump?jump=nextslide"/>
          </p:cNvPr>
          <p:cNvSpPr/>
          <p:nvPr/>
        </p:nvSpPr>
        <p:spPr>
          <a:xfrm>
            <a:off x="7308304" y="5445224"/>
            <a:ext cx="1152128" cy="864096"/>
          </a:xfrm>
          <a:prstGeom prst="rightArrow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pic>
        <p:nvPicPr>
          <p:cNvPr id="73" name="Obrázok 72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4288" y="4005168"/>
            <a:ext cx="936000" cy="936000"/>
          </a:xfrm>
          <a:prstGeom prst="rect">
            <a:avLst/>
          </a:prstGeom>
        </p:spPr>
      </p:pic>
      <p:pic>
        <p:nvPicPr>
          <p:cNvPr id="74" name="Obrázok 73" descr="smille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7824" y="4005168"/>
            <a:ext cx="936000" cy="936000"/>
          </a:xfrm>
          <a:prstGeom prst="rect">
            <a:avLst/>
          </a:prstGeom>
        </p:spPr>
      </p:pic>
      <p:sp>
        <p:nvSpPr>
          <p:cNvPr id="75" name="BlokTextu 74"/>
          <p:cNvSpPr txBox="1"/>
          <p:nvPr/>
        </p:nvSpPr>
        <p:spPr>
          <a:xfrm>
            <a:off x="1835696" y="61306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 klikni na správnu odpoveď</a:t>
            </a:r>
            <a:endParaRPr lang="sk-SK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6" name="Skupina 25"/>
          <p:cNvGrpSpPr/>
          <p:nvPr/>
        </p:nvGrpSpPr>
        <p:grpSpPr>
          <a:xfrm>
            <a:off x="683568" y="1340768"/>
            <a:ext cx="7848872" cy="954107"/>
            <a:chOff x="683568" y="1340768"/>
            <a:chExt cx="7848872" cy="954107"/>
          </a:xfrm>
        </p:grpSpPr>
        <p:sp>
          <p:nvSpPr>
            <p:cNvPr id="41" name="BlokTextu 40"/>
            <p:cNvSpPr txBox="1"/>
            <p:nvPr/>
          </p:nvSpPr>
          <p:spPr>
            <a:xfrm>
              <a:off x="683568" y="1340768"/>
              <a:ext cx="7848872" cy="9541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Daný je vektor v = (– 4; 3).  </a:t>
              </a:r>
            </a:p>
            <a:p>
              <a:r>
                <a:rPr lang="sk-SK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 Potom |v| =</a:t>
              </a:r>
            </a:p>
          </p:txBody>
        </p:sp>
        <p:cxnSp>
          <p:nvCxnSpPr>
            <p:cNvPr id="23" name="Rovná spojovacia šípka 22"/>
            <p:cNvCxnSpPr/>
            <p:nvPr/>
          </p:nvCxnSpPr>
          <p:spPr>
            <a:xfrm>
              <a:off x="3105389" y="1475259"/>
              <a:ext cx="25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Rovná spojovacia šípka 24"/>
            <p:cNvCxnSpPr/>
            <p:nvPr/>
          </p:nvCxnSpPr>
          <p:spPr>
            <a:xfrm>
              <a:off x="2123728" y="1890544"/>
              <a:ext cx="25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  <p:bldP spid="72" grpId="0" animBg="1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493899"/>
            <a:ext cx="80010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sk-SK" altLang="sk-SK" sz="2800" dirty="0" smtClean="0"/>
              <a:t>Dve orientované úsečky </a:t>
            </a:r>
            <a:r>
              <a:rPr lang="sk-SK" altLang="sk-SK" sz="2800" b="1" dirty="0" smtClean="0"/>
              <a:t>AB, CD</a:t>
            </a:r>
            <a:r>
              <a:rPr lang="sk-SK" altLang="sk-SK" sz="2800" dirty="0" smtClean="0"/>
              <a:t> nazývame </a:t>
            </a:r>
            <a:r>
              <a:rPr lang="sk-SK" altLang="sk-SK" sz="2700" b="1" dirty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rPr>
              <a:t>súhlasne rovnobežné </a:t>
            </a:r>
            <a:r>
              <a:rPr lang="sk-SK" altLang="sk-SK" sz="2800" dirty="0" smtClean="0">
                <a:solidFill>
                  <a:srgbClr val="FF0000"/>
                </a:solidFill>
              </a:rPr>
              <a:t>,</a:t>
            </a:r>
            <a:r>
              <a:rPr lang="sk-SK" altLang="sk-SK" sz="2800" dirty="0" smtClean="0"/>
              <a:t> ak priamky AB, CD sú rovnobežné a body B, D ležia v tej istej </a:t>
            </a:r>
            <a:r>
              <a:rPr lang="sk-SK" altLang="sk-SK" sz="2800" dirty="0" err="1" smtClean="0"/>
              <a:t>polrovine</a:t>
            </a:r>
            <a:r>
              <a:rPr lang="sk-SK" altLang="sk-SK" sz="2800" dirty="0" smtClean="0"/>
              <a:t> určenej priamkou AC.</a:t>
            </a:r>
            <a:endParaRPr lang="cs-CZ" altLang="sk-SK" sz="2800" dirty="0" smtClean="0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V="1">
            <a:off x="1981200" y="34290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895600" y="3962400"/>
            <a:ext cx="3657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76400" y="3851275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A</a:t>
            </a:r>
            <a:endParaRPr lang="cs-CZ" altLang="sk-SK" sz="240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479925" y="3241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B</a:t>
            </a:r>
            <a:endParaRPr lang="cs-CZ" altLang="sk-SK" sz="240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743200" y="4953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C</a:t>
            </a:r>
            <a:endParaRPr lang="cs-CZ" altLang="sk-SK" sz="240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629400" y="3886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D</a:t>
            </a:r>
            <a:endParaRPr lang="cs-CZ" altLang="sk-SK" sz="2400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371600" y="3505200"/>
            <a:ext cx="320040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611560" y="274638"/>
            <a:ext cx="64087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Rovnobežnosť orientovaných úsečiek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472024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29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455"/>
            <a:ext cx="82296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sk-SK" altLang="sk-SK" sz="2800" dirty="0" smtClean="0"/>
              <a:t>Dve orientované úsečky </a:t>
            </a:r>
            <a:r>
              <a:rPr lang="sk-SK" altLang="sk-SK" sz="2800" b="1" dirty="0" smtClean="0"/>
              <a:t>AB, CD</a:t>
            </a:r>
            <a:r>
              <a:rPr lang="sk-SK" altLang="sk-SK" sz="2800" dirty="0" smtClean="0"/>
              <a:t> nazývame </a:t>
            </a:r>
            <a:r>
              <a:rPr lang="sk-SK" altLang="sk-SK" sz="2700" b="1" dirty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rPr>
              <a:t>nesúhlasne rovnobežné</a:t>
            </a:r>
            <a:r>
              <a:rPr lang="sk-SK" altLang="sk-SK" sz="2800" dirty="0" smtClean="0"/>
              <a:t> , ak priamky AB, CD sú rovnobežné a body B, D ležia v opačných </a:t>
            </a:r>
            <a:r>
              <a:rPr lang="sk-SK" altLang="sk-SK" sz="2800" dirty="0" err="1" smtClean="0"/>
              <a:t>polrovinách</a:t>
            </a:r>
            <a:r>
              <a:rPr lang="sk-SK" altLang="sk-SK" sz="2800" dirty="0" smtClean="0"/>
              <a:t> určených priamkou AC.</a:t>
            </a:r>
            <a:endParaRPr lang="cs-CZ" altLang="sk-SK" sz="2800" dirty="0" smtClean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2895600" y="3429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676400" y="46482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447800" y="3276600"/>
            <a:ext cx="449580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514600" y="4038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A</a:t>
            </a:r>
            <a:endParaRPr lang="cs-CZ" altLang="sk-SK" sz="240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24400" y="3352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B</a:t>
            </a:r>
            <a:endParaRPr lang="cs-CZ" altLang="sk-SK" sz="2400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810000" y="4648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C</a:t>
            </a:r>
            <a:endParaRPr lang="cs-CZ" altLang="sk-SK" sz="2400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24000" y="5410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k-SK" altLang="sk-SK" sz="2400"/>
              <a:t>D</a:t>
            </a:r>
            <a:endParaRPr lang="cs-CZ" altLang="sk-SK" sz="2400"/>
          </a:p>
        </p:txBody>
      </p:sp>
      <p:sp>
        <p:nvSpPr>
          <p:cNvPr id="10" name="Obdĺžnik 9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611560" y="274638"/>
            <a:ext cx="64087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Rovnobežnosť orientovaných úsečiek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89125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  <p:bldP spid="6153" grpId="0"/>
      <p:bldP spid="615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862" y="1417638"/>
            <a:ext cx="8305800" cy="135116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sk-SK" altLang="sk-SK" sz="2800" dirty="0" smtClean="0"/>
              <a:t>Všetky orientované úsečky, ktoré majú rovnakú veľkosť a sú súhlasne rovnobežné, určujú ten istý </a:t>
            </a:r>
            <a:r>
              <a:rPr lang="sk-SK" altLang="sk-SK" sz="2700" b="1" dirty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rPr>
              <a:t>vektor.</a:t>
            </a:r>
            <a:r>
              <a:rPr lang="sk-SK" altLang="sk-SK" sz="2800" b="1" dirty="0" smtClean="0"/>
              <a:t> </a:t>
            </a:r>
            <a:r>
              <a:rPr lang="sk-SK" altLang="sk-SK" sz="2800" dirty="0" smtClean="0"/>
              <a:t>Každú z týchto orientovaných úsečiek nazývame </a:t>
            </a:r>
            <a:r>
              <a:rPr lang="sk-SK" altLang="sk-SK" sz="2800" u="sng" dirty="0" smtClean="0"/>
              <a:t>umiestením daného vektora</a:t>
            </a:r>
            <a:r>
              <a:rPr lang="sk-SK" altLang="sk-SK" sz="2800" dirty="0" smtClean="0"/>
              <a:t>. Všetky nulové orientované úsečky určujú </a:t>
            </a:r>
            <a:r>
              <a:rPr lang="sk-SK" altLang="sk-SK" sz="2800" u="sng" dirty="0" smtClean="0"/>
              <a:t>nulový vektor</a:t>
            </a:r>
            <a:r>
              <a:rPr lang="sk-SK" altLang="sk-SK" sz="2800" dirty="0" smtClean="0"/>
              <a:t>. </a:t>
            </a:r>
            <a:endParaRPr lang="cs-CZ" altLang="sk-SK" sz="2800" b="1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497046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574925" y="301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sk-SK" altLang="sk-SK" sz="2400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038600" y="32004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Rovnice" r:id="rId5" imgW="126725" imgH="177415" progId="Equation.3">
                  <p:embed/>
                </p:oleObj>
              </mc:Choice>
              <mc:Fallback>
                <p:oleObj name="Rovnice" r:id="rId5" imgW="126725" imgH="177415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4953000" y="44196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Rovnice" r:id="rId7" imgW="126725" imgH="177415" progId="Equation.3">
                  <p:embed/>
                </p:oleObj>
              </mc:Choice>
              <mc:Fallback>
                <p:oleObj name="Rovnice" r:id="rId7" imgW="126725" imgH="177415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276600" y="45720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Rovnice" r:id="rId8" imgW="126725" imgH="177415" progId="Equation.3">
                  <p:embed/>
                </p:oleObj>
              </mc:Choice>
              <mc:Fallback>
                <p:oleObj name="Rovnice" r:id="rId8" imgW="126725" imgH="177415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905000" y="44196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Rovnice" r:id="rId9" imgW="126725" imgH="177415" progId="Equation.3">
                  <p:embed/>
                </p:oleObj>
              </mc:Choice>
              <mc:Fallback>
                <p:oleObj name="Rovnice" r:id="rId9" imgW="126725" imgH="177415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438400" y="31242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Rovnice" r:id="rId10" imgW="126725" imgH="177415" progId="Equation.3">
                  <p:embed/>
                </p:oleObj>
              </mc:Choice>
              <mc:Fallback>
                <p:oleObj name="Rovnice" r:id="rId10" imgW="126725" imgH="177415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Nadpis 1"/>
          <p:cNvSpPr txBox="1">
            <a:spLocks/>
          </p:cNvSpPr>
          <p:nvPr/>
        </p:nvSpPr>
        <p:spPr>
          <a:xfrm>
            <a:off x="611560" y="274638"/>
            <a:ext cx="64087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Čo je vektor?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4451425" y="512063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endParaRPr lang="sk-SK" sz="2400" dirty="0"/>
          </a:p>
        </p:txBody>
      </p:sp>
      <p:sp>
        <p:nvSpPr>
          <p:cNvPr id="14" name="BlokTextu 13"/>
          <p:cNvSpPr txBox="1"/>
          <p:nvPr/>
        </p:nvSpPr>
        <p:spPr>
          <a:xfrm>
            <a:off x="5694707" y="440238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</a:t>
            </a:r>
            <a:endParaRPr lang="sk-SK" sz="2400" dirty="0"/>
          </a:p>
        </p:txBody>
      </p:sp>
      <p:sp>
        <p:nvSpPr>
          <p:cNvPr id="15" name="BlokTextu 14"/>
          <p:cNvSpPr txBox="1"/>
          <p:nvPr/>
        </p:nvSpPr>
        <p:spPr>
          <a:xfrm>
            <a:off x="4038600" y="5461426"/>
            <a:ext cx="516411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A, A‘,...  -  za</a:t>
            </a:r>
            <a:r>
              <a:rPr lang="sk-SK" sz="2400" b="1" dirty="0" smtClean="0">
                <a:ln w="11430"/>
                <a:solidFill>
                  <a:srgbClr val="E46C0A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čiatoč</a:t>
            </a:r>
            <a:r>
              <a:rPr lang="sk-SK" sz="2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né body vektora</a:t>
            </a:r>
          </a:p>
          <a:p>
            <a:r>
              <a:rPr lang="sk-SK" sz="2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B, B‘,...  -  koncové body vektora </a:t>
            </a:r>
            <a:endParaRPr lang="sk-SK" sz="2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2775025" y="523059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A‘</a:t>
            </a:r>
            <a:endParaRPr lang="sk-SK" sz="2400" dirty="0"/>
          </a:p>
        </p:txBody>
      </p:sp>
      <p:sp>
        <p:nvSpPr>
          <p:cNvPr id="17" name="BlokTextu 16"/>
          <p:cNvSpPr txBox="1"/>
          <p:nvPr/>
        </p:nvSpPr>
        <p:spPr>
          <a:xfrm>
            <a:off x="4234866" y="41887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B‘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11202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 l="27449" b="49206"/>
          <a:stretch>
            <a:fillRect/>
          </a:stretch>
        </p:blipFill>
        <p:spPr bwMode="auto">
          <a:xfrm>
            <a:off x="4283968" y="1628800"/>
            <a:ext cx="41044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BlokTextu 38"/>
          <p:cNvSpPr txBox="1"/>
          <p:nvPr/>
        </p:nvSpPr>
        <p:spPr>
          <a:xfrm>
            <a:off x="467544" y="436510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u="sng" dirty="0" smtClean="0"/>
              <a:t>symbolicky: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3528392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Súradnice vektora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Šípka doprava 6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sp>
        <p:nvSpPr>
          <p:cNvPr id="18" name="Obdĺžnik 17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/>
          <p:nvPr/>
        </p:nvCxnSpPr>
        <p:spPr>
          <a:xfrm>
            <a:off x="4392424" y="3544441"/>
            <a:ext cx="39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>
            <a:off x="3485658" y="2780801"/>
            <a:ext cx="23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/>
          <p:nvPr/>
        </p:nvCxnSpPr>
        <p:spPr>
          <a:xfrm flipV="1">
            <a:off x="6427970" y="2209629"/>
            <a:ext cx="1332000" cy="900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ál 28"/>
          <p:cNvSpPr>
            <a:spLocks noChangeAspect="1"/>
          </p:cNvSpPr>
          <p:nvPr/>
        </p:nvSpPr>
        <p:spPr>
          <a:xfrm>
            <a:off x="6384900" y="3068960"/>
            <a:ext cx="72000" cy="720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BlokTextu 30"/>
          <p:cNvSpPr txBox="1"/>
          <p:nvPr/>
        </p:nvSpPr>
        <p:spPr>
          <a:xfrm>
            <a:off x="6444208" y="306896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endParaRPr lang="sk-SK" sz="2400" dirty="0"/>
          </a:p>
        </p:txBody>
      </p:sp>
      <p:sp>
        <p:nvSpPr>
          <p:cNvPr id="32" name="BlokTextu 31"/>
          <p:cNvSpPr txBox="1"/>
          <p:nvPr/>
        </p:nvSpPr>
        <p:spPr>
          <a:xfrm>
            <a:off x="7740352" y="213285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</a:t>
            </a:r>
            <a:endParaRPr lang="sk-SK" sz="2400" dirty="0"/>
          </a:p>
        </p:txBody>
      </p:sp>
      <p:sp>
        <p:nvSpPr>
          <p:cNvPr id="33" name="BlokTextu 32"/>
          <p:cNvSpPr txBox="1"/>
          <p:nvPr/>
        </p:nvSpPr>
        <p:spPr>
          <a:xfrm>
            <a:off x="395536" y="1484784"/>
            <a:ext cx="3888432" cy="156966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Akým pohybom sa dostaneme z bodu A do bodu B, ak to chceme zachytiť číselne?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8172400" y="347139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x</a:t>
            </a:r>
            <a:endParaRPr lang="sk-SK" sz="2400" dirty="0"/>
          </a:p>
        </p:txBody>
      </p:sp>
      <p:sp>
        <p:nvSpPr>
          <p:cNvPr id="22" name="BlokTextu 21"/>
          <p:cNvSpPr txBox="1"/>
          <p:nvPr/>
        </p:nvSpPr>
        <p:spPr>
          <a:xfrm>
            <a:off x="4283968" y="144668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</a:t>
            </a:r>
            <a:endParaRPr lang="sk-SK" sz="2400" dirty="0"/>
          </a:p>
        </p:txBody>
      </p:sp>
      <p:sp>
        <p:nvSpPr>
          <p:cNvPr id="23" name="Zaoblený obdĺžnik 22"/>
          <p:cNvSpPr/>
          <p:nvPr/>
        </p:nvSpPr>
        <p:spPr>
          <a:xfrm>
            <a:off x="755832" y="3284984"/>
            <a:ext cx="2304000" cy="432000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ukáž </a:t>
            </a:r>
            <a:endParaRPr lang="sk-SK" sz="2400" dirty="0"/>
          </a:p>
        </p:txBody>
      </p:sp>
      <p:sp>
        <p:nvSpPr>
          <p:cNvPr id="35" name="BlokTextu 34"/>
          <p:cNvSpPr txBox="1"/>
          <p:nvPr/>
        </p:nvSpPr>
        <p:spPr>
          <a:xfrm>
            <a:off x="467544" y="3933056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u="sng" dirty="0" smtClean="0"/>
              <a:t>posunutie:</a:t>
            </a:r>
            <a:r>
              <a:rPr lang="sk-SK" sz="2400" dirty="0" smtClean="0"/>
              <a:t>        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dieliky doprava, 2 dieliky hore</a:t>
            </a:r>
          </a:p>
        </p:txBody>
      </p:sp>
      <p:graphicFrame>
        <p:nvGraphicFramePr>
          <p:cNvPr id="38" name="Objekt 37"/>
          <p:cNvGraphicFramePr>
            <a:graphicFrameLocks noChangeAspect="1"/>
          </p:cNvGraphicFramePr>
          <p:nvPr/>
        </p:nvGraphicFramePr>
        <p:xfrm>
          <a:off x="2360704" y="4341864"/>
          <a:ext cx="802704" cy="47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Rovnica" r:id="rId5" imgW="368280" imgH="215640" progId="Equation.3">
                  <p:embed/>
                </p:oleObj>
              </mc:Choice>
              <mc:Fallback>
                <p:oleObj name="Rovnica" r:id="rId5" imgW="368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04" y="4341864"/>
                        <a:ext cx="802704" cy="470551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Skupina 24"/>
          <p:cNvGrpSpPr/>
          <p:nvPr/>
        </p:nvGrpSpPr>
        <p:grpSpPr>
          <a:xfrm>
            <a:off x="3276208" y="4797152"/>
            <a:ext cx="3168000" cy="629852"/>
            <a:chOff x="2555776" y="5607460"/>
            <a:chExt cx="3168000" cy="629852"/>
          </a:xfrm>
        </p:grpSpPr>
        <p:sp>
          <p:nvSpPr>
            <p:cNvPr id="34" name="Zaoblený obdĺžnik 33"/>
            <p:cNvSpPr/>
            <p:nvPr/>
          </p:nvSpPr>
          <p:spPr>
            <a:xfrm>
              <a:off x="2555776" y="5661248"/>
              <a:ext cx="3168000" cy="57606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6" name="BlokTextu 35"/>
            <p:cNvSpPr txBox="1"/>
            <p:nvPr/>
          </p:nvSpPr>
          <p:spPr>
            <a:xfrm>
              <a:off x="2803467" y="5607460"/>
              <a:ext cx="2808312" cy="58477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sk-SK" sz="3200" b="1" dirty="0" smtClean="0">
                  <a:ln w="11430"/>
                  <a:solidFill>
                    <a:srgbClr val="E46C0A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posun = vektor</a:t>
              </a:r>
              <a:endParaRPr lang="sk-SK" sz="3200" b="1" dirty="0">
                <a:ln w="11430"/>
                <a:solidFill>
                  <a:srgbClr val="E46C0A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7" name="BlokTextu 36"/>
          <p:cNvSpPr txBox="1"/>
          <p:nvPr/>
        </p:nvSpPr>
        <p:spPr>
          <a:xfrm>
            <a:off x="6156176" y="53849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4A7EBB"/>
                </a:solidFill>
              </a:rPr>
              <a:t>u</a:t>
            </a:r>
            <a:endParaRPr lang="sk-SK" sz="2800" b="1" dirty="0">
              <a:solidFill>
                <a:srgbClr val="4A7EBB"/>
              </a:solidFill>
            </a:endParaRPr>
          </a:p>
        </p:txBody>
      </p:sp>
      <p:sp>
        <p:nvSpPr>
          <p:cNvPr id="40" name="BlokTextu 39"/>
          <p:cNvSpPr txBox="1"/>
          <p:nvPr/>
        </p:nvSpPr>
        <p:spPr>
          <a:xfrm>
            <a:off x="5195688" y="5391883"/>
            <a:ext cx="73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AB</a:t>
            </a:r>
            <a:endParaRPr lang="sk-SK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395536" y="544522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označenie vektora v tlačenom texte:</a:t>
            </a:r>
            <a:endParaRPr lang="sk-SK" sz="2400" dirty="0"/>
          </a:p>
        </p:txBody>
      </p:sp>
      <p:sp>
        <p:nvSpPr>
          <p:cNvPr id="43" name="BlokTextu 42"/>
          <p:cNvSpPr txBox="1"/>
          <p:nvPr/>
        </p:nvSpPr>
        <p:spPr>
          <a:xfrm>
            <a:off x="395536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označenie vektora v písanom texte:</a:t>
            </a:r>
            <a:endParaRPr lang="sk-SK" sz="2400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875363" y="2236788"/>
          <a:ext cx="288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Rovnica" r:id="rId7" imgW="114120" imgH="177480" progId="Equation.3">
                  <p:embed/>
                </p:oleObj>
              </mc:Choice>
              <mc:Fallback>
                <p:oleObj name="Rovnica" r:id="rId7" imgW="11412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363" y="2236788"/>
                        <a:ext cx="288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BlokTextu 43"/>
          <p:cNvSpPr txBox="1"/>
          <p:nvPr/>
        </p:nvSpPr>
        <p:spPr>
          <a:xfrm>
            <a:off x="6804248" y="4796008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4A7EBB"/>
                </a:solidFill>
              </a:rPr>
              <a:t>malé písmená latinskej abecedy</a:t>
            </a:r>
            <a:endParaRPr lang="sk-SK" sz="2400" dirty="0">
              <a:solidFill>
                <a:srgbClr val="4A7EBB"/>
              </a:solidFill>
            </a:endParaRPr>
          </a:p>
        </p:txBody>
      </p:sp>
      <p:grpSp>
        <p:nvGrpSpPr>
          <p:cNvPr id="48" name="Skupina 47"/>
          <p:cNvGrpSpPr/>
          <p:nvPr/>
        </p:nvGrpSpPr>
        <p:grpSpPr>
          <a:xfrm>
            <a:off x="6156176" y="5823044"/>
            <a:ext cx="504056" cy="523220"/>
            <a:chOff x="5940152" y="5835744"/>
            <a:chExt cx="504056" cy="523220"/>
          </a:xfrm>
        </p:grpSpPr>
        <p:sp>
          <p:nvSpPr>
            <p:cNvPr id="45" name="BlokTextu 44"/>
            <p:cNvSpPr txBox="1"/>
            <p:nvPr/>
          </p:nvSpPr>
          <p:spPr>
            <a:xfrm>
              <a:off x="5940152" y="583574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dirty="0" smtClean="0">
                  <a:solidFill>
                    <a:srgbClr val="4A7EBB"/>
                  </a:solidFill>
                </a:rPr>
                <a:t>u</a:t>
              </a:r>
              <a:endParaRPr lang="sk-SK" sz="2800" dirty="0">
                <a:solidFill>
                  <a:srgbClr val="4A7EBB"/>
                </a:solidFill>
              </a:endParaRPr>
            </a:p>
          </p:txBody>
        </p:sp>
        <p:cxnSp>
          <p:nvCxnSpPr>
            <p:cNvPr id="47" name="Rovná spojovacia šípka 46"/>
            <p:cNvCxnSpPr/>
            <p:nvPr/>
          </p:nvCxnSpPr>
          <p:spPr>
            <a:xfrm>
              <a:off x="6061308" y="5979760"/>
              <a:ext cx="18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Skupina 50"/>
          <p:cNvGrpSpPr/>
          <p:nvPr/>
        </p:nvGrpSpPr>
        <p:grpSpPr>
          <a:xfrm>
            <a:off x="5220072" y="5827628"/>
            <a:ext cx="734399" cy="523220"/>
            <a:chOff x="5220072" y="5827628"/>
            <a:chExt cx="734399" cy="523220"/>
          </a:xfrm>
        </p:grpSpPr>
        <p:sp>
          <p:nvSpPr>
            <p:cNvPr id="49" name="BlokTextu 48"/>
            <p:cNvSpPr txBox="1"/>
            <p:nvPr/>
          </p:nvSpPr>
          <p:spPr>
            <a:xfrm>
              <a:off x="5220072" y="5827628"/>
              <a:ext cx="73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dirty="0" smtClean="0">
                  <a:solidFill>
                    <a:schemeClr val="accent6">
                      <a:lumMod val="50000"/>
                    </a:schemeClr>
                  </a:solidFill>
                </a:rPr>
                <a:t>AB</a:t>
              </a:r>
              <a:endParaRPr lang="sk-SK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Rovná spojovacia šípka 49"/>
            <p:cNvCxnSpPr/>
            <p:nvPr/>
          </p:nvCxnSpPr>
          <p:spPr>
            <a:xfrm>
              <a:off x="5364088" y="5926420"/>
              <a:ext cx="324000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BlokTextu 51"/>
          <p:cNvSpPr txBox="1"/>
          <p:nvPr/>
        </p:nvSpPr>
        <p:spPr>
          <a:xfrm>
            <a:off x="5760307" y="54126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=</a:t>
            </a:r>
            <a:endParaRPr lang="sk-SK" sz="2800" dirty="0"/>
          </a:p>
        </p:txBody>
      </p:sp>
      <p:sp>
        <p:nvSpPr>
          <p:cNvPr id="53" name="BlokTextu 52"/>
          <p:cNvSpPr txBox="1"/>
          <p:nvPr/>
        </p:nvSpPr>
        <p:spPr>
          <a:xfrm>
            <a:off x="5782689" y="58264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=</a:t>
            </a:r>
            <a:endParaRPr lang="sk-SK" sz="2800" dirty="0"/>
          </a:p>
        </p:txBody>
      </p:sp>
      <p:sp>
        <p:nvSpPr>
          <p:cNvPr id="30" name="Ovál 29"/>
          <p:cNvSpPr>
            <a:spLocks noChangeAspect="1"/>
          </p:cNvSpPr>
          <p:nvPr/>
        </p:nvSpPr>
        <p:spPr>
          <a:xfrm>
            <a:off x="7720737" y="2178389"/>
            <a:ext cx="72000" cy="720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repeatCount="4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2.22222E-6 L 0.14566 2.22222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64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4566 2.22222E-6 L 0.14566 -0.1312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0"/>
                            </p:stCondLst>
                            <p:childTnLst>
                              <p:par>
                                <p:cTn id="7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40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6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9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62" grpId="0" animBg="1"/>
      <p:bldP spid="29" grpId="0" animBg="1"/>
      <p:bldP spid="29" grpId="1" animBg="1"/>
      <p:bldP spid="29" grpId="2" animBg="1"/>
      <p:bldP spid="33" grpId="0"/>
      <p:bldP spid="21" grpId="0"/>
      <p:bldP spid="22" grpId="0"/>
      <p:bldP spid="23" grpId="0" animBg="1"/>
      <p:bldP spid="35" grpId="0"/>
      <p:bldP spid="37" grpId="0"/>
      <p:bldP spid="40" grpId="0"/>
      <p:bldP spid="42" grpId="0"/>
      <p:bldP spid="43" grpId="0"/>
      <p:bldP spid="44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3" cstate="print"/>
          <a:srcRect l="27449" b="49206"/>
          <a:stretch>
            <a:fillRect/>
          </a:stretch>
        </p:blipFill>
        <p:spPr bwMode="auto">
          <a:xfrm>
            <a:off x="4283968" y="1628800"/>
            <a:ext cx="41044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8" name="Rovná spojovacia šípka 107"/>
          <p:cNvCxnSpPr/>
          <p:nvPr/>
        </p:nvCxnSpPr>
        <p:spPr>
          <a:xfrm>
            <a:off x="4392424" y="3544441"/>
            <a:ext cx="39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ovná spojovacia šípka 108"/>
          <p:cNvCxnSpPr/>
          <p:nvPr/>
        </p:nvCxnSpPr>
        <p:spPr>
          <a:xfrm rot="16200000">
            <a:off x="3485658" y="2780801"/>
            <a:ext cx="23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BlokTextu 111"/>
          <p:cNvSpPr txBox="1"/>
          <p:nvPr/>
        </p:nvSpPr>
        <p:spPr>
          <a:xfrm>
            <a:off x="6444208" y="306896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endParaRPr lang="sk-SK" sz="2400" dirty="0"/>
          </a:p>
        </p:txBody>
      </p:sp>
      <p:sp>
        <p:nvSpPr>
          <p:cNvPr id="113" name="BlokTextu 112"/>
          <p:cNvSpPr txBox="1"/>
          <p:nvPr/>
        </p:nvSpPr>
        <p:spPr>
          <a:xfrm>
            <a:off x="7740352" y="213285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</a:t>
            </a:r>
            <a:endParaRPr lang="sk-SK" sz="2400" dirty="0"/>
          </a:p>
        </p:txBody>
      </p:sp>
      <p:sp>
        <p:nvSpPr>
          <p:cNvPr id="114" name="BlokTextu 113"/>
          <p:cNvSpPr txBox="1"/>
          <p:nvPr/>
        </p:nvSpPr>
        <p:spPr>
          <a:xfrm>
            <a:off x="8172400" y="347139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x</a:t>
            </a:r>
            <a:endParaRPr lang="sk-SK" sz="2400" dirty="0"/>
          </a:p>
        </p:txBody>
      </p:sp>
      <p:sp>
        <p:nvSpPr>
          <p:cNvPr id="115" name="BlokTextu 114"/>
          <p:cNvSpPr txBox="1"/>
          <p:nvPr/>
        </p:nvSpPr>
        <p:spPr>
          <a:xfrm>
            <a:off x="4283968" y="144668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</a:t>
            </a:r>
            <a:endParaRPr lang="sk-SK" sz="2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3528392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Vektor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Šípka doprava 6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sp>
        <p:nvSpPr>
          <p:cNvPr id="18" name="Obdĺžnik 17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BlokTextu 40"/>
          <p:cNvSpPr txBox="1"/>
          <p:nvPr/>
        </p:nvSpPr>
        <p:spPr>
          <a:xfrm>
            <a:off x="611560" y="15567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  +  posunutie  =  bod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Skupina 71"/>
          <p:cNvGrpSpPr/>
          <p:nvPr/>
        </p:nvGrpSpPr>
        <p:grpSpPr>
          <a:xfrm>
            <a:off x="539552" y="2780928"/>
            <a:ext cx="3672408" cy="500168"/>
            <a:chOff x="3491880" y="4479503"/>
            <a:chExt cx="3672408" cy="500168"/>
          </a:xfrm>
        </p:grpSpPr>
        <p:graphicFrame>
          <p:nvGraphicFramePr>
            <p:cNvPr id="38" name="Objekt 37"/>
            <p:cNvGraphicFramePr>
              <a:graphicFrameLocks noChangeAspect="1"/>
            </p:cNvGraphicFramePr>
            <p:nvPr/>
          </p:nvGraphicFramePr>
          <p:xfrm>
            <a:off x="4788024" y="4509120"/>
            <a:ext cx="802704" cy="470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1" name="Rovnica" r:id="rId5" imgW="368280" imgH="215640" progId="Equation.3">
                    <p:embed/>
                  </p:oleObj>
                </mc:Choice>
                <mc:Fallback>
                  <p:oleObj name="Rovnica" r:id="rId5" imgW="3682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4509120"/>
                          <a:ext cx="802704" cy="470551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BlokTextu 45"/>
            <p:cNvSpPr txBox="1"/>
            <p:nvPr/>
          </p:nvSpPr>
          <p:spPr>
            <a:xfrm>
              <a:off x="3491880" y="4479503"/>
              <a:ext cx="828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[4; 1]</a:t>
              </a:r>
              <a:endParaRPr lang="sk-SK" sz="2400" dirty="0"/>
            </a:p>
          </p:txBody>
        </p:sp>
        <p:sp>
          <p:nvSpPr>
            <p:cNvPr id="48" name="BlokTextu 47"/>
            <p:cNvSpPr txBox="1"/>
            <p:nvPr/>
          </p:nvSpPr>
          <p:spPr>
            <a:xfrm>
              <a:off x="4283968" y="44909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+</a:t>
              </a:r>
              <a:endParaRPr lang="sk-SK" sz="2400" dirty="0"/>
            </a:p>
          </p:txBody>
        </p:sp>
        <p:sp>
          <p:nvSpPr>
            <p:cNvPr id="51" name="BlokTextu 50"/>
            <p:cNvSpPr txBox="1"/>
            <p:nvPr/>
          </p:nvSpPr>
          <p:spPr>
            <a:xfrm>
              <a:off x="5868144" y="4479503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=</a:t>
              </a:r>
              <a:endParaRPr lang="sk-SK" sz="2400" dirty="0"/>
            </a:p>
          </p:txBody>
        </p:sp>
        <p:sp>
          <p:nvSpPr>
            <p:cNvPr id="52" name="BlokTextu 51"/>
            <p:cNvSpPr txBox="1"/>
            <p:nvPr/>
          </p:nvSpPr>
          <p:spPr>
            <a:xfrm>
              <a:off x="6300192" y="4479503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[7; 3]</a:t>
              </a:r>
              <a:endParaRPr lang="sk-SK" sz="2400" dirty="0"/>
            </a:p>
          </p:txBody>
        </p:sp>
      </p:grpSp>
      <p:sp>
        <p:nvSpPr>
          <p:cNvPr id="58" name="BlokTextu 57"/>
          <p:cNvSpPr txBox="1"/>
          <p:nvPr/>
        </p:nvSpPr>
        <p:spPr>
          <a:xfrm>
            <a:off x="6624290" y="3067921"/>
            <a:ext cx="140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[4; 1]</a:t>
            </a:r>
            <a:endParaRPr lang="sk-SK" sz="2400" dirty="0"/>
          </a:p>
        </p:txBody>
      </p:sp>
      <p:sp>
        <p:nvSpPr>
          <p:cNvPr id="59" name="BlokTextu 58"/>
          <p:cNvSpPr txBox="1"/>
          <p:nvPr/>
        </p:nvSpPr>
        <p:spPr>
          <a:xfrm>
            <a:off x="7920434" y="2134441"/>
            <a:ext cx="140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[7; 3]</a:t>
            </a:r>
            <a:endParaRPr lang="sk-SK" sz="2400" dirty="0"/>
          </a:p>
        </p:txBody>
      </p:sp>
      <p:grpSp>
        <p:nvGrpSpPr>
          <p:cNvPr id="4" name="Skupina 72"/>
          <p:cNvGrpSpPr/>
          <p:nvPr/>
        </p:nvGrpSpPr>
        <p:grpSpPr>
          <a:xfrm>
            <a:off x="755576" y="2132856"/>
            <a:ext cx="3384376" cy="584775"/>
            <a:chOff x="3923928" y="5157192"/>
            <a:chExt cx="3384376" cy="584775"/>
          </a:xfrm>
        </p:grpSpPr>
        <p:sp>
          <p:nvSpPr>
            <p:cNvPr id="53" name="BlokTextu 52"/>
            <p:cNvSpPr txBox="1"/>
            <p:nvPr/>
          </p:nvSpPr>
          <p:spPr>
            <a:xfrm>
              <a:off x="3923928" y="5157192"/>
              <a:ext cx="792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A</a:t>
              </a:r>
              <a:endParaRPr lang="sk-SK" sz="3200" dirty="0"/>
            </a:p>
          </p:txBody>
        </p:sp>
        <p:sp>
          <p:nvSpPr>
            <p:cNvPr id="54" name="BlokTextu 53"/>
            <p:cNvSpPr txBox="1"/>
            <p:nvPr/>
          </p:nvSpPr>
          <p:spPr>
            <a:xfrm>
              <a:off x="4499992" y="52292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+</a:t>
              </a:r>
              <a:endParaRPr lang="sk-SK" sz="2400" dirty="0"/>
            </a:p>
          </p:txBody>
        </p:sp>
        <p:sp>
          <p:nvSpPr>
            <p:cNvPr id="55" name="BlokTextu 54"/>
            <p:cNvSpPr txBox="1"/>
            <p:nvPr/>
          </p:nvSpPr>
          <p:spPr>
            <a:xfrm>
              <a:off x="6516216" y="5157192"/>
              <a:ext cx="792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B</a:t>
              </a:r>
              <a:endParaRPr lang="sk-SK" sz="3200" dirty="0"/>
            </a:p>
          </p:txBody>
        </p:sp>
        <p:sp>
          <p:nvSpPr>
            <p:cNvPr id="56" name="BlokTextu 55"/>
            <p:cNvSpPr txBox="1"/>
            <p:nvPr/>
          </p:nvSpPr>
          <p:spPr>
            <a:xfrm>
              <a:off x="6084168" y="52292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=</a:t>
              </a:r>
              <a:endParaRPr lang="sk-SK" sz="2400" dirty="0"/>
            </a:p>
          </p:txBody>
        </p:sp>
        <p:grpSp>
          <p:nvGrpSpPr>
            <p:cNvPr id="5" name="Skupina 65"/>
            <p:cNvGrpSpPr/>
            <p:nvPr/>
          </p:nvGrpSpPr>
          <p:grpSpPr>
            <a:xfrm>
              <a:off x="5148064" y="5157192"/>
              <a:ext cx="504056" cy="584775"/>
              <a:chOff x="5724128" y="5835744"/>
              <a:chExt cx="504056" cy="584775"/>
            </a:xfrm>
          </p:grpSpPr>
          <p:sp>
            <p:nvSpPr>
              <p:cNvPr id="67" name="BlokTextu 66"/>
              <p:cNvSpPr txBox="1"/>
              <p:nvPr/>
            </p:nvSpPr>
            <p:spPr>
              <a:xfrm>
                <a:off x="5724128" y="5835744"/>
                <a:ext cx="5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u</a:t>
                </a:r>
                <a:endParaRPr lang="sk-SK" sz="3200" dirty="0"/>
              </a:p>
            </p:txBody>
          </p:sp>
          <p:cxnSp>
            <p:nvCxnSpPr>
              <p:cNvPr id="68" name="Rovná spojovacia šípka 67"/>
              <p:cNvCxnSpPr/>
              <p:nvPr/>
            </p:nvCxnSpPr>
            <p:spPr>
              <a:xfrm>
                <a:off x="5841250" y="5979760"/>
                <a:ext cx="1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Zaoblený obdĺžnik 79"/>
          <p:cNvSpPr/>
          <p:nvPr/>
        </p:nvSpPr>
        <p:spPr>
          <a:xfrm>
            <a:off x="2051720" y="4149080"/>
            <a:ext cx="2664000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2915816" y="422108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=</a:t>
            </a:r>
            <a:endParaRPr lang="sk-SK" sz="2400" dirty="0"/>
          </a:p>
        </p:txBody>
      </p:sp>
      <p:sp>
        <p:nvSpPr>
          <p:cNvPr id="63" name="BlokTextu 62"/>
          <p:cNvSpPr txBox="1"/>
          <p:nvPr/>
        </p:nvSpPr>
        <p:spPr>
          <a:xfrm>
            <a:off x="3275856" y="4149080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B</a:t>
            </a:r>
            <a:endParaRPr lang="sk-SK" sz="3200" dirty="0"/>
          </a:p>
        </p:txBody>
      </p:sp>
      <p:sp>
        <p:nvSpPr>
          <p:cNvPr id="64" name="BlokTextu 63"/>
          <p:cNvSpPr txBox="1"/>
          <p:nvPr/>
        </p:nvSpPr>
        <p:spPr>
          <a:xfrm>
            <a:off x="3635896" y="414908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–</a:t>
            </a:r>
            <a:endParaRPr lang="sk-SK" sz="3200" dirty="0"/>
          </a:p>
        </p:txBody>
      </p:sp>
      <p:sp>
        <p:nvSpPr>
          <p:cNvPr id="65" name="BlokTextu 64"/>
          <p:cNvSpPr txBox="1"/>
          <p:nvPr/>
        </p:nvSpPr>
        <p:spPr>
          <a:xfrm>
            <a:off x="3995936" y="414908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A</a:t>
            </a:r>
            <a:endParaRPr lang="sk-SK" sz="3200" dirty="0"/>
          </a:p>
        </p:txBody>
      </p:sp>
      <p:grpSp>
        <p:nvGrpSpPr>
          <p:cNvPr id="8" name="Skupina 68"/>
          <p:cNvGrpSpPr/>
          <p:nvPr/>
        </p:nvGrpSpPr>
        <p:grpSpPr>
          <a:xfrm>
            <a:off x="2123728" y="4149080"/>
            <a:ext cx="504056" cy="584775"/>
            <a:chOff x="5724128" y="5814838"/>
            <a:chExt cx="504056" cy="584775"/>
          </a:xfrm>
        </p:grpSpPr>
        <p:sp>
          <p:nvSpPr>
            <p:cNvPr id="70" name="BlokTextu 69"/>
            <p:cNvSpPr txBox="1"/>
            <p:nvPr/>
          </p:nvSpPr>
          <p:spPr>
            <a:xfrm>
              <a:off x="5724128" y="5814838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u</a:t>
              </a:r>
              <a:endParaRPr lang="sk-SK" sz="3200" dirty="0"/>
            </a:p>
          </p:txBody>
        </p:sp>
        <p:cxnSp>
          <p:nvCxnSpPr>
            <p:cNvPr id="71" name="Rovná spojovacia šípka 70"/>
            <p:cNvCxnSpPr/>
            <p:nvPr/>
          </p:nvCxnSpPr>
          <p:spPr>
            <a:xfrm>
              <a:off x="5868144" y="5979760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Skupina 96"/>
          <p:cNvGrpSpPr/>
          <p:nvPr/>
        </p:nvGrpSpPr>
        <p:grpSpPr>
          <a:xfrm>
            <a:off x="467544" y="3501008"/>
            <a:ext cx="4032448" cy="471488"/>
            <a:chOff x="467544" y="3605584"/>
            <a:chExt cx="4032448" cy="471488"/>
          </a:xfrm>
        </p:grpSpPr>
        <p:sp>
          <p:nvSpPr>
            <p:cNvPr id="83" name="BlokTextu 82"/>
            <p:cNvSpPr txBox="1"/>
            <p:nvPr/>
          </p:nvSpPr>
          <p:spPr>
            <a:xfrm>
              <a:off x="467544" y="361540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[a</a:t>
              </a:r>
              <a:r>
                <a:rPr lang="sk-SK" sz="2400" baseline="-25000" dirty="0" smtClean="0"/>
                <a:t>1</a:t>
              </a:r>
              <a:r>
                <a:rPr lang="sk-SK" sz="2400" dirty="0" smtClean="0"/>
                <a:t>; a</a:t>
              </a:r>
              <a:r>
                <a:rPr lang="sk-SK" sz="2400" baseline="-25000" dirty="0" smtClean="0"/>
                <a:t>2</a:t>
              </a:r>
              <a:r>
                <a:rPr lang="sk-SK" sz="2400" dirty="0" smtClean="0"/>
                <a:t>]</a:t>
              </a:r>
              <a:endParaRPr lang="sk-SK" sz="2400" dirty="0"/>
            </a:p>
          </p:txBody>
        </p:sp>
        <p:graphicFrame>
          <p:nvGraphicFramePr>
            <p:cNvPr id="84" name="Objekt 83"/>
            <p:cNvGraphicFramePr>
              <a:graphicFrameLocks noChangeAspect="1"/>
            </p:cNvGraphicFramePr>
            <p:nvPr/>
          </p:nvGraphicFramePr>
          <p:xfrm>
            <a:off x="1663725" y="3605584"/>
            <a:ext cx="110807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2" name="Rovnica" r:id="rId7" imgW="507960" imgH="215640" progId="Equation.3">
                    <p:embed/>
                  </p:oleObj>
                </mc:Choice>
                <mc:Fallback>
                  <p:oleObj name="Rovnica" r:id="rId7" imgW="50796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725" y="3605584"/>
                          <a:ext cx="1108075" cy="471488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BlokTextu 84"/>
            <p:cNvSpPr txBox="1"/>
            <p:nvPr/>
          </p:nvSpPr>
          <p:spPr>
            <a:xfrm>
              <a:off x="3347864" y="3615407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[b</a:t>
              </a:r>
              <a:r>
                <a:rPr lang="sk-SK" sz="2400" baseline="-25000" dirty="0" smtClean="0"/>
                <a:t>1</a:t>
              </a:r>
              <a:r>
                <a:rPr lang="sk-SK" sz="2400" dirty="0" smtClean="0"/>
                <a:t>; b</a:t>
              </a:r>
              <a:r>
                <a:rPr lang="sk-SK" sz="2400" baseline="-25000" dirty="0" smtClean="0"/>
                <a:t>2</a:t>
              </a:r>
              <a:r>
                <a:rPr lang="sk-SK" sz="2400" dirty="0" smtClean="0"/>
                <a:t>]</a:t>
              </a:r>
              <a:endParaRPr lang="sk-SK" sz="2400" dirty="0"/>
            </a:p>
          </p:txBody>
        </p:sp>
        <p:sp>
          <p:nvSpPr>
            <p:cNvPr id="47" name="BlokTextu 46"/>
            <p:cNvSpPr txBox="1"/>
            <p:nvPr/>
          </p:nvSpPr>
          <p:spPr>
            <a:xfrm>
              <a:off x="1331640" y="3615407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+</a:t>
              </a:r>
              <a:endParaRPr lang="sk-SK" sz="2400" dirty="0"/>
            </a:p>
          </p:txBody>
        </p:sp>
        <p:sp>
          <p:nvSpPr>
            <p:cNvPr id="49" name="BlokTextu 48"/>
            <p:cNvSpPr txBox="1"/>
            <p:nvPr/>
          </p:nvSpPr>
          <p:spPr>
            <a:xfrm>
              <a:off x="2915816" y="3615407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=</a:t>
              </a:r>
              <a:endParaRPr lang="sk-SK" sz="2400" dirty="0"/>
            </a:p>
          </p:txBody>
        </p:sp>
      </p:grpSp>
      <p:grpSp>
        <p:nvGrpSpPr>
          <p:cNvPr id="9" name="Skupina 49"/>
          <p:cNvGrpSpPr/>
          <p:nvPr/>
        </p:nvGrpSpPr>
        <p:grpSpPr>
          <a:xfrm>
            <a:off x="2052016" y="4869160"/>
            <a:ext cx="2664000" cy="635877"/>
            <a:chOff x="1763984" y="4993704"/>
            <a:chExt cx="2664000" cy="635877"/>
          </a:xfrm>
        </p:grpSpPr>
        <p:sp>
          <p:nvSpPr>
            <p:cNvPr id="57" name="Zaoblený obdĺžnik 56"/>
            <p:cNvSpPr/>
            <p:nvPr/>
          </p:nvSpPr>
          <p:spPr>
            <a:xfrm>
              <a:off x="1763984" y="5053517"/>
              <a:ext cx="2664000" cy="576064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Skupina 73"/>
            <p:cNvGrpSpPr/>
            <p:nvPr/>
          </p:nvGrpSpPr>
          <p:grpSpPr>
            <a:xfrm>
              <a:off x="1835696" y="4993704"/>
              <a:ext cx="2520280" cy="595536"/>
              <a:chOff x="5220072" y="5508521"/>
              <a:chExt cx="2520280" cy="595536"/>
            </a:xfrm>
          </p:grpSpPr>
          <p:sp>
            <p:nvSpPr>
              <p:cNvPr id="75" name="BlokTextu 74"/>
              <p:cNvSpPr txBox="1"/>
              <p:nvPr/>
            </p:nvSpPr>
            <p:spPr>
              <a:xfrm>
                <a:off x="6012160" y="56191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  <p:sp>
            <p:nvSpPr>
              <p:cNvPr id="76" name="BlokTextu 75"/>
              <p:cNvSpPr txBox="1"/>
              <p:nvPr/>
            </p:nvSpPr>
            <p:spPr>
              <a:xfrm>
                <a:off x="6372200" y="5517232"/>
                <a:ext cx="792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b</a:t>
                </a:r>
                <a:r>
                  <a:rPr lang="sk-SK" sz="3200" baseline="-25000" dirty="0" smtClean="0"/>
                  <a:t>1</a:t>
                </a:r>
                <a:endParaRPr lang="sk-SK" sz="3200" dirty="0"/>
              </a:p>
            </p:txBody>
          </p:sp>
          <p:sp>
            <p:nvSpPr>
              <p:cNvPr id="77" name="BlokTextu 76"/>
              <p:cNvSpPr txBox="1"/>
              <p:nvPr/>
            </p:nvSpPr>
            <p:spPr>
              <a:xfrm>
                <a:off x="6804248" y="5519282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–</a:t>
                </a:r>
                <a:endParaRPr lang="sk-SK" sz="3200" dirty="0"/>
              </a:p>
            </p:txBody>
          </p:sp>
          <p:sp>
            <p:nvSpPr>
              <p:cNvPr id="78" name="BlokTextu 77"/>
              <p:cNvSpPr txBox="1"/>
              <p:nvPr/>
            </p:nvSpPr>
            <p:spPr>
              <a:xfrm>
                <a:off x="7164288" y="5516485"/>
                <a:ext cx="5760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a</a:t>
                </a:r>
                <a:r>
                  <a:rPr lang="sk-SK" sz="3200" baseline="-25000" dirty="0" smtClean="0"/>
                  <a:t>1</a:t>
                </a:r>
                <a:endParaRPr lang="sk-SK" sz="3200" dirty="0"/>
              </a:p>
            </p:txBody>
          </p:sp>
          <p:sp>
            <p:nvSpPr>
              <p:cNvPr id="82" name="BlokTextu 81"/>
              <p:cNvSpPr txBox="1"/>
              <p:nvPr/>
            </p:nvSpPr>
            <p:spPr>
              <a:xfrm>
                <a:off x="5220072" y="5508521"/>
                <a:ext cx="792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u</a:t>
                </a:r>
                <a:r>
                  <a:rPr lang="sk-SK" sz="3200" baseline="-25000" dirty="0" smtClean="0"/>
                  <a:t>1</a:t>
                </a:r>
                <a:endParaRPr lang="sk-SK" sz="3200" dirty="0"/>
              </a:p>
            </p:txBody>
          </p:sp>
        </p:grpSp>
      </p:grpSp>
      <p:grpSp>
        <p:nvGrpSpPr>
          <p:cNvPr id="11" name="Skupina 87"/>
          <p:cNvGrpSpPr/>
          <p:nvPr/>
        </p:nvGrpSpPr>
        <p:grpSpPr>
          <a:xfrm>
            <a:off x="2051720" y="5517232"/>
            <a:ext cx="2664000" cy="635877"/>
            <a:chOff x="1691680" y="4993704"/>
            <a:chExt cx="2664000" cy="635877"/>
          </a:xfrm>
        </p:grpSpPr>
        <p:sp>
          <p:nvSpPr>
            <p:cNvPr id="89" name="Zaoblený obdĺžnik 88"/>
            <p:cNvSpPr/>
            <p:nvPr/>
          </p:nvSpPr>
          <p:spPr>
            <a:xfrm>
              <a:off x="1691680" y="5053517"/>
              <a:ext cx="2664000" cy="57606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2" name="Skupina 73"/>
            <p:cNvGrpSpPr/>
            <p:nvPr/>
          </p:nvGrpSpPr>
          <p:grpSpPr>
            <a:xfrm>
              <a:off x="1763688" y="4993704"/>
              <a:ext cx="2520280" cy="595536"/>
              <a:chOff x="5148064" y="5508521"/>
              <a:chExt cx="2520280" cy="595536"/>
            </a:xfrm>
          </p:grpSpPr>
          <p:sp>
            <p:nvSpPr>
              <p:cNvPr id="91" name="BlokTextu 90"/>
              <p:cNvSpPr txBox="1"/>
              <p:nvPr/>
            </p:nvSpPr>
            <p:spPr>
              <a:xfrm>
                <a:off x="5940152" y="56064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 smtClean="0"/>
                  <a:t>=</a:t>
                </a:r>
                <a:endParaRPr lang="sk-SK" sz="2400" dirty="0"/>
              </a:p>
            </p:txBody>
          </p:sp>
          <p:sp>
            <p:nvSpPr>
              <p:cNvPr id="92" name="BlokTextu 91"/>
              <p:cNvSpPr txBox="1"/>
              <p:nvPr/>
            </p:nvSpPr>
            <p:spPr>
              <a:xfrm>
                <a:off x="6300192" y="5517232"/>
                <a:ext cx="792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b</a:t>
                </a:r>
                <a:r>
                  <a:rPr lang="sk-SK" sz="3200" baseline="-25000" dirty="0" smtClean="0"/>
                  <a:t>2</a:t>
                </a:r>
                <a:endParaRPr lang="sk-SK" sz="3200" dirty="0"/>
              </a:p>
            </p:txBody>
          </p:sp>
          <p:sp>
            <p:nvSpPr>
              <p:cNvPr id="93" name="BlokTextu 92"/>
              <p:cNvSpPr txBox="1"/>
              <p:nvPr/>
            </p:nvSpPr>
            <p:spPr>
              <a:xfrm>
                <a:off x="6732240" y="5519282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–</a:t>
                </a:r>
                <a:endParaRPr lang="sk-SK" sz="3200" dirty="0"/>
              </a:p>
            </p:txBody>
          </p:sp>
          <p:sp>
            <p:nvSpPr>
              <p:cNvPr id="94" name="BlokTextu 93"/>
              <p:cNvSpPr txBox="1"/>
              <p:nvPr/>
            </p:nvSpPr>
            <p:spPr>
              <a:xfrm>
                <a:off x="7092280" y="5516485"/>
                <a:ext cx="5760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a</a:t>
                </a:r>
                <a:r>
                  <a:rPr lang="sk-SK" sz="3200" baseline="-25000" dirty="0" smtClean="0"/>
                  <a:t>2</a:t>
                </a:r>
                <a:endParaRPr lang="sk-SK" sz="3200" dirty="0"/>
              </a:p>
            </p:txBody>
          </p:sp>
          <p:sp>
            <p:nvSpPr>
              <p:cNvPr id="95" name="BlokTextu 94"/>
              <p:cNvSpPr txBox="1"/>
              <p:nvPr/>
            </p:nvSpPr>
            <p:spPr>
              <a:xfrm>
                <a:off x="5148064" y="5508521"/>
                <a:ext cx="792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u</a:t>
                </a:r>
                <a:r>
                  <a:rPr lang="sk-SK" sz="3200" baseline="-25000" dirty="0" smtClean="0"/>
                  <a:t>2</a:t>
                </a:r>
                <a:endParaRPr lang="sk-SK" sz="3200" dirty="0"/>
              </a:p>
            </p:txBody>
          </p:sp>
        </p:grpSp>
      </p:grpSp>
      <p:sp>
        <p:nvSpPr>
          <p:cNvPr id="103" name="BlokTextu 102"/>
          <p:cNvSpPr txBox="1"/>
          <p:nvPr/>
        </p:nvSpPr>
        <p:spPr>
          <a:xfrm>
            <a:off x="5076056" y="4941168"/>
            <a:ext cx="295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u</a:t>
            </a:r>
            <a:r>
              <a:rPr lang="sk-SK" sz="3200" baseline="-25000" dirty="0" smtClean="0">
                <a:solidFill>
                  <a:srgbClr val="7030A0"/>
                </a:solidFill>
              </a:rPr>
              <a:t>1 </a:t>
            </a:r>
            <a:r>
              <a:rPr lang="sk-SK" sz="3200" dirty="0" smtClean="0">
                <a:solidFill>
                  <a:srgbClr val="7030A0"/>
                </a:solidFill>
              </a:rPr>
              <a:t>=</a:t>
            </a:r>
            <a:r>
              <a:rPr lang="sk-SK" sz="3200" baseline="-25000" dirty="0" smtClean="0">
                <a:solidFill>
                  <a:srgbClr val="7030A0"/>
                </a:solidFill>
              </a:rPr>
              <a:t> </a:t>
            </a:r>
            <a:r>
              <a:rPr lang="sk-SK" sz="3200" dirty="0" smtClean="0">
                <a:solidFill>
                  <a:srgbClr val="7030A0"/>
                </a:solidFill>
              </a:rPr>
              <a:t>7 – 4 = 3</a:t>
            </a:r>
          </a:p>
        </p:txBody>
      </p:sp>
      <p:sp>
        <p:nvSpPr>
          <p:cNvPr id="104" name="BlokTextu 103"/>
          <p:cNvSpPr txBox="1"/>
          <p:nvPr/>
        </p:nvSpPr>
        <p:spPr>
          <a:xfrm>
            <a:off x="5076056" y="5517232"/>
            <a:ext cx="295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u</a:t>
            </a:r>
            <a:r>
              <a:rPr lang="sk-SK" sz="3200" baseline="-25000" dirty="0" smtClean="0">
                <a:solidFill>
                  <a:srgbClr val="7030A0"/>
                </a:solidFill>
              </a:rPr>
              <a:t>2 </a:t>
            </a:r>
            <a:r>
              <a:rPr lang="sk-SK" sz="3200" dirty="0" smtClean="0">
                <a:solidFill>
                  <a:srgbClr val="7030A0"/>
                </a:solidFill>
              </a:rPr>
              <a:t>=</a:t>
            </a:r>
            <a:r>
              <a:rPr lang="sk-SK" sz="3200" baseline="-25000" dirty="0" smtClean="0">
                <a:solidFill>
                  <a:srgbClr val="7030A0"/>
                </a:solidFill>
              </a:rPr>
              <a:t> </a:t>
            </a:r>
            <a:r>
              <a:rPr lang="sk-SK" sz="3200" dirty="0" smtClean="0">
                <a:solidFill>
                  <a:srgbClr val="7030A0"/>
                </a:solidFill>
              </a:rPr>
              <a:t>3 – 1 = 2</a:t>
            </a:r>
          </a:p>
        </p:txBody>
      </p:sp>
      <p:sp>
        <p:nvSpPr>
          <p:cNvPr id="105" name="BlokTextu 104"/>
          <p:cNvSpPr txBox="1"/>
          <p:nvPr/>
        </p:nvSpPr>
        <p:spPr>
          <a:xfrm>
            <a:off x="387028" y="422108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4A7EBB"/>
                </a:solidFill>
              </a:rPr>
              <a:t>symbolicky:</a:t>
            </a:r>
            <a:endParaRPr lang="sk-SK" sz="2400" dirty="0">
              <a:solidFill>
                <a:srgbClr val="4A7EBB"/>
              </a:solidFill>
            </a:endParaRPr>
          </a:p>
        </p:txBody>
      </p:sp>
      <p:sp>
        <p:nvSpPr>
          <p:cNvPr id="106" name="BlokTextu 105"/>
          <p:cNvSpPr txBox="1"/>
          <p:nvPr/>
        </p:nvSpPr>
        <p:spPr>
          <a:xfrm>
            <a:off x="4788024" y="422108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4A7EBB"/>
                </a:solidFill>
              </a:rPr>
              <a:t>koncový bod – začiatočný bod</a:t>
            </a:r>
            <a:endParaRPr lang="sk-SK" sz="2400" dirty="0">
              <a:solidFill>
                <a:srgbClr val="4A7EBB"/>
              </a:solidFill>
            </a:endParaRPr>
          </a:p>
        </p:txBody>
      </p:sp>
      <p:cxnSp>
        <p:nvCxnSpPr>
          <p:cNvPr id="73" name="Rovná spojnica 72"/>
          <p:cNvCxnSpPr/>
          <p:nvPr/>
        </p:nvCxnSpPr>
        <p:spPr>
          <a:xfrm>
            <a:off x="5981680" y="2583954"/>
            <a:ext cx="0" cy="1044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ovná spojnica 73"/>
          <p:cNvCxnSpPr/>
          <p:nvPr/>
        </p:nvCxnSpPr>
        <p:spPr>
          <a:xfrm rot="5400000">
            <a:off x="5310008" y="1910342"/>
            <a:ext cx="0" cy="1476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Skupina 89"/>
          <p:cNvGrpSpPr/>
          <p:nvPr/>
        </p:nvGrpSpPr>
        <p:grpSpPr>
          <a:xfrm>
            <a:off x="6384900" y="2178389"/>
            <a:ext cx="1407837" cy="962571"/>
            <a:chOff x="6384900" y="2178389"/>
            <a:chExt cx="1407837" cy="962571"/>
          </a:xfrm>
        </p:grpSpPr>
        <p:graphicFrame>
          <p:nvGraphicFramePr>
            <p:cNvPr id="116" name="Object 4"/>
            <p:cNvGraphicFramePr>
              <a:graphicFrameLocks noChangeAspect="1"/>
            </p:cNvGraphicFramePr>
            <p:nvPr/>
          </p:nvGraphicFramePr>
          <p:xfrm>
            <a:off x="6875363" y="2236788"/>
            <a:ext cx="28892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3" name="Rovnica" r:id="rId9" imgW="114120" imgH="177480" progId="Equation.3">
                    <p:embed/>
                  </p:oleObj>
                </mc:Choice>
                <mc:Fallback>
                  <p:oleObj name="Rovnica" r:id="rId9" imgW="1141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5363" y="2236788"/>
                          <a:ext cx="288925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Skupina 68"/>
            <p:cNvGrpSpPr/>
            <p:nvPr/>
          </p:nvGrpSpPr>
          <p:grpSpPr>
            <a:xfrm>
              <a:off x="6384900" y="2178389"/>
              <a:ext cx="1407837" cy="962571"/>
              <a:chOff x="6384900" y="2178389"/>
              <a:chExt cx="1407837" cy="962571"/>
            </a:xfrm>
          </p:grpSpPr>
          <p:cxnSp>
            <p:nvCxnSpPr>
              <p:cNvPr id="110" name="Rovná spojovacia šípka 109"/>
              <p:cNvCxnSpPr/>
              <p:nvPr/>
            </p:nvCxnSpPr>
            <p:spPr>
              <a:xfrm flipV="1">
                <a:off x="6427970" y="2209629"/>
                <a:ext cx="1332000" cy="90000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ál 110"/>
              <p:cNvSpPr>
                <a:spLocks noChangeAspect="1"/>
              </p:cNvSpPr>
              <p:nvPr/>
            </p:nvSpPr>
            <p:spPr>
              <a:xfrm>
                <a:off x="6384900" y="3068960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17" name="Ovál 116"/>
              <p:cNvSpPr>
                <a:spLocks noChangeAspect="1"/>
              </p:cNvSpPr>
              <p:nvPr/>
            </p:nvSpPr>
            <p:spPr>
              <a:xfrm>
                <a:off x="7720737" y="2178389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</p:grpSp>
      <p:sp>
        <p:nvSpPr>
          <p:cNvPr id="79" name="BlokTextu 78"/>
          <p:cNvSpPr txBox="1"/>
          <p:nvPr/>
        </p:nvSpPr>
        <p:spPr>
          <a:xfrm>
            <a:off x="5823570" y="350976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81" name="BlokTextu 80"/>
          <p:cNvSpPr txBox="1"/>
          <p:nvPr/>
        </p:nvSpPr>
        <p:spPr>
          <a:xfrm>
            <a:off x="4316735" y="242088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grpSp>
        <p:nvGrpSpPr>
          <p:cNvPr id="96" name="Skupina 95"/>
          <p:cNvGrpSpPr/>
          <p:nvPr/>
        </p:nvGrpSpPr>
        <p:grpSpPr>
          <a:xfrm>
            <a:off x="4788024" y="1980129"/>
            <a:ext cx="2160240" cy="584775"/>
            <a:chOff x="4932040" y="3861048"/>
            <a:chExt cx="2160240" cy="584775"/>
          </a:xfrm>
        </p:grpSpPr>
        <p:sp>
          <p:nvSpPr>
            <p:cNvPr id="87" name="BlokTextu 86"/>
            <p:cNvSpPr txBox="1"/>
            <p:nvPr/>
          </p:nvSpPr>
          <p:spPr>
            <a:xfrm>
              <a:off x="4932040" y="3861048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>
                  <a:solidFill>
                    <a:srgbClr val="7030A0"/>
                  </a:solidFill>
                </a:rPr>
                <a:t>u = (3; 2) </a:t>
              </a:r>
              <a:endParaRPr lang="sk-SK" sz="3200" dirty="0">
                <a:solidFill>
                  <a:srgbClr val="7030A0"/>
                </a:solidFill>
              </a:endParaRPr>
            </a:p>
          </p:txBody>
        </p:sp>
        <p:cxnSp>
          <p:nvCxnSpPr>
            <p:cNvPr id="88" name="Rovná spojovacia šípka 87"/>
            <p:cNvCxnSpPr/>
            <p:nvPr/>
          </p:nvCxnSpPr>
          <p:spPr>
            <a:xfrm>
              <a:off x="5071739" y="4005064"/>
              <a:ext cx="180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ál 97"/>
          <p:cNvSpPr>
            <a:spLocks noChangeAspect="1"/>
          </p:cNvSpPr>
          <p:nvPr/>
        </p:nvSpPr>
        <p:spPr>
          <a:xfrm>
            <a:off x="6384900" y="3068960"/>
            <a:ext cx="72000" cy="720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9" name="Ovál 98"/>
          <p:cNvSpPr>
            <a:spLocks noChangeAspect="1"/>
          </p:cNvSpPr>
          <p:nvPr/>
        </p:nvSpPr>
        <p:spPr>
          <a:xfrm>
            <a:off x="7724477" y="2179464"/>
            <a:ext cx="72000" cy="720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0"/>
                            </p:stCondLst>
                            <p:childTnLst>
                              <p:par>
                                <p:cTn id="6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0"/>
                            </p:stCondLst>
                            <p:childTnLst>
                              <p:par>
                                <p:cTn id="6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8000"/>
                            </p:stCondLst>
                            <p:childTnLst>
                              <p:par>
                                <p:cTn id="8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277 L -0.196 0.0631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0"/>
                            </p:stCondLst>
                            <p:childTnLst>
                              <p:par>
                                <p:cTn id="8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2000"/>
                            </p:stCondLst>
                            <p:childTnLst>
                              <p:par>
                                <p:cTn id="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4000"/>
                            </p:stCondLst>
                            <p:childTnLst>
                              <p:par>
                                <p:cTn id="9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60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8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30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1" grpId="0"/>
      <p:bldP spid="58" grpId="0"/>
      <p:bldP spid="59" grpId="0"/>
      <p:bldP spid="80" grpId="0" animBg="1"/>
      <p:bldP spid="61" grpId="0"/>
      <p:bldP spid="63" grpId="0"/>
      <p:bldP spid="64" grpId="0"/>
      <p:bldP spid="65" grpId="0"/>
      <p:bldP spid="103" grpId="0"/>
      <p:bldP spid="104" grpId="0"/>
      <p:bldP spid="105" grpId="0"/>
      <p:bldP spid="106" grpId="0"/>
      <p:bldP spid="79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dĺžnik 49"/>
          <p:cNvSpPr/>
          <p:nvPr/>
        </p:nvSpPr>
        <p:spPr>
          <a:xfrm rot="16200000">
            <a:off x="2479063" y="3879336"/>
            <a:ext cx="5040000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BlokTextu 47"/>
          <p:cNvSpPr txBox="1"/>
          <p:nvPr/>
        </p:nvSpPr>
        <p:spPr>
          <a:xfrm>
            <a:off x="5616336" y="5445224"/>
            <a:ext cx="2304000" cy="6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endParaRPr lang="sk-SK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2087944" y="5431849"/>
            <a:ext cx="2304000" cy="6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endParaRPr lang="sk-SK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2088232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Vypočítaš ?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BlokTextu 51"/>
          <p:cNvSpPr txBox="1"/>
          <p:nvPr/>
        </p:nvSpPr>
        <p:spPr>
          <a:xfrm>
            <a:off x="683568" y="1340768"/>
            <a:ext cx="784887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sk-SK" sz="2800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Úloha:</a:t>
            </a:r>
            <a:r>
              <a:rPr lang="sk-SK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Dané sú body A[– 2; –4],  B[6; – 2].</a:t>
            </a:r>
          </a:p>
          <a:p>
            <a:r>
              <a:rPr lang="sk-SK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Urč súradnice vektorov </a:t>
            </a:r>
            <a:r>
              <a:rPr lang="sk-SK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</a:t>
            </a:r>
            <a:r>
              <a:rPr lang="sk-SK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 </a:t>
            </a:r>
            <a:r>
              <a:rPr lang="sk-SK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</a:t>
            </a:r>
            <a:r>
              <a:rPr lang="sk-SK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sk-SK" sz="2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22" name="Skupina 59"/>
          <p:cNvGrpSpPr/>
          <p:nvPr/>
        </p:nvGrpSpPr>
        <p:grpSpPr>
          <a:xfrm>
            <a:off x="2087944" y="3333750"/>
            <a:ext cx="1692000" cy="455322"/>
            <a:chOff x="1907704" y="5349982"/>
            <a:chExt cx="1692000" cy="455322"/>
          </a:xfrm>
        </p:grpSpPr>
        <p:sp>
          <p:nvSpPr>
            <p:cNvPr id="23" name="Zaoblený obdĺžnik 22"/>
            <p:cNvSpPr/>
            <p:nvPr/>
          </p:nvSpPr>
          <p:spPr>
            <a:xfrm>
              <a:off x="1907704" y="5373304"/>
              <a:ext cx="1692000" cy="43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24" name="Objekt 23"/>
            <p:cNvGraphicFramePr>
              <a:graphicFrameLocks noChangeAspect="1"/>
            </p:cNvGraphicFramePr>
            <p:nvPr/>
          </p:nvGraphicFramePr>
          <p:xfrm>
            <a:off x="2015273" y="5349982"/>
            <a:ext cx="14747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4" name="Rovnica" r:id="rId4" imgW="736560" imgH="215640" progId="Equation.3">
                    <p:embed/>
                  </p:oleObj>
                </mc:Choice>
                <mc:Fallback>
                  <p:oleObj name="Rovnica" r:id="rId4" imgW="736560" imgH="215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273" y="5349982"/>
                          <a:ext cx="1474787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Skupina 59"/>
          <p:cNvGrpSpPr/>
          <p:nvPr/>
        </p:nvGrpSpPr>
        <p:grpSpPr>
          <a:xfrm>
            <a:off x="2123728" y="4437063"/>
            <a:ext cx="1692000" cy="467617"/>
            <a:chOff x="1907704" y="5337687"/>
            <a:chExt cx="1692000" cy="467617"/>
          </a:xfrm>
        </p:grpSpPr>
        <p:sp>
          <p:nvSpPr>
            <p:cNvPr id="26" name="Zaoblený obdĺžnik 25"/>
            <p:cNvSpPr/>
            <p:nvPr/>
          </p:nvSpPr>
          <p:spPr>
            <a:xfrm>
              <a:off x="1907704" y="5373304"/>
              <a:ext cx="1692000" cy="43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27" name="Objekt 26"/>
            <p:cNvGraphicFramePr>
              <a:graphicFrameLocks noChangeAspect="1"/>
            </p:cNvGraphicFramePr>
            <p:nvPr/>
          </p:nvGraphicFramePr>
          <p:xfrm>
            <a:off x="2001714" y="5337687"/>
            <a:ext cx="1498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5" name="Rovnica" r:id="rId6" imgW="749160" imgH="215640" progId="Equation.3">
                    <p:embed/>
                  </p:oleObj>
                </mc:Choice>
                <mc:Fallback>
                  <p:oleObj name="Rovnica" r:id="rId6" imgW="749160" imgH="215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714" y="5337687"/>
                          <a:ext cx="14986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kt 28"/>
          <p:cNvGraphicFramePr>
            <a:graphicFrameLocks noChangeAspect="1"/>
          </p:cNvGraphicFramePr>
          <p:nvPr/>
        </p:nvGraphicFramePr>
        <p:xfrm>
          <a:off x="2510056" y="3789040"/>
          <a:ext cx="170109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Rovnica" r:id="rId8" imgW="799920" imgH="203040" progId="Equation.3">
                  <p:embed/>
                </p:oleObj>
              </mc:Choice>
              <mc:Fallback>
                <p:oleObj name="Rovnica" r:id="rId8" imgW="79992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056" y="3789040"/>
                        <a:ext cx="1701090" cy="4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529840" y="4914900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Rovnica" r:id="rId10" imgW="914400" imgH="203040" progId="Equation.3">
                  <p:embed/>
                </p:oleObj>
              </mc:Choice>
              <mc:Fallback>
                <p:oleObj name="Rovnica" r:id="rId10" imgW="91440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840" y="4914900"/>
                        <a:ext cx="194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Šípka doprava 32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sp>
        <p:nvSpPr>
          <p:cNvPr id="20" name="Zaoblený obdĺžnik 19"/>
          <p:cNvSpPr/>
          <p:nvPr/>
        </p:nvSpPr>
        <p:spPr>
          <a:xfrm>
            <a:off x="7020272" y="1412776"/>
            <a:ext cx="1440160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ukáž riešenie</a:t>
            </a:r>
            <a:endParaRPr lang="sk-SK" sz="2400" dirty="0"/>
          </a:p>
        </p:txBody>
      </p:sp>
      <p:grpSp>
        <p:nvGrpSpPr>
          <p:cNvPr id="18" name="Skupina 59"/>
          <p:cNvGrpSpPr/>
          <p:nvPr/>
        </p:nvGrpSpPr>
        <p:grpSpPr>
          <a:xfrm>
            <a:off x="2078288" y="2636960"/>
            <a:ext cx="2520000" cy="432556"/>
            <a:chOff x="1907704" y="5373304"/>
            <a:chExt cx="2520000" cy="432556"/>
          </a:xfrm>
        </p:grpSpPr>
        <p:sp>
          <p:nvSpPr>
            <p:cNvPr id="19" name="Zaoblený obdĺžnik 18"/>
            <p:cNvSpPr/>
            <p:nvPr/>
          </p:nvSpPr>
          <p:spPr>
            <a:xfrm>
              <a:off x="1907704" y="5373304"/>
              <a:ext cx="2520000" cy="43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28" name="Objekt 27"/>
            <p:cNvGraphicFramePr>
              <a:graphicFrameLocks noChangeAspect="1"/>
            </p:cNvGraphicFramePr>
            <p:nvPr/>
          </p:nvGraphicFramePr>
          <p:xfrm>
            <a:off x="2915968" y="5375271"/>
            <a:ext cx="1368000" cy="430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Rovnica" r:id="rId12" imgW="647640" imgH="203040" progId="Equation.3">
                    <p:embed/>
                  </p:oleObj>
                </mc:Choice>
                <mc:Fallback>
                  <p:oleObj name="Rovnica" r:id="rId12" imgW="647640" imgH="203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968" y="5375271"/>
                          <a:ext cx="1368000" cy="430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BlokTextu 33"/>
          <p:cNvSpPr txBox="1"/>
          <p:nvPr/>
        </p:nvSpPr>
        <p:spPr>
          <a:xfrm>
            <a:off x="2267744" y="544522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</a:t>
            </a:r>
            <a:r>
              <a:rPr lang="sk-SK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(8; 2)</a:t>
            </a:r>
            <a:endParaRPr lang="sk-SK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6" name="Obrázok 35" descr="8.jpg"/>
          <p:cNvPicPr>
            <a:picLocks noChangeAspect="1"/>
          </p:cNvPicPr>
          <p:nvPr/>
        </p:nvPicPr>
        <p:blipFill>
          <a:blip r:embed="rId14" cstate="print"/>
          <a:srcRect l="13289" r="11407"/>
          <a:stretch>
            <a:fillRect/>
          </a:stretch>
        </p:blipFill>
        <p:spPr>
          <a:xfrm>
            <a:off x="395536" y="2564904"/>
            <a:ext cx="1368152" cy="1660712"/>
          </a:xfrm>
          <a:prstGeom prst="rect">
            <a:avLst/>
          </a:prstGeom>
        </p:spPr>
      </p:pic>
      <p:sp>
        <p:nvSpPr>
          <p:cNvPr id="21" name="BlokTextu 20"/>
          <p:cNvSpPr txBox="1"/>
          <p:nvPr/>
        </p:nvSpPr>
        <p:spPr>
          <a:xfrm>
            <a:off x="1979712" y="256490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  AB  </a:t>
            </a:r>
            <a:r>
              <a:rPr lang="sk-SK" sz="2800" dirty="0" smtClean="0"/>
              <a:t>=</a:t>
            </a:r>
            <a:endParaRPr lang="sk-SK" sz="2800" dirty="0"/>
          </a:p>
        </p:txBody>
      </p:sp>
      <p:grpSp>
        <p:nvGrpSpPr>
          <p:cNvPr id="30" name="Skupina 59"/>
          <p:cNvGrpSpPr/>
          <p:nvPr/>
        </p:nvGrpSpPr>
        <p:grpSpPr>
          <a:xfrm>
            <a:off x="5508384" y="2636960"/>
            <a:ext cx="2520000" cy="432556"/>
            <a:chOff x="1907704" y="5373304"/>
            <a:chExt cx="2520000" cy="432556"/>
          </a:xfrm>
        </p:grpSpPr>
        <p:sp>
          <p:nvSpPr>
            <p:cNvPr id="31" name="Zaoblený obdĺžnik 30"/>
            <p:cNvSpPr/>
            <p:nvPr/>
          </p:nvSpPr>
          <p:spPr>
            <a:xfrm>
              <a:off x="1907704" y="5373304"/>
              <a:ext cx="2520000" cy="43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35" name="Objekt 34"/>
            <p:cNvGraphicFramePr>
              <a:graphicFrameLocks noChangeAspect="1"/>
            </p:cNvGraphicFramePr>
            <p:nvPr/>
          </p:nvGraphicFramePr>
          <p:xfrm>
            <a:off x="2915968" y="5375271"/>
            <a:ext cx="1368000" cy="430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9" name="Rovnica" r:id="rId15" imgW="647640" imgH="203040" progId="Equation.3">
                    <p:embed/>
                  </p:oleObj>
                </mc:Choice>
                <mc:Fallback>
                  <p:oleObj name="Rovnica" r:id="rId15" imgW="647640" imgH="2030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968" y="5375271"/>
                          <a:ext cx="1368000" cy="430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BlokTextu 36"/>
          <p:cNvSpPr txBox="1"/>
          <p:nvPr/>
        </p:nvSpPr>
        <p:spPr>
          <a:xfrm>
            <a:off x="5364088" y="256490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  BA  </a:t>
            </a:r>
            <a:r>
              <a:rPr lang="sk-SK" sz="2800" dirty="0" smtClean="0"/>
              <a:t>=</a:t>
            </a:r>
            <a:endParaRPr lang="sk-SK" sz="2800" dirty="0"/>
          </a:p>
        </p:txBody>
      </p:sp>
      <p:grpSp>
        <p:nvGrpSpPr>
          <p:cNvPr id="41" name="Skupina 59"/>
          <p:cNvGrpSpPr/>
          <p:nvPr/>
        </p:nvGrpSpPr>
        <p:grpSpPr>
          <a:xfrm>
            <a:off x="5544288" y="3357563"/>
            <a:ext cx="1692000" cy="454751"/>
            <a:chOff x="1907704" y="5350553"/>
            <a:chExt cx="1692000" cy="454751"/>
          </a:xfrm>
        </p:grpSpPr>
        <p:sp>
          <p:nvSpPr>
            <p:cNvPr id="42" name="Zaoblený obdĺžnik 41"/>
            <p:cNvSpPr/>
            <p:nvPr/>
          </p:nvSpPr>
          <p:spPr>
            <a:xfrm>
              <a:off x="1907704" y="5373304"/>
              <a:ext cx="1692000" cy="43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43" name="Objekt 42"/>
            <p:cNvGraphicFramePr>
              <a:graphicFrameLocks noChangeAspect="1"/>
            </p:cNvGraphicFramePr>
            <p:nvPr/>
          </p:nvGraphicFramePr>
          <p:xfrm>
            <a:off x="1978404" y="5350553"/>
            <a:ext cx="15509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0" name="Rovnica" r:id="rId17" imgW="774360" imgH="215640" progId="Equation.3">
                    <p:embed/>
                  </p:oleObj>
                </mc:Choice>
                <mc:Fallback>
                  <p:oleObj name="Rovnica" r:id="rId17" imgW="774360" imgH="215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404" y="5350553"/>
                          <a:ext cx="1550987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Skupina 59"/>
          <p:cNvGrpSpPr/>
          <p:nvPr/>
        </p:nvGrpSpPr>
        <p:grpSpPr>
          <a:xfrm>
            <a:off x="5544288" y="4437063"/>
            <a:ext cx="1692000" cy="467666"/>
            <a:chOff x="1907704" y="5337638"/>
            <a:chExt cx="1692000" cy="467666"/>
          </a:xfrm>
        </p:grpSpPr>
        <p:sp>
          <p:nvSpPr>
            <p:cNvPr id="45" name="Zaoblený obdĺžnik 44"/>
            <p:cNvSpPr/>
            <p:nvPr/>
          </p:nvSpPr>
          <p:spPr>
            <a:xfrm>
              <a:off x="1907704" y="5373304"/>
              <a:ext cx="1692000" cy="43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46" name="Objekt 45"/>
            <p:cNvGraphicFramePr>
              <a:graphicFrameLocks noChangeAspect="1"/>
            </p:cNvGraphicFramePr>
            <p:nvPr/>
          </p:nvGraphicFramePr>
          <p:xfrm>
            <a:off x="1964116" y="5337638"/>
            <a:ext cx="1574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Rovnica" r:id="rId19" imgW="787320" imgH="215640" progId="Equation.3">
                    <p:embed/>
                  </p:oleObj>
                </mc:Choice>
                <mc:Fallback>
                  <p:oleObj name="Rovnica" r:id="rId19" imgW="78732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116" y="5337638"/>
                          <a:ext cx="1574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5950223" y="3803650"/>
          <a:ext cx="18621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Rovnica" r:id="rId21" imgW="876240" imgH="190440" progId="Equation.3">
                  <p:embed/>
                </p:oleObj>
              </mc:Choice>
              <mc:Fallback>
                <p:oleObj name="Rovnica" r:id="rId21" imgW="876240" imgH="1904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223" y="3803650"/>
                        <a:ext cx="18621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5940152" y="4941888"/>
          <a:ext cx="2185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Rovnica" r:id="rId23" imgW="1028520" imgH="203040" progId="Equation.3">
                  <p:embed/>
                </p:oleObj>
              </mc:Choice>
              <mc:Fallback>
                <p:oleObj name="Rovnica" r:id="rId23" imgW="1028520" imgH="203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941888"/>
                        <a:ext cx="2185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BlokTextu 46"/>
          <p:cNvSpPr txBox="1"/>
          <p:nvPr/>
        </p:nvSpPr>
        <p:spPr>
          <a:xfrm>
            <a:off x="5652120" y="544522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</a:t>
            </a:r>
            <a:r>
              <a:rPr lang="sk-SK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(– 8; – 2)</a:t>
            </a:r>
            <a:endParaRPr lang="sk-SK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Obdĺžnik 48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2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500"/>
                            </p:stCondLst>
                            <p:childTnLst>
                              <p:par>
                                <p:cTn id="7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6500"/>
                            </p:stCondLst>
                            <p:childTnLst>
                              <p:par>
                                <p:cTn id="7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500"/>
                            </p:stCondLst>
                            <p:childTnLst>
                              <p:par>
                                <p:cTn id="8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2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500"/>
                            </p:stCondLst>
                            <p:childTnLst>
                              <p:par>
                                <p:cTn id="8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2500"/>
                            </p:stCondLst>
                            <p:childTnLst>
                              <p:par>
                                <p:cTn id="9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2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85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50" grpId="0" animBg="1"/>
      <p:bldP spid="48" grpId="0" animBg="1"/>
      <p:bldP spid="32" grpId="0" animBg="1"/>
      <p:bldP spid="2" grpId="0"/>
      <p:bldP spid="52" grpId="0" animBg="1"/>
      <p:bldP spid="33" grpId="0" animBg="1"/>
      <p:bldP spid="20" grpId="0" animBg="1"/>
      <p:bldP spid="34" grpId="0"/>
      <p:bldP spid="21" grpId="0"/>
      <p:bldP spid="37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kupina 78"/>
          <p:cNvGrpSpPr/>
          <p:nvPr/>
        </p:nvGrpSpPr>
        <p:grpSpPr>
          <a:xfrm>
            <a:off x="5508104" y="3141136"/>
            <a:ext cx="3096345" cy="1512000"/>
            <a:chOff x="5724128" y="2924944"/>
            <a:chExt cx="3096345" cy="1512000"/>
          </a:xfrm>
        </p:grpSpPr>
        <p:sp>
          <p:nvSpPr>
            <p:cNvPr id="78" name="Zaoblený obdĺžnik 77"/>
            <p:cNvSpPr/>
            <p:nvPr/>
          </p:nvSpPr>
          <p:spPr>
            <a:xfrm>
              <a:off x="5724128" y="2924944"/>
              <a:ext cx="3096000" cy="151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74" name="Skupina 73"/>
            <p:cNvGrpSpPr/>
            <p:nvPr/>
          </p:nvGrpSpPr>
          <p:grpSpPr>
            <a:xfrm>
              <a:off x="6012159" y="3564305"/>
              <a:ext cx="2808314" cy="587136"/>
              <a:chOff x="5940152" y="2196153"/>
              <a:chExt cx="2230132" cy="587136"/>
            </a:xfrm>
          </p:grpSpPr>
          <p:sp>
            <p:nvSpPr>
              <p:cNvPr id="75" name="BlokTextu 74"/>
              <p:cNvSpPr txBox="1"/>
              <p:nvPr/>
            </p:nvSpPr>
            <p:spPr>
              <a:xfrm>
                <a:off x="5940152" y="2196153"/>
                <a:ext cx="6290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– u</a:t>
                </a:r>
                <a:endParaRPr lang="sk-SK" sz="3200" dirty="0"/>
              </a:p>
            </p:txBody>
          </p:sp>
          <p:cxnSp>
            <p:nvCxnSpPr>
              <p:cNvPr id="76" name="Rovná spojovacia šípka 75"/>
              <p:cNvCxnSpPr/>
              <p:nvPr/>
            </p:nvCxnSpPr>
            <p:spPr>
              <a:xfrm>
                <a:off x="6247873" y="2348880"/>
                <a:ext cx="1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BlokTextu 76"/>
              <p:cNvSpPr txBox="1"/>
              <p:nvPr/>
            </p:nvSpPr>
            <p:spPr>
              <a:xfrm>
                <a:off x="6399733" y="2198514"/>
                <a:ext cx="17705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= (– u</a:t>
                </a:r>
                <a:r>
                  <a:rPr lang="sk-SK" sz="3200" baseline="-25000" dirty="0" smtClean="0"/>
                  <a:t>1</a:t>
                </a:r>
                <a:r>
                  <a:rPr lang="sk-SK" sz="3200" dirty="0" smtClean="0"/>
                  <a:t>; – u</a:t>
                </a:r>
                <a:r>
                  <a:rPr lang="sk-SK" sz="3200" baseline="-25000" dirty="0" smtClean="0"/>
                  <a:t>2</a:t>
                </a:r>
                <a:r>
                  <a:rPr lang="sk-SK" sz="3200" dirty="0" smtClean="0"/>
                  <a:t>)</a:t>
                </a:r>
                <a:endParaRPr lang="sk-SK" sz="3200" dirty="0"/>
              </a:p>
            </p:txBody>
          </p:sp>
        </p:grpSp>
      </p:grpSp>
      <p:sp>
        <p:nvSpPr>
          <p:cNvPr id="62" name="Šípka doprava 6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sp>
        <p:nvSpPr>
          <p:cNvPr id="18" name="Obdĺžnik 17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5112568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Opačný vektor k danému vektoru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4" cstate="print"/>
          <a:srcRect l="10901" r="6364" b="20634"/>
          <a:stretch>
            <a:fillRect/>
          </a:stretch>
        </p:blipFill>
        <p:spPr bwMode="auto">
          <a:xfrm>
            <a:off x="683568" y="1772816"/>
            <a:ext cx="468052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418979" y="2765301"/>
          <a:ext cx="288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Rovnica" r:id="rId5" imgW="114120" imgH="177480" progId="Equation.3">
                  <p:embed/>
                </p:oleObj>
              </mc:Choice>
              <mc:Fallback>
                <p:oleObj name="Rovnica" r:id="rId5" imgW="1141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979" y="2765301"/>
                        <a:ext cx="288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BlokTextu 54"/>
          <p:cNvSpPr txBox="1"/>
          <p:nvPr/>
        </p:nvSpPr>
        <p:spPr>
          <a:xfrm>
            <a:off x="3923928" y="364502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u</a:t>
            </a:r>
            <a:r>
              <a:rPr lang="sk-SK" sz="2400" baseline="-25000" dirty="0" smtClean="0"/>
              <a:t>1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2411760" y="253528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u</a:t>
            </a:r>
            <a:r>
              <a:rPr lang="sk-SK" sz="2400" baseline="-25000" dirty="0" smtClean="0"/>
              <a:t>2</a:t>
            </a:r>
            <a:endParaRPr lang="sk-SK" sz="2400" dirty="0"/>
          </a:p>
        </p:txBody>
      </p:sp>
      <p:cxnSp>
        <p:nvCxnSpPr>
          <p:cNvPr id="58" name="Rovná spojnica 57"/>
          <p:cNvCxnSpPr/>
          <p:nvPr/>
        </p:nvCxnSpPr>
        <p:spPr>
          <a:xfrm>
            <a:off x="1547664" y="3645024"/>
            <a:ext cx="0" cy="1044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nica 58"/>
          <p:cNvCxnSpPr/>
          <p:nvPr/>
        </p:nvCxnSpPr>
        <p:spPr>
          <a:xfrm rot="5400000">
            <a:off x="2195656" y="3861128"/>
            <a:ext cx="0" cy="1440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lokTextu 59"/>
          <p:cNvSpPr txBox="1"/>
          <p:nvPr/>
        </p:nvSpPr>
        <p:spPr>
          <a:xfrm>
            <a:off x="1187624" y="321297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– u</a:t>
            </a:r>
            <a:r>
              <a:rPr lang="sk-SK" sz="2400" baseline="-25000" dirty="0" smtClean="0"/>
              <a:t>1</a:t>
            </a:r>
            <a:endParaRPr lang="sk-SK" sz="2400" dirty="0"/>
          </a:p>
        </p:txBody>
      </p:sp>
      <p:sp>
        <p:nvSpPr>
          <p:cNvPr id="63" name="BlokTextu 62"/>
          <p:cNvSpPr txBox="1"/>
          <p:nvPr/>
        </p:nvSpPr>
        <p:spPr>
          <a:xfrm>
            <a:off x="2915816" y="433548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– u</a:t>
            </a:r>
            <a:r>
              <a:rPr lang="sk-SK" sz="2400" baseline="-25000" dirty="0" smtClean="0"/>
              <a:t>2</a:t>
            </a:r>
            <a:endParaRPr lang="sk-SK" sz="2400" dirty="0"/>
          </a:p>
        </p:txBody>
      </p:sp>
      <p:sp>
        <p:nvSpPr>
          <p:cNvPr id="21" name="BlokTextu 20"/>
          <p:cNvSpPr txBox="1"/>
          <p:nvPr/>
        </p:nvSpPr>
        <p:spPr>
          <a:xfrm>
            <a:off x="5004048" y="361540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x</a:t>
            </a:r>
            <a:endParaRPr lang="sk-SK" sz="2400" dirty="0"/>
          </a:p>
        </p:txBody>
      </p:sp>
      <p:sp>
        <p:nvSpPr>
          <p:cNvPr id="22" name="BlokTextu 21"/>
          <p:cNvSpPr txBox="1"/>
          <p:nvPr/>
        </p:nvSpPr>
        <p:spPr>
          <a:xfrm>
            <a:off x="2483768" y="162880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</a:t>
            </a:r>
            <a:endParaRPr lang="sk-SK" sz="2400" dirty="0"/>
          </a:p>
        </p:txBody>
      </p:sp>
      <p:grpSp>
        <p:nvGrpSpPr>
          <p:cNvPr id="68" name="Skupina 67"/>
          <p:cNvGrpSpPr/>
          <p:nvPr/>
        </p:nvGrpSpPr>
        <p:grpSpPr>
          <a:xfrm>
            <a:off x="1734096" y="3772148"/>
            <a:ext cx="504056" cy="477292"/>
            <a:chOff x="6372200" y="3629397"/>
            <a:chExt cx="504056" cy="477292"/>
          </a:xfrm>
        </p:grpSpPr>
        <p:graphicFrame>
          <p:nvGraphicFramePr>
            <p:cNvPr id="65" name="Object 4"/>
            <p:cNvGraphicFramePr>
              <a:graphicFrameLocks noChangeAspect="1"/>
            </p:cNvGraphicFramePr>
            <p:nvPr/>
          </p:nvGraphicFramePr>
          <p:xfrm>
            <a:off x="6587331" y="3629397"/>
            <a:ext cx="28892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6" name="Rovnica" r:id="rId7" imgW="114120" imgH="177480" progId="Equation.3">
                    <p:embed/>
                  </p:oleObj>
                </mc:Choice>
                <mc:Fallback>
                  <p:oleObj name="Rovnica" r:id="rId7" imgW="1141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7331" y="3629397"/>
                          <a:ext cx="288925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BlokTextu 66"/>
            <p:cNvSpPr txBox="1"/>
            <p:nvPr/>
          </p:nvSpPr>
          <p:spPr>
            <a:xfrm>
              <a:off x="6372200" y="364502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– </a:t>
              </a:r>
              <a:endParaRPr lang="sk-SK" sz="2400" dirty="0"/>
            </a:p>
          </p:txBody>
        </p:sp>
      </p:grpSp>
      <p:cxnSp>
        <p:nvCxnSpPr>
          <p:cNvPr id="26" name="Rovná spojovacia šípka 25"/>
          <p:cNvCxnSpPr/>
          <p:nvPr/>
        </p:nvCxnSpPr>
        <p:spPr>
          <a:xfrm flipV="1">
            <a:off x="2867260" y="2791632"/>
            <a:ext cx="1332000" cy="900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755576" y="3688457"/>
            <a:ext cx="45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>
            <a:off x="1069208" y="3573216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rot="5400000">
            <a:off x="3545968" y="2054358"/>
            <a:ext cx="0" cy="1476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nica 50"/>
          <p:cNvCxnSpPr/>
          <p:nvPr/>
        </p:nvCxnSpPr>
        <p:spPr>
          <a:xfrm>
            <a:off x="4211960" y="2727970"/>
            <a:ext cx="0" cy="1044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Skupina 71"/>
          <p:cNvGrpSpPr/>
          <p:nvPr/>
        </p:nvGrpSpPr>
        <p:grpSpPr>
          <a:xfrm>
            <a:off x="5940152" y="2409816"/>
            <a:ext cx="1944216" cy="587136"/>
            <a:chOff x="5940152" y="2196153"/>
            <a:chExt cx="1944216" cy="587136"/>
          </a:xfrm>
        </p:grpSpPr>
        <p:sp>
          <p:nvSpPr>
            <p:cNvPr id="69" name="BlokTextu 68"/>
            <p:cNvSpPr txBox="1"/>
            <p:nvPr/>
          </p:nvSpPr>
          <p:spPr>
            <a:xfrm>
              <a:off x="5940152" y="2196153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u</a:t>
              </a:r>
              <a:endParaRPr lang="sk-SK" sz="3200" dirty="0"/>
            </a:p>
          </p:txBody>
        </p:sp>
        <p:cxnSp>
          <p:nvCxnSpPr>
            <p:cNvPr id="70" name="Rovná spojovacia šípka 69"/>
            <p:cNvCxnSpPr/>
            <p:nvPr/>
          </p:nvCxnSpPr>
          <p:spPr>
            <a:xfrm>
              <a:off x="6065116" y="2348880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BlokTextu 70"/>
            <p:cNvSpPr txBox="1"/>
            <p:nvPr/>
          </p:nvSpPr>
          <p:spPr>
            <a:xfrm>
              <a:off x="6228184" y="2198514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= (u</a:t>
              </a:r>
              <a:r>
                <a:rPr lang="sk-SK" sz="3200" baseline="-25000" dirty="0" smtClean="0"/>
                <a:t>1</a:t>
              </a:r>
              <a:r>
                <a:rPr lang="sk-SK" sz="3200" dirty="0" smtClean="0"/>
                <a:t>; u</a:t>
              </a:r>
              <a:r>
                <a:rPr lang="sk-SK" sz="3200" baseline="-25000" dirty="0" smtClean="0"/>
                <a:t>2</a:t>
              </a:r>
              <a:r>
                <a:rPr lang="sk-SK" sz="3200" dirty="0" smtClean="0"/>
                <a:t>)</a:t>
              </a:r>
              <a:endParaRPr lang="sk-SK" sz="3200" dirty="0"/>
            </a:p>
          </p:txBody>
        </p:sp>
      </p:grpSp>
      <p:sp>
        <p:nvSpPr>
          <p:cNvPr id="73" name="BlokTextu 72"/>
          <p:cNvSpPr txBox="1"/>
          <p:nvPr/>
        </p:nvSpPr>
        <p:spPr>
          <a:xfrm>
            <a:off x="5724128" y="3276273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opačný vektor: </a:t>
            </a:r>
            <a:endParaRPr lang="sk-SK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0" name="Zaoblený obdĺžnik 79"/>
          <p:cNvSpPr/>
          <p:nvPr/>
        </p:nvSpPr>
        <p:spPr>
          <a:xfrm>
            <a:off x="7020272" y="1412776"/>
            <a:ext cx="1440160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ukáž</a:t>
            </a:r>
            <a:endParaRPr lang="sk-SK" sz="2400" dirty="0"/>
          </a:p>
        </p:txBody>
      </p:sp>
      <p:cxnSp>
        <p:nvCxnSpPr>
          <p:cNvPr id="57" name="Rovná spojovacia šípka 56"/>
          <p:cNvCxnSpPr/>
          <p:nvPr/>
        </p:nvCxnSpPr>
        <p:spPr>
          <a:xfrm rot="10800000" flipV="1">
            <a:off x="2884066" y="2790453"/>
            <a:ext cx="1332000" cy="900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-2.59259E-6 L -0.1474 0.131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62" grpId="0" animBg="1"/>
      <p:bldP spid="60" grpId="0"/>
      <p:bldP spid="63" grpId="0"/>
      <p:bldP spid="73" grpId="0"/>
      <p:bldP spid="8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78"/>
          <p:cNvGrpSpPr/>
          <p:nvPr/>
        </p:nvGrpSpPr>
        <p:grpSpPr>
          <a:xfrm>
            <a:off x="5508104" y="3141136"/>
            <a:ext cx="3096000" cy="1512000"/>
            <a:chOff x="5724128" y="2924944"/>
            <a:chExt cx="3096000" cy="1512000"/>
          </a:xfrm>
        </p:grpSpPr>
        <p:sp>
          <p:nvSpPr>
            <p:cNvPr id="78" name="Zaoblený obdĺžnik 77"/>
            <p:cNvSpPr/>
            <p:nvPr/>
          </p:nvSpPr>
          <p:spPr>
            <a:xfrm>
              <a:off x="5724128" y="2924944"/>
              <a:ext cx="3096000" cy="1512000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3" name="Skupina 73"/>
            <p:cNvGrpSpPr/>
            <p:nvPr/>
          </p:nvGrpSpPr>
          <p:grpSpPr>
            <a:xfrm>
              <a:off x="6012157" y="3564305"/>
              <a:ext cx="2664297" cy="587136"/>
              <a:chOff x="5940152" y="2196153"/>
              <a:chExt cx="2115766" cy="587136"/>
            </a:xfrm>
          </p:grpSpPr>
          <p:sp>
            <p:nvSpPr>
              <p:cNvPr id="75" name="BlokTextu 74"/>
              <p:cNvSpPr txBox="1"/>
              <p:nvPr/>
            </p:nvSpPr>
            <p:spPr>
              <a:xfrm>
                <a:off x="5940152" y="2196153"/>
                <a:ext cx="6290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   u</a:t>
                </a:r>
                <a:endParaRPr lang="sk-SK" sz="3200" dirty="0"/>
              </a:p>
            </p:txBody>
          </p:sp>
          <p:cxnSp>
            <p:nvCxnSpPr>
              <p:cNvPr id="76" name="Rovná spojovacia šípka 75"/>
              <p:cNvCxnSpPr/>
              <p:nvPr/>
            </p:nvCxnSpPr>
            <p:spPr>
              <a:xfrm>
                <a:off x="6247873" y="2348880"/>
                <a:ext cx="1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BlokTextu 76"/>
              <p:cNvSpPr txBox="1"/>
              <p:nvPr/>
            </p:nvSpPr>
            <p:spPr>
              <a:xfrm>
                <a:off x="6399734" y="2198514"/>
                <a:ext cx="1656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200" dirty="0" smtClean="0"/>
                  <a:t>= (0; 0)</a:t>
                </a:r>
                <a:endParaRPr lang="sk-SK" sz="3200" dirty="0"/>
              </a:p>
            </p:txBody>
          </p:sp>
        </p:grpSp>
      </p:grpSp>
      <p:sp>
        <p:nvSpPr>
          <p:cNvPr id="62" name="Šípka doprava 61">
            <a:hlinkClick r:id="" action="ppaction://hlinkshowjump?jump=nextslide"/>
          </p:cNvPr>
          <p:cNvSpPr/>
          <p:nvPr/>
        </p:nvSpPr>
        <p:spPr>
          <a:xfrm>
            <a:off x="7308304" y="332656"/>
            <a:ext cx="1152128" cy="864096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ďalej</a:t>
            </a:r>
            <a:endParaRPr lang="sk-SK" sz="2400" dirty="0"/>
          </a:p>
        </p:txBody>
      </p:sp>
      <p:sp>
        <p:nvSpPr>
          <p:cNvPr id="18" name="Obdĺžnik 17"/>
          <p:cNvSpPr/>
          <p:nvPr/>
        </p:nvSpPr>
        <p:spPr>
          <a:xfrm>
            <a:off x="467544" y="1160760"/>
            <a:ext cx="8172000" cy="1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Nadpis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5112568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sk-SK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Nulový vektor</a:t>
            </a:r>
            <a:endParaRPr lang="sk-SK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 l="10901" r="6364" b="20634"/>
          <a:stretch>
            <a:fillRect/>
          </a:stretch>
        </p:blipFill>
        <p:spPr bwMode="auto">
          <a:xfrm>
            <a:off x="683568" y="1772816"/>
            <a:ext cx="468052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BlokTextu 54"/>
          <p:cNvSpPr txBox="1"/>
          <p:nvPr/>
        </p:nvSpPr>
        <p:spPr>
          <a:xfrm>
            <a:off x="3923928" y="364502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r>
              <a:rPr lang="sk-SK" sz="2400" baseline="-25000" dirty="0" smtClean="0"/>
              <a:t>1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2411760" y="253528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r>
              <a:rPr lang="sk-SK" sz="2400" baseline="-25000" dirty="0" smtClean="0"/>
              <a:t>2</a:t>
            </a:r>
            <a:endParaRPr lang="sk-SK" sz="2400" dirty="0"/>
          </a:p>
        </p:txBody>
      </p:sp>
      <p:sp>
        <p:nvSpPr>
          <p:cNvPr id="21" name="BlokTextu 20"/>
          <p:cNvSpPr txBox="1"/>
          <p:nvPr/>
        </p:nvSpPr>
        <p:spPr>
          <a:xfrm>
            <a:off x="5004048" y="361540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x</a:t>
            </a:r>
            <a:endParaRPr lang="sk-SK" sz="2400" dirty="0"/>
          </a:p>
        </p:txBody>
      </p:sp>
      <p:sp>
        <p:nvSpPr>
          <p:cNvPr id="22" name="BlokTextu 21"/>
          <p:cNvSpPr txBox="1"/>
          <p:nvPr/>
        </p:nvSpPr>
        <p:spPr>
          <a:xfrm>
            <a:off x="2483768" y="162880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</a:t>
            </a:r>
            <a:endParaRPr lang="sk-SK" sz="2400" dirty="0"/>
          </a:p>
        </p:txBody>
      </p:sp>
      <p:cxnSp>
        <p:nvCxnSpPr>
          <p:cNvPr id="19" name="Rovná spojovacia šípka 18"/>
          <p:cNvCxnSpPr/>
          <p:nvPr/>
        </p:nvCxnSpPr>
        <p:spPr>
          <a:xfrm>
            <a:off x="755576" y="3688457"/>
            <a:ext cx="45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>
            <a:off x="1069208" y="3573216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rot="5400000">
            <a:off x="3545968" y="2054358"/>
            <a:ext cx="0" cy="1476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nica 50"/>
          <p:cNvCxnSpPr/>
          <p:nvPr/>
        </p:nvCxnSpPr>
        <p:spPr>
          <a:xfrm>
            <a:off x="4211960" y="2727970"/>
            <a:ext cx="0" cy="10440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Skupina 71"/>
          <p:cNvGrpSpPr/>
          <p:nvPr/>
        </p:nvGrpSpPr>
        <p:grpSpPr>
          <a:xfrm>
            <a:off x="5940152" y="2409816"/>
            <a:ext cx="1368152" cy="584775"/>
            <a:chOff x="5940152" y="2196153"/>
            <a:chExt cx="1368152" cy="584775"/>
          </a:xfrm>
        </p:grpSpPr>
        <p:sp>
          <p:nvSpPr>
            <p:cNvPr id="69" name="BlokTextu 68"/>
            <p:cNvSpPr txBox="1"/>
            <p:nvPr/>
          </p:nvSpPr>
          <p:spPr>
            <a:xfrm>
              <a:off x="5940152" y="2196153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dirty="0" smtClean="0"/>
                <a:t>u = </a:t>
              </a:r>
              <a:r>
                <a:rPr lang="sk-SK" sz="3200" b="1" dirty="0" smtClean="0"/>
                <a:t>AA</a:t>
              </a:r>
              <a:r>
                <a:rPr lang="sk-SK" sz="3200" dirty="0" smtClean="0"/>
                <a:t>  </a:t>
              </a:r>
              <a:endParaRPr lang="sk-SK" sz="3200" dirty="0"/>
            </a:p>
          </p:txBody>
        </p:sp>
        <p:cxnSp>
          <p:nvCxnSpPr>
            <p:cNvPr id="70" name="Rovná spojovacia šípka 69"/>
            <p:cNvCxnSpPr/>
            <p:nvPr/>
          </p:nvCxnSpPr>
          <p:spPr>
            <a:xfrm>
              <a:off x="6065116" y="2348880"/>
              <a:ext cx="1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BlokTextu 72"/>
          <p:cNvSpPr txBox="1"/>
          <p:nvPr/>
        </p:nvSpPr>
        <p:spPr>
          <a:xfrm>
            <a:off x="5508104" y="327627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nulový vektor: </a:t>
            </a:r>
            <a:endParaRPr lang="sk-SK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" name="Ovál 35"/>
          <p:cNvSpPr>
            <a:spLocks noChangeAspect="1"/>
          </p:cNvSpPr>
          <p:nvPr/>
        </p:nvSpPr>
        <p:spPr>
          <a:xfrm>
            <a:off x="4173293" y="2762447"/>
            <a:ext cx="72000" cy="720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BlokTextu 36"/>
          <p:cNvSpPr txBox="1"/>
          <p:nvPr/>
        </p:nvSpPr>
        <p:spPr>
          <a:xfrm>
            <a:off x="4144715" y="240659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endParaRPr lang="sk-SK" sz="2400" dirty="0"/>
          </a:p>
        </p:txBody>
      </p:sp>
      <p:sp>
        <p:nvSpPr>
          <p:cNvPr id="40" name="BlokTextu 39"/>
          <p:cNvSpPr txBox="1"/>
          <p:nvPr/>
        </p:nvSpPr>
        <p:spPr>
          <a:xfrm>
            <a:off x="7092280" y="239802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=</a:t>
            </a:r>
            <a:r>
              <a:rPr lang="sk-SK" sz="3200" b="1" dirty="0" smtClean="0"/>
              <a:t> 0</a:t>
            </a:r>
            <a:endParaRPr lang="sk-SK" sz="3200" b="1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3" grpId="0"/>
      <p:bldP spid="40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563</Words>
  <Application>Microsoft Office PowerPoint</Application>
  <PresentationFormat>Prezentácia na obrazovke (4:3)</PresentationFormat>
  <Paragraphs>157</Paragraphs>
  <Slides>14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Motív Office</vt:lpstr>
      <vt:lpstr>Rovnice</vt:lpstr>
      <vt:lpstr>Rovnica</vt:lpstr>
      <vt:lpstr>Vektor</vt:lpstr>
      <vt:lpstr>Dve orientované úsečky AB, CD nazývame súhlasne rovnobežné , ak priamky AB, CD sú rovnobežné a body B, D ležia v tej istej polrovine určenej priamkou AC.</vt:lpstr>
      <vt:lpstr>Dve orientované úsečky AB, CD nazývame nesúhlasne rovnobežné , ak priamky AB, CD sú rovnobežné a body B, D ležia v opačných polrovinách určených priamkou AC.</vt:lpstr>
      <vt:lpstr>Všetky orientované úsečky, ktoré majú rovnakú veľkosť a sú súhlasne rovnobežné, určujú ten istý vektor. Každú z týchto orientovaných úsečiek nazývame umiestením daného vektora. Všetky nulové orientované úsečky určujú nulový vektor. </vt:lpstr>
      <vt:lpstr>  Súradnice vektora</vt:lpstr>
      <vt:lpstr>  Vektor</vt:lpstr>
      <vt:lpstr>Vypočítaš ?</vt:lpstr>
      <vt:lpstr>Opačný vektor k danému vektoru</vt:lpstr>
      <vt:lpstr>Nulový vektor</vt:lpstr>
      <vt:lpstr>Veľkosť vektora</vt:lpstr>
      <vt:lpstr>TEST</vt:lpstr>
      <vt:lpstr>TEST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Administ</dc:creator>
  <cp:lastModifiedBy>Dušan Andraško</cp:lastModifiedBy>
  <cp:revision>247</cp:revision>
  <dcterms:created xsi:type="dcterms:W3CDTF">2012-03-02T16:21:00Z</dcterms:created>
  <dcterms:modified xsi:type="dcterms:W3CDTF">2022-09-26T07:46:48Z</dcterms:modified>
</cp:coreProperties>
</file>