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9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936CAC-35FF-40F9-8B9B-0A4A7F7D7A8F}" type="datetimeFigureOut">
              <a:rPr lang="sk-SK" smtClean="0"/>
              <a:t>15.4.2018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E15588-22AC-44CB-ADB1-7B4746E7546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35469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Zástupný symbol obrazu snímky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Zástupný symbol poznámok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sk-SK" altLang="sk-SK" smtClean="0"/>
          </a:p>
        </p:txBody>
      </p:sp>
      <p:sp>
        <p:nvSpPr>
          <p:cNvPr id="7172" name="Zástupný symbol čísla snímky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4C33B0E-4550-41F8-A24A-F064995BDCF5}" type="slidenum">
              <a:rPr lang="sk-SK" altLang="sk-SK" smtClean="0"/>
              <a:pPr/>
              <a:t>1</a:t>
            </a:fld>
            <a:endParaRPr lang="sk-SK" altLang="sk-SK" smtClean="0"/>
          </a:p>
        </p:txBody>
      </p:sp>
    </p:spTree>
    <p:extLst>
      <p:ext uri="{BB962C8B-B14F-4D97-AF65-F5344CB8AC3E}">
        <p14:creationId xmlns:p14="http://schemas.microsoft.com/office/powerpoint/2010/main" val="2805041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 smtClean="0"/>
              <a:t>Upravte štýl predlohy podnadpisov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1AC5-A745-40A9-99B1-F589655A134C}" type="datetimeFigureOut">
              <a:rPr lang="sk-SK" smtClean="0"/>
              <a:t>15.4.2018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C71C2-31EA-45B9-A746-7096B802BA6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02362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1AC5-A745-40A9-99B1-F589655A134C}" type="datetimeFigureOut">
              <a:rPr lang="sk-SK" smtClean="0"/>
              <a:t>15.4.2018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C71C2-31EA-45B9-A746-7096B802BA6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74477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1AC5-A745-40A9-99B1-F589655A134C}" type="datetimeFigureOut">
              <a:rPr lang="sk-SK" smtClean="0"/>
              <a:t>15.4.2018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C71C2-31EA-45B9-A746-7096B802BA6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20124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1AC5-A745-40A9-99B1-F589655A134C}" type="datetimeFigureOut">
              <a:rPr lang="sk-SK" smtClean="0"/>
              <a:t>15.4.2018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C71C2-31EA-45B9-A746-7096B802BA6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31804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1AC5-A745-40A9-99B1-F589655A134C}" type="datetimeFigureOut">
              <a:rPr lang="sk-SK" smtClean="0"/>
              <a:t>15.4.2018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C71C2-31EA-45B9-A746-7096B802BA6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4940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1AC5-A745-40A9-99B1-F589655A134C}" type="datetimeFigureOut">
              <a:rPr lang="sk-SK" smtClean="0"/>
              <a:t>15.4.2018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C71C2-31EA-45B9-A746-7096B802BA6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94283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1AC5-A745-40A9-99B1-F589655A134C}" type="datetimeFigureOut">
              <a:rPr lang="sk-SK" smtClean="0"/>
              <a:t>15.4.2018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C71C2-31EA-45B9-A746-7096B802BA6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5245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1AC5-A745-40A9-99B1-F589655A134C}" type="datetimeFigureOut">
              <a:rPr lang="sk-SK" smtClean="0"/>
              <a:t>15.4.2018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C71C2-31EA-45B9-A746-7096B802BA6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27046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1AC5-A745-40A9-99B1-F589655A134C}" type="datetimeFigureOut">
              <a:rPr lang="sk-SK" smtClean="0"/>
              <a:t>15.4.2018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C71C2-31EA-45B9-A746-7096B802BA6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95327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1AC5-A745-40A9-99B1-F589655A134C}" type="datetimeFigureOut">
              <a:rPr lang="sk-SK" smtClean="0"/>
              <a:t>15.4.2018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C71C2-31EA-45B9-A746-7096B802BA6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40071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1AC5-A745-40A9-99B1-F589655A134C}" type="datetimeFigureOut">
              <a:rPr lang="sk-SK" smtClean="0"/>
              <a:t>15.4.2018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C71C2-31EA-45B9-A746-7096B802BA6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79275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61AC5-A745-40A9-99B1-F589655A134C}" type="datetimeFigureOut">
              <a:rPr lang="sk-SK" smtClean="0"/>
              <a:t>15.4.2018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2C71C2-31EA-45B9-A746-7096B802BA6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02907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ĺžnik 2"/>
          <p:cNvSpPr/>
          <p:nvPr/>
        </p:nvSpPr>
        <p:spPr>
          <a:xfrm>
            <a:off x="2999656" y="-14610"/>
            <a:ext cx="6336704" cy="92333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lang="sk-SK" sz="5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A					B</a:t>
            </a:r>
          </a:p>
        </p:txBody>
      </p:sp>
      <p:sp>
        <p:nvSpPr>
          <p:cNvPr id="6146" name="Nadpis 1"/>
          <p:cNvSpPr>
            <a:spLocks noGrp="1"/>
          </p:cNvSpPr>
          <p:nvPr>
            <p:ph type="title"/>
          </p:nvPr>
        </p:nvSpPr>
        <p:spPr>
          <a:xfrm>
            <a:off x="4610730" y="-10967"/>
            <a:ext cx="3517269" cy="561976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sk-SK" altLang="sk-SK" sz="2000" dirty="0"/>
              <a:t>Parametrické </a:t>
            </a:r>
            <a:r>
              <a:rPr lang="sk-SK" altLang="sk-SK" sz="2000" dirty="0" smtClean="0"/>
              <a:t>vyjadrenie  </a:t>
            </a:r>
            <a:r>
              <a:rPr lang="sk-SK" altLang="sk-SK" sz="2000" dirty="0"/>
              <a:t>priamky</a:t>
            </a:r>
          </a:p>
        </p:txBody>
      </p:sp>
      <p:grpSp>
        <p:nvGrpSpPr>
          <p:cNvPr id="9" name="Skupina 8"/>
          <p:cNvGrpSpPr/>
          <p:nvPr/>
        </p:nvGrpSpPr>
        <p:grpSpPr>
          <a:xfrm>
            <a:off x="540913" y="765175"/>
            <a:ext cx="10127087" cy="1816100"/>
            <a:chOff x="540913" y="765175"/>
            <a:chExt cx="10127087" cy="1816100"/>
          </a:xfrm>
        </p:grpSpPr>
        <p:sp>
          <p:nvSpPr>
            <p:cNvPr id="6148" name="BlokTextu 4"/>
            <p:cNvSpPr txBox="1">
              <a:spLocks noChangeArrowheads="1"/>
            </p:cNvSpPr>
            <p:nvPr/>
          </p:nvSpPr>
          <p:spPr bwMode="auto">
            <a:xfrm>
              <a:off x="540913" y="765175"/>
              <a:ext cx="10127087" cy="1816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sk-SK" altLang="sk-SK" sz="2800" b="1" u="sng" dirty="0"/>
                <a:t>Dané:</a:t>
              </a:r>
              <a:r>
                <a:rPr lang="sk-SK" altLang="sk-SK" sz="2800" b="1" dirty="0"/>
                <a:t>   A = </a:t>
              </a:r>
              <a:r>
                <a:rPr lang="sk-SK" altLang="sk-SK" sz="2800" b="1" dirty="0">
                  <a:sym typeface="Symbol" panose="05050102010706020507" pitchFamily="18" charset="2"/>
                </a:rPr>
                <a:t>-3;2	</a:t>
              </a:r>
              <a:r>
                <a:rPr lang="sk-SK" altLang="sk-SK" sz="2800" b="1" dirty="0"/>
                <a:t> s</a:t>
              </a:r>
              <a:r>
                <a:rPr lang="sk-SK" altLang="sk-SK" sz="2800" b="1" baseline="-25000" dirty="0"/>
                <a:t>r</a:t>
              </a:r>
              <a:r>
                <a:rPr lang="sk-SK" altLang="sk-SK" sz="2800" b="1" dirty="0"/>
                <a:t> = (1;-4) </a:t>
              </a:r>
              <a:r>
                <a:rPr lang="sk-SK" altLang="sk-SK" sz="2800" b="1" dirty="0">
                  <a:sym typeface="Symbol" panose="05050102010706020507" pitchFamily="18" charset="2"/>
                </a:rPr>
                <a:t>		</a:t>
              </a:r>
              <a:r>
                <a:rPr lang="sk-SK" altLang="sk-SK" sz="2800" b="1" dirty="0" smtClean="0">
                  <a:sym typeface="Symbol" panose="05050102010706020507" pitchFamily="18" charset="2"/>
                </a:rPr>
                <a:t>	</a:t>
              </a:r>
              <a:r>
                <a:rPr lang="sk-SK" altLang="sk-SK" sz="2800" b="1" dirty="0" smtClean="0"/>
                <a:t>A </a:t>
              </a:r>
              <a:r>
                <a:rPr lang="sk-SK" altLang="sk-SK" sz="2800" b="1" dirty="0"/>
                <a:t>= </a:t>
              </a:r>
              <a:r>
                <a:rPr lang="sk-SK" altLang="sk-SK" sz="2800" b="1" dirty="0">
                  <a:sym typeface="Symbol" panose="05050102010706020507" pitchFamily="18" charset="2"/>
                </a:rPr>
                <a:t>3;-2    </a:t>
              </a:r>
              <a:r>
                <a:rPr lang="sk-SK" altLang="sk-SK" sz="2800" b="1" dirty="0"/>
                <a:t>s</a:t>
              </a:r>
              <a:r>
                <a:rPr lang="sk-SK" altLang="sk-SK" sz="2800" b="1" baseline="-25000" dirty="0"/>
                <a:t>r</a:t>
              </a:r>
              <a:r>
                <a:rPr lang="sk-SK" altLang="sk-SK" sz="2800" b="1" dirty="0"/>
                <a:t> = (-5;1)</a:t>
              </a:r>
              <a:endParaRPr lang="sk-SK" altLang="sk-SK" sz="2800" dirty="0"/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sk-SK" altLang="sk-SK" sz="2800" b="1" dirty="0"/>
                <a:t>	   B = </a:t>
              </a:r>
              <a:r>
                <a:rPr lang="sk-SK" altLang="sk-SK" sz="2800" b="1" dirty="0">
                  <a:sym typeface="Symbol" panose="05050102010706020507" pitchFamily="18" charset="2"/>
                </a:rPr>
                <a:t>5;6	</a:t>
              </a:r>
              <a:r>
                <a:rPr lang="sk-SK" altLang="sk-SK" sz="2800" b="1" dirty="0"/>
                <a:t> </a:t>
              </a:r>
              <a:r>
                <a:rPr lang="sk-SK" altLang="sk-SK" sz="2800" b="1" dirty="0" err="1"/>
                <a:t>n</a:t>
              </a:r>
              <a:r>
                <a:rPr lang="sk-SK" altLang="sk-SK" sz="2800" b="1" baseline="-25000" dirty="0" err="1"/>
                <a:t>k</a:t>
              </a:r>
              <a:r>
                <a:rPr lang="sk-SK" altLang="sk-SK" sz="2800" b="1" dirty="0"/>
                <a:t> = </a:t>
              </a:r>
              <a:r>
                <a:rPr lang="sk-SK" altLang="sk-SK" sz="2800" b="1" dirty="0" smtClean="0"/>
                <a:t>(5;-3) </a:t>
              </a:r>
              <a:r>
                <a:rPr lang="sk-SK" altLang="sk-SK" sz="2800" b="1" dirty="0">
                  <a:sym typeface="Symbol" panose="05050102010706020507" pitchFamily="18" charset="2"/>
                </a:rPr>
                <a:t>		</a:t>
              </a:r>
              <a:r>
                <a:rPr lang="sk-SK" altLang="sk-SK" sz="2800" b="1" dirty="0" smtClean="0">
                  <a:sym typeface="Symbol" panose="05050102010706020507" pitchFamily="18" charset="2"/>
                </a:rPr>
                <a:t>	</a:t>
              </a:r>
              <a:r>
                <a:rPr lang="sk-SK" altLang="sk-SK" sz="2800" b="1" dirty="0" smtClean="0"/>
                <a:t>B </a:t>
              </a:r>
              <a:r>
                <a:rPr lang="sk-SK" altLang="sk-SK" sz="2800" b="1" dirty="0"/>
                <a:t>= </a:t>
              </a:r>
              <a:r>
                <a:rPr lang="sk-SK" altLang="sk-SK" sz="2800" b="1" dirty="0">
                  <a:sym typeface="Symbol" panose="05050102010706020507" pitchFamily="18" charset="2"/>
                </a:rPr>
                <a:t>7;6     </a:t>
              </a:r>
              <a:r>
                <a:rPr lang="sk-SK" altLang="sk-SK" sz="2800" b="1" dirty="0" err="1"/>
                <a:t>n</a:t>
              </a:r>
              <a:r>
                <a:rPr lang="sk-SK" altLang="sk-SK" sz="2800" b="1" baseline="-25000" dirty="0" err="1"/>
                <a:t>k</a:t>
              </a:r>
              <a:r>
                <a:rPr lang="sk-SK" altLang="sk-SK" sz="2800" b="1" dirty="0"/>
                <a:t> = (2;-7)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sk-SK" altLang="sk-SK" sz="2800" b="1" dirty="0"/>
                <a:t>	   q: x =  2 –  t			</a:t>
              </a:r>
              <a:r>
                <a:rPr lang="sk-SK" altLang="sk-SK" sz="2800" b="1" dirty="0" smtClean="0"/>
                <a:t>	q</a:t>
              </a:r>
              <a:r>
                <a:rPr lang="sk-SK" altLang="sk-SK" sz="2800" b="1" dirty="0"/>
                <a:t>: x =  3 –  t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sk-SK" altLang="sk-SK" sz="2800" b="1" dirty="0"/>
                <a:t>	       </a:t>
              </a:r>
              <a:r>
                <a:rPr lang="sk-SK" altLang="sk-SK" sz="2800" b="1" dirty="0" smtClean="0"/>
                <a:t> y </a:t>
              </a:r>
              <a:r>
                <a:rPr lang="sk-SK" altLang="sk-SK" sz="2800" b="1" dirty="0"/>
                <a:t>= -7 + 3t    </a:t>
              </a:r>
              <a:r>
                <a:rPr lang="sk-SK" altLang="sk-SK" sz="2800" b="1" dirty="0" err="1"/>
                <a:t>t</a:t>
              </a:r>
              <a:r>
                <a:rPr lang="sk-SK" altLang="sk-SK" sz="2800" b="1" dirty="0" err="1">
                  <a:sym typeface="Symbol" panose="05050102010706020507" pitchFamily="18" charset="2"/>
                </a:rPr>
                <a:t>R</a:t>
              </a:r>
              <a:r>
                <a:rPr lang="sk-SK" altLang="sk-SK" sz="2800" b="1" dirty="0"/>
                <a:t>		    </a:t>
              </a:r>
              <a:r>
                <a:rPr lang="sk-SK" altLang="sk-SK" sz="2800" b="1" dirty="0" smtClean="0"/>
                <a:t>	     y </a:t>
              </a:r>
              <a:r>
                <a:rPr lang="sk-SK" altLang="sk-SK" sz="2800" b="1" dirty="0"/>
                <a:t>= -5 + 2t     </a:t>
              </a:r>
              <a:r>
                <a:rPr lang="sk-SK" altLang="sk-SK" sz="2800" b="1" dirty="0" err="1"/>
                <a:t>t</a:t>
              </a:r>
              <a:r>
                <a:rPr lang="sk-SK" altLang="sk-SK" sz="2800" b="1" dirty="0" err="1">
                  <a:sym typeface="Symbol" panose="05050102010706020507" pitchFamily="18" charset="2"/>
                </a:rPr>
                <a:t>R</a:t>
              </a:r>
              <a:endParaRPr lang="sk-SK" altLang="sk-SK" sz="2800" b="1" dirty="0"/>
            </a:p>
          </p:txBody>
        </p:sp>
        <p:cxnSp>
          <p:nvCxnSpPr>
            <p:cNvPr id="6" name="Rovná spojovacia šípka 5"/>
            <p:cNvCxnSpPr/>
            <p:nvPr/>
          </p:nvCxnSpPr>
          <p:spPr>
            <a:xfrm>
              <a:off x="3460525" y="908050"/>
              <a:ext cx="18097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Rovná spojovacia šípka 6"/>
            <p:cNvCxnSpPr/>
            <p:nvPr/>
          </p:nvCxnSpPr>
          <p:spPr>
            <a:xfrm>
              <a:off x="8731025" y="908050"/>
              <a:ext cx="18097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Rovná spojovacia šípka 11"/>
            <p:cNvCxnSpPr/>
            <p:nvPr/>
          </p:nvCxnSpPr>
          <p:spPr>
            <a:xfrm>
              <a:off x="3460524" y="1341438"/>
              <a:ext cx="2159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Rovná spojovacia šípka 12"/>
            <p:cNvCxnSpPr/>
            <p:nvPr/>
          </p:nvCxnSpPr>
          <p:spPr>
            <a:xfrm>
              <a:off x="8694512" y="1341438"/>
              <a:ext cx="2159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Skupina 14"/>
          <p:cNvGrpSpPr>
            <a:grpSpLocks/>
          </p:cNvGrpSpPr>
          <p:nvPr/>
        </p:nvGrpSpPr>
        <p:grpSpPr bwMode="auto">
          <a:xfrm>
            <a:off x="1524000" y="2565400"/>
            <a:ext cx="9144000" cy="2933760"/>
            <a:chOff x="0" y="2565400"/>
            <a:chExt cx="9144000" cy="2933760"/>
          </a:xfrm>
        </p:grpSpPr>
        <p:cxnSp>
          <p:nvCxnSpPr>
            <p:cNvPr id="4" name="Rovná spojnica 3"/>
            <p:cNvCxnSpPr/>
            <p:nvPr/>
          </p:nvCxnSpPr>
          <p:spPr>
            <a:xfrm>
              <a:off x="0" y="2565400"/>
              <a:ext cx="9144000" cy="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56" name="BlokTextu 7"/>
            <p:cNvSpPr txBox="1">
              <a:spLocks noChangeArrowheads="1"/>
            </p:cNvSpPr>
            <p:nvPr/>
          </p:nvSpPr>
          <p:spPr bwMode="auto">
            <a:xfrm>
              <a:off x="34925" y="2636838"/>
              <a:ext cx="9109075" cy="28623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AutoNum type="arabicPeriod"/>
              </a:pPr>
              <a:r>
                <a:rPr lang="sk-SK" altLang="sk-SK" sz="2400" b="1" dirty="0"/>
                <a:t>Zapíšte parametrické rovnice priamok: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sk-SK" altLang="sk-SK" sz="2400" b="1" dirty="0"/>
                <a:t>	</a:t>
              </a:r>
              <a:r>
                <a:rPr lang="sk-SK" altLang="sk-SK" sz="2800" b="1" dirty="0">
                  <a:solidFill>
                    <a:srgbClr val="C00000"/>
                  </a:solidFill>
                </a:rPr>
                <a:t>p 	</a:t>
              </a:r>
              <a:r>
                <a:rPr lang="sk-SK" altLang="sk-SK" sz="2400" b="1" dirty="0"/>
                <a:t>- priamka </a:t>
              </a:r>
              <a:r>
                <a:rPr lang="sk-SK" altLang="sk-SK" sz="2400" b="1" dirty="0">
                  <a:solidFill>
                    <a:srgbClr val="C00000"/>
                  </a:solidFill>
                </a:rPr>
                <a:t>p</a:t>
              </a:r>
              <a:r>
                <a:rPr lang="sk-SK" altLang="sk-SK" sz="2400" b="1" dirty="0"/>
                <a:t> prechádza bodmi A, B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sk-SK" altLang="sk-SK" sz="2400" b="1" dirty="0"/>
                <a:t>	</a:t>
              </a:r>
              <a:r>
                <a:rPr lang="sk-SK" altLang="sk-SK" sz="2800" b="1" dirty="0">
                  <a:solidFill>
                    <a:srgbClr val="C00000"/>
                  </a:solidFill>
                </a:rPr>
                <a:t>r</a:t>
              </a:r>
              <a:r>
                <a:rPr lang="sk-SK" altLang="sk-SK" sz="2400" b="1" dirty="0">
                  <a:sym typeface="Symbol" panose="05050102010706020507" pitchFamily="18" charset="2"/>
                </a:rPr>
                <a:t>	- priamka </a:t>
              </a:r>
              <a:r>
                <a:rPr lang="sk-SK" altLang="sk-SK" sz="2400" b="1" dirty="0">
                  <a:solidFill>
                    <a:srgbClr val="C00000"/>
                  </a:solidFill>
                  <a:sym typeface="Symbol" panose="05050102010706020507" pitchFamily="18" charset="2"/>
                </a:rPr>
                <a:t>r</a:t>
              </a:r>
              <a:r>
                <a:rPr lang="sk-SK" altLang="sk-SK" sz="2400" b="1" dirty="0">
                  <a:sym typeface="Symbol" panose="05050102010706020507" pitchFamily="18" charset="2"/>
                </a:rPr>
                <a:t> prechádza bodom A  </a:t>
              </a:r>
              <a:r>
                <a:rPr lang="sk-SK" altLang="sk-SK" sz="2400" b="1" dirty="0" err="1">
                  <a:sym typeface="Symbol" panose="05050102010706020507" pitchFamily="18" charset="2"/>
                </a:rPr>
                <a:t>a</a:t>
              </a:r>
              <a:r>
                <a:rPr lang="sk-SK" altLang="sk-SK" sz="2400" b="1" dirty="0">
                  <a:sym typeface="Symbol" panose="05050102010706020507" pitchFamily="18" charset="2"/>
                </a:rPr>
                <a:t> jej  smerový vektor je </a:t>
              </a:r>
              <a:r>
                <a:rPr lang="sk-SK" altLang="sk-SK" sz="2400" b="1" dirty="0"/>
                <a:t>s</a:t>
              </a:r>
              <a:r>
                <a:rPr lang="sk-SK" altLang="sk-SK" sz="2400" b="1" baseline="-25000" dirty="0"/>
                <a:t>r  </a:t>
              </a:r>
              <a:endParaRPr lang="sk-SK" altLang="sk-SK" sz="2400" b="1" dirty="0">
                <a:sym typeface="Symbol" panose="05050102010706020507" pitchFamily="18" charset="2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sk-SK" altLang="sk-SK" sz="2400" b="1" dirty="0">
                  <a:latin typeface="Arial" panose="020B0604020202020204" pitchFamily="34" charset="0"/>
                </a:rPr>
                <a:t>	</a:t>
              </a:r>
              <a:r>
                <a:rPr lang="sk-SK" altLang="sk-SK" sz="2800" b="1" dirty="0">
                  <a:solidFill>
                    <a:srgbClr val="C00000"/>
                  </a:solidFill>
                </a:rPr>
                <a:t>k	</a:t>
              </a:r>
              <a:r>
                <a:rPr lang="sk-SK" altLang="sk-SK" sz="2400" b="1" dirty="0"/>
                <a:t>-</a:t>
              </a:r>
              <a:r>
                <a:rPr lang="sk-SK" altLang="sk-SK" sz="2800" b="1" dirty="0">
                  <a:solidFill>
                    <a:srgbClr val="C00000"/>
                  </a:solidFill>
                </a:rPr>
                <a:t> </a:t>
              </a:r>
              <a:r>
                <a:rPr lang="sk-SK" altLang="sk-SK" sz="2400" b="1" dirty="0">
                  <a:sym typeface="Symbol" panose="05050102010706020507" pitchFamily="18" charset="2"/>
                </a:rPr>
                <a:t>priamka </a:t>
              </a:r>
              <a:r>
                <a:rPr lang="sk-SK" altLang="sk-SK" sz="2400" b="1" dirty="0">
                  <a:solidFill>
                    <a:srgbClr val="C00000"/>
                  </a:solidFill>
                  <a:sym typeface="Symbol" panose="05050102010706020507" pitchFamily="18" charset="2"/>
                </a:rPr>
                <a:t>k</a:t>
              </a:r>
              <a:r>
                <a:rPr lang="sk-SK" altLang="sk-SK" sz="2400" b="1" dirty="0">
                  <a:sym typeface="Symbol" panose="05050102010706020507" pitchFamily="18" charset="2"/>
                </a:rPr>
                <a:t> prechádza bodom B a jej normálový vektor je </a:t>
              </a:r>
              <a:r>
                <a:rPr lang="sk-SK" altLang="sk-SK" sz="2400" b="1" dirty="0" err="1"/>
                <a:t>n</a:t>
              </a:r>
              <a:r>
                <a:rPr lang="sk-SK" altLang="sk-SK" sz="2400" b="1" baseline="-25000" dirty="0" err="1"/>
                <a:t>k</a:t>
              </a:r>
              <a:r>
                <a:rPr lang="sk-SK" altLang="sk-SK" sz="2400" b="1" baseline="-25000" dirty="0"/>
                <a:t> </a:t>
              </a:r>
              <a:endParaRPr lang="sk-SK" altLang="sk-SK" sz="2400" b="1" dirty="0">
                <a:sym typeface="Symbol" panose="05050102010706020507" pitchFamily="18" charset="2"/>
              </a:endParaRPr>
            </a:p>
            <a:p>
              <a:pPr eaLnBrk="1" hangingPunct="1">
                <a:spcBef>
                  <a:spcPct val="0"/>
                </a:spcBef>
                <a:buFontTx/>
                <a:buAutoNum type="arabicPeriod" startAt="2"/>
              </a:pPr>
              <a:r>
                <a:rPr lang="sk-SK" altLang="sk-SK" sz="2400" b="1" dirty="0">
                  <a:sym typeface="Symbol" panose="05050102010706020507" pitchFamily="18" charset="2"/>
                </a:rPr>
                <a:t>Zapíšte súradnice: 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sk-SK" altLang="sk-SK" sz="2400" b="1" dirty="0">
                  <a:sym typeface="Symbol" panose="05050102010706020507" pitchFamily="18" charset="2"/>
                </a:rPr>
                <a:t>	dvoch rôznych bodov priamky q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sk-SK" altLang="sk-SK" sz="2400" b="1" dirty="0">
                  <a:sym typeface="Symbol" panose="05050102010706020507" pitchFamily="18" charset="2"/>
                </a:rPr>
                <a:t>	smerového a normálového vektora priamky </a:t>
              </a:r>
              <a:r>
                <a:rPr lang="sk-SK" altLang="sk-SK" sz="2400" b="1" dirty="0" smtClean="0">
                  <a:sym typeface="Symbol" panose="05050102010706020507" pitchFamily="18" charset="2"/>
                </a:rPr>
                <a:t>q</a:t>
              </a:r>
              <a:endParaRPr lang="sk-SK" altLang="sk-SK" sz="2400" b="1" dirty="0">
                <a:sym typeface="Symbol" panose="05050102010706020507" pitchFamily="18" charset="2"/>
              </a:endParaRPr>
            </a:p>
          </p:txBody>
        </p:sp>
        <p:cxnSp>
          <p:nvCxnSpPr>
            <p:cNvPr id="11" name="Rovná spojovacia šípka 10"/>
            <p:cNvCxnSpPr/>
            <p:nvPr/>
          </p:nvCxnSpPr>
          <p:spPr>
            <a:xfrm>
              <a:off x="8135938" y="3600450"/>
              <a:ext cx="18097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Rovná spojovacia šípka 13"/>
            <p:cNvCxnSpPr/>
            <p:nvPr/>
          </p:nvCxnSpPr>
          <p:spPr>
            <a:xfrm>
              <a:off x="8315325" y="4032250"/>
              <a:ext cx="18097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4367808" y="6356351"/>
            <a:ext cx="3175992" cy="365125"/>
          </a:xfrm>
        </p:spPr>
        <p:txBody>
          <a:bodyPr/>
          <a:lstStyle/>
          <a:p>
            <a:pPr>
              <a:defRPr/>
            </a:pPr>
            <a:r>
              <a:rPr lang="sk-SK" dirty="0"/>
              <a:t>Mgr. Anna </a:t>
            </a:r>
            <a:r>
              <a:rPr lang="sk-SK" dirty="0" err="1"/>
              <a:t>Černinská</a:t>
            </a:r>
            <a:r>
              <a:rPr lang="sk-SK" dirty="0"/>
              <a:t>, SOŠE Liptovský Hrádok</a:t>
            </a:r>
          </a:p>
        </p:txBody>
      </p:sp>
      <p:sp>
        <p:nvSpPr>
          <p:cNvPr id="8" name="Obdĺžnik 7"/>
          <p:cNvSpPr/>
          <p:nvPr/>
        </p:nvSpPr>
        <p:spPr>
          <a:xfrm>
            <a:off x="551936" y="5546837"/>
            <a:ext cx="73579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sk-SK" altLang="sk-SK" sz="2400" b="1" dirty="0" smtClean="0">
                <a:solidFill>
                  <a:srgbClr val="0070C0"/>
                </a:solidFill>
                <a:sym typeface="Symbol" panose="05050102010706020507" pitchFamily="18" charset="2"/>
              </a:rPr>
              <a:t>BONUS: 3.   Zapíšte parametrické rovnice osi </a:t>
            </a:r>
            <a:r>
              <a:rPr lang="sk-SK" altLang="sk-SK" sz="2400" b="1" dirty="0" smtClean="0">
                <a:solidFill>
                  <a:srgbClr val="C00000"/>
                </a:solidFill>
                <a:sym typeface="Symbol" panose="05050102010706020507" pitchFamily="18" charset="2"/>
              </a:rPr>
              <a:t>o</a:t>
            </a:r>
            <a:r>
              <a:rPr lang="sk-SK" altLang="sk-SK" sz="2400" b="1" dirty="0" smtClean="0">
                <a:solidFill>
                  <a:srgbClr val="0070C0"/>
                </a:solidFill>
                <a:sym typeface="Symbol" panose="05050102010706020507" pitchFamily="18" charset="2"/>
              </a:rPr>
              <a:t> úsečky </a:t>
            </a:r>
            <a:r>
              <a:rPr lang="sk-SK" altLang="sk-SK" sz="2400" b="1" dirty="0" smtClean="0">
                <a:solidFill>
                  <a:srgbClr val="0070C0"/>
                </a:solidFill>
                <a:sym typeface="Symbol" panose="05050102010706020507" pitchFamily="18" charset="2"/>
              </a:rPr>
              <a:t>AB</a:t>
            </a:r>
            <a:endParaRPr lang="sk-SK" altLang="sk-SK" sz="2400" b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716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ĺžnik 2"/>
          <p:cNvSpPr/>
          <p:nvPr/>
        </p:nvSpPr>
        <p:spPr>
          <a:xfrm>
            <a:off x="2999656" y="-14610"/>
            <a:ext cx="6336704" cy="92333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lang="sk-SK" sz="5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A					B</a:t>
            </a: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293218" y="0"/>
            <a:ext cx="1635618" cy="549275"/>
          </a:xfrm>
        </p:spPr>
        <p:txBody>
          <a:bodyPr>
            <a:normAutofit/>
          </a:bodyPr>
          <a:lstStyle/>
          <a:p>
            <a:r>
              <a:rPr lang="sk-SK" sz="2800" dirty="0" smtClean="0"/>
              <a:t>Riešenie:</a:t>
            </a:r>
            <a:endParaRPr lang="sk-SK" sz="2800" dirty="0"/>
          </a:p>
        </p:txBody>
      </p:sp>
      <p:cxnSp>
        <p:nvCxnSpPr>
          <p:cNvPr id="14" name="Rovná spojnica 13"/>
          <p:cNvCxnSpPr/>
          <p:nvPr/>
        </p:nvCxnSpPr>
        <p:spPr bwMode="auto">
          <a:xfrm>
            <a:off x="812800" y="2576861"/>
            <a:ext cx="914400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Skupina 22"/>
          <p:cNvGrpSpPr/>
          <p:nvPr/>
        </p:nvGrpSpPr>
        <p:grpSpPr>
          <a:xfrm>
            <a:off x="765889" y="3770907"/>
            <a:ext cx="9502922" cy="866982"/>
            <a:chOff x="548173" y="2874082"/>
            <a:chExt cx="9502922" cy="866982"/>
          </a:xfrm>
        </p:grpSpPr>
        <p:sp>
          <p:nvSpPr>
            <p:cNvPr id="16" name="Obdĺžnik 15"/>
            <p:cNvSpPr/>
            <p:nvPr/>
          </p:nvSpPr>
          <p:spPr>
            <a:xfrm>
              <a:off x="548173" y="2874082"/>
              <a:ext cx="9502922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sk-SK" altLang="sk-SK" sz="2400" b="1" dirty="0">
                  <a:solidFill>
                    <a:srgbClr val="C00000"/>
                  </a:solidFill>
                </a:rPr>
                <a:t> </a:t>
              </a:r>
              <a:r>
                <a:rPr lang="sk-SK" altLang="sk-SK" sz="2400" b="1" dirty="0" smtClean="0">
                  <a:solidFill>
                    <a:srgbClr val="C00000"/>
                  </a:solidFill>
                </a:rPr>
                <a:t>    r: </a:t>
              </a:r>
              <a:r>
                <a:rPr lang="sk-SK" altLang="sk-SK" sz="2400" b="1" dirty="0" err="1" smtClean="0">
                  <a:solidFill>
                    <a:srgbClr val="C00000"/>
                  </a:solidFill>
                </a:rPr>
                <a:t>A</a:t>
              </a:r>
              <a:r>
                <a:rPr lang="sk-SK" altLang="sk-SK" sz="2400" b="1" dirty="0" err="1" smtClean="0">
                  <a:solidFill>
                    <a:srgbClr val="C00000"/>
                  </a:solidFill>
                  <a:sym typeface="Symbol" panose="05050102010706020507" pitchFamily="18" charset="2"/>
                </a:rPr>
                <a:t>r</a:t>
              </a:r>
              <a:r>
                <a:rPr lang="sk-SK" altLang="sk-SK" sz="2400" b="1" dirty="0" smtClean="0">
                  <a:solidFill>
                    <a:srgbClr val="C00000"/>
                  </a:solidFill>
                  <a:sym typeface="Symbol" panose="05050102010706020507" pitchFamily="18" charset="2"/>
                </a:rPr>
                <a:t>, </a:t>
              </a:r>
              <a:r>
                <a:rPr lang="sk-SK" altLang="sk-SK" sz="2400" b="1" dirty="0" smtClean="0">
                  <a:solidFill>
                    <a:srgbClr val="C00000"/>
                  </a:solidFill>
                </a:rPr>
                <a:t>s</a:t>
              </a:r>
              <a:r>
                <a:rPr lang="sk-SK" altLang="sk-SK" sz="2400" b="1" baseline="-25000" dirty="0" smtClean="0">
                  <a:solidFill>
                    <a:srgbClr val="C00000"/>
                  </a:solidFill>
                </a:rPr>
                <a:t>r</a:t>
              </a:r>
              <a:r>
                <a:rPr lang="sk-SK" altLang="sk-SK" sz="2400" b="1" baseline="-25000" dirty="0" smtClean="0"/>
                <a:t> </a:t>
              </a:r>
              <a:r>
                <a:rPr lang="sk-SK" altLang="sk-SK" sz="2400" b="1" dirty="0" smtClean="0">
                  <a:solidFill>
                    <a:srgbClr val="C00000"/>
                  </a:solidFill>
                </a:rPr>
                <a:t>	</a:t>
              </a:r>
              <a:r>
                <a:rPr lang="sk-SK" altLang="sk-SK" sz="2400" b="1" dirty="0" smtClean="0">
                  <a:solidFill>
                    <a:srgbClr val="C00000"/>
                  </a:solidFill>
                </a:rPr>
                <a:t>	</a:t>
              </a:r>
              <a:r>
                <a:rPr lang="sk-SK" altLang="sk-SK" sz="2400" b="1" dirty="0" smtClean="0"/>
                <a:t>x </a:t>
              </a:r>
              <a:r>
                <a:rPr lang="sk-SK" altLang="sk-SK" sz="2400" b="1" dirty="0" smtClean="0"/>
                <a:t>= -3 + t				</a:t>
              </a:r>
              <a:r>
                <a:rPr lang="sk-SK" altLang="sk-SK" sz="2400" b="1" dirty="0" smtClean="0"/>
                <a:t>x </a:t>
              </a:r>
              <a:r>
                <a:rPr lang="sk-SK" altLang="sk-SK" sz="2400" b="1" dirty="0" smtClean="0"/>
                <a:t>=  3 - 5t</a:t>
              </a:r>
            </a:p>
            <a:p>
              <a:pPr>
                <a:spcBef>
                  <a:spcPct val="0"/>
                </a:spcBef>
              </a:pPr>
              <a:r>
                <a:rPr lang="sk-SK" altLang="sk-SK" sz="2400" b="1" dirty="0" smtClean="0"/>
                <a:t>	        	</a:t>
              </a:r>
              <a:r>
                <a:rPr lang="sk-SK" altLang="sk-SK" sz="2400" b="1" dirty="0" smtClean="0"/>
                <a:t>	y </a:t>
              </a:r>
              <a:r>
                <a:rPr lang="sk-SK" altLang="sk-SK" sz="2400" b="1" dirty="0" smtClean="0"/>
                <a:t>=  2 - 4t    </a:t>
              </a:r>
              <a:r>
                <a:rPr lang="sk-SK" altLang="sk-SK" sz="2400" b="1" dirty="0" err="1" smtClean="0"/>
                <a:t>t</a:t>
              </a:r>
              <a:r>
                <a:rPr lang="sk-SK" altLang="sk-SK" sz="2400" b="1" dirty="0" err="1" smtClean="0">
                  <a:sym typeface="Symbol" panose="05050102010706020507" pitchFamily="18" charset="2"/>
                </a:rPr>
                <a:t>R</a:t>
              </a:r>
              <a:r>
                <a:rPr lang="sk-SK" altLang="sk-SK" sz="2400" b="1" dirty="0" smtClean="0"/>
                <a:t>		    	</a:t>
              </a:r>
              <a:r>
                <a:rPr lang="sk-SK" altLang="sk-SK" sz="2400" b="1" dirty="0" smtClean="0"/>
                <a:t>y </a:t>
              </a:r>
              <a:r>
                <a:rPr lang="sk-SK" altLang="sk-SK" sz="2400" b="1" dirty="0" smtClean="0"/>
                <a:t>= -2 + t     </a:t>
              </a:r>
              <a:r>
                <a:rPr lang="sk-SK" altLang="sk-SK" sz="2400" b="1" dirty="0" err="1" smtClean="0"/>
                <a:t>t</a:t>
              </a:r>
              <a:r>
                <a:rPr lang="sk-SK" altLang="sk-SK" sz="2400" b="1" dirty="0" err="1" smtClean="0">
                  <a:sym typeface="Symbol" panose="05050102010706020507" pitchFamily="18" charset="2"/>
                </a:rPr>
                <a:t>R</a:t>
              </a:r>
              <a:endParaRPr lang="sk-SK" sz="2400" dirty="0"/>
            </a:p>
          </p:txBody>
        </p:sp>
        <p:cxnSp>
          <p:nvCxnSpPr>
            <p:cNvPr id="20" name="Rovná spojnica 19"/>
            <p:cNvCxnSpPr/>
            <p:nvPr/>
          </p:nvCxnSpPr>
          <p:spPr bwMode="auto">
            <a:xfrm>
              <a:off x="682182" y="3741064"/>
              <a:ext cx="9144000" cy="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Rovná spojovacia šípka 21"/>
            <p:cNvCxnSpPr/>
            <p:nvPr/>
          </p:nvCxnSpPr>
          <p:spPr>
            <a:xfrm>
              <a:off x="1871209" y="2990838"/>
              <a:ext cx="180975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Skupina 25"/>
          <p:cNvGrpSpPr/>
          <p:nvPr/>
        </p:nvGrpSpPr>
        <p:grpSpPr>
          <a:xfrm>
            <a:off x="758635" y="4736101"/>
            <a:ext cx="9632765" cy="830997"/>
            <a:chOff x="540919" y="3839276"/>
            <a:chExt cx="9632765" cy="830997"/>
          </a:xfrm>
        </p:grpSpPr>
        <p:sp>
          <p:nvSpPr>
            <p:cNvPr id="18" name="Obdĺžnik 17"/>
            <p:cNvSpPr/>
            <p:nvPr/>
          </p:nvSpPr>
          <p:spPr>
            <a:xfrm>
              <a:off x="540919" y="3839276"/>
              <a:ext cx="9632765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sk-SK" altLang="sk-SK" sz="2400" b="1" dirty="0" smtClean="0">
                  <a:solidFill>
                    <a:srgbClr val="C00000"/>
                  </a:solidFill>
                </a:rPr>
                <a:t>     k: </a:t>
              </a:r>
              <a:r>
                <a:rPr lang="sk-SK" altLang="sk-SK" sz="2400" b="1" dirty="0" err="1" smtClean="0">
                  <a:solidFill>
                    <a:srgbClr val="C00000"/>
                  </a:solidFill>
                </a:rPr>
                <a:t>B</a:t>
              </a:r>
              <a:r>
                <a:rPr lang="sk-SK" altLang="sk-SK" sz="2400" b="1" dirty="0" err="1" smtClean="0">
                  <a:solidFill>
                    <a:srgbClr val="C00000"/>
                  </a:solidFill>
                  <a:sym typeface="Symbol" panose="05050102010706020507" pitchFamily="18" charset="2"/>
                </a:rPr>
                <a:t>k</a:t>
              </a:r>
              <a:r>
                <a:rPr lang="sk-SK" altLang="sk-SK" sz="2400" b="1" dirty="0" smtClean="0">
                  <a:solidFill>
                    <a:srgbClr val="C00000"/>
                  </a:solidFill>
                  <a:sym typeface="Symbol" panose="05050102010706020507" pitchFamily="18" charset="2"/>
                </a:rPr>
                <a:t>, </a:t>
              </a:r>
              <a:r>
                <a:rPr lang="sk-SK" altLang="sk-SK" sz="2400" b="1" dirty="0" err="1" smtClean="0">
                  <a:solidFill>
                    <a:srgbClr val="C00000"/>
                  </a:solidFill>
                </a:rPr>
                <a:t>n</a:t>
              </a:r>
              <a:r>
                <a:rPr lang="sk-SK" altLang="sk-SK" sz="2400" b="1" baseline="-25000" dirty="0" err="1" smtClean="0">
                  <a:solidFill>
                    <a:srgbClr val="C00000"/>
                  </a:solidFill>
                </a:rPr>
                <a:t>k</a:t>
              </a:r>
              <a:r>
                <a:rPr lang="sk-SK" altLang="sk-SK" sz="2400" b="1" baseline="-25000" dirty="0" smtClean="0"/>
                <a:t> </a:t>
              </a:r>
              <a:r>
                <a:rPr lang="sk-SK" altLang="sk-SK" sz="2400" b="1" dirty="0" smtClean="0">
                  <a:solidFill>
                    <a:srgbClr val="C00000"/>
                  </a:solidFill>
                </a:rPr>
                <a:t>	</a:t>
              </a:r>
              <a:r>
                <a:rPr lang="sk-SK" altLang="sk-SK" sz="2400" b="1" dirty="0" smtClean="0">
                  <a:solidFill>
                    <a:srgbClr val="C00000"/>
                  </a:solidFill>
                </a:rPr>
                <a:t>	</a:t>
              </a:r>
              <a:r>
                <a:rPr lang="sk-SK" altLang="sk-SK" sz="2400" b="1" dirty="0" smtClean="0"/>
                <a:t>x </a:t>
              </a:r>
              <a:r>
                <a:rPr lang="sk-SK" altLang="sk-SK" sz="2400" b="1" dirty="0" smtClean="0"/>
                <a:t>= 5 + </a:t>
              </a:r>
              <a:r>
                <a:rPr lang="sk-SK" altLang="sk-SK" sz="2400" b="1" dirty="0" smtClean="0"/>
                <a:t>3t</a:t>
              </a:r>
              <a:r>
                <a:rPr lang="sk-SK" altLang="sk-SK" sz="2400" b="1" dirty="0" smtClean="0"/>
                <a:t>				</a:t>
              </a:r>
              <a:r>
                <a:rPr lang="sk-SK" altLang="sk-SK" sz="2400" b="1" dirty="0" smtClean="0"/>
                <a:t>x </a:t>
              </a:r>
              <a:r>
                <a:rPr lang="sk-SK" altLang="sk-SK" sz="2400" b="1" dirty="0" smtClean="0"/>
                <a:t>=  7 + 7t</a:t>
              </a:r>
            </a:p>
            <a:p>
              <a:pPr>
                <a:spcBef>
                  <a:spcPct val="0"/>
                </a:spcBef>
              </a:pPr>
              <a:r>
                <a:rPr lang="sk-SK" altLang="sk-SK" sz="2400" b="1" dirty="0" smtClean="0"/>
                <a:t>	        	</a:t>
              </a:r>
              <a:r>
                <a:rPr lang="sk-SK" altLang="sk-SK" sz="2400" b="1" dirty="0" smtClean="0"/>
                <a:t>	y </a:t>
              </a:r>
              <a:r>
                <a:rPr lang="sk-SK" altLang="sk-SK" sz="2400" b="1" dirty="0" smtClean="0"/>
                <a:t>= 6 </a:t>
              </a:r>
              <a:r>
                <a:rPr lang="sk-SK" altLang="sk-SK" sz="2400" b="1" dirty="0"/>
                <a:t>+</a:t>
              </a:r>
              <a:r>
                <a:rPr lang="sk-SK" altLang="sk-SK" sz="2400" b="1" dirty="0" smtClean="0"/>
                <a:t> </a:t>
              </a:r>
              <a:r>
                <a:rPr lang="sk-SK" altLang="sk-SK" sz="2400" b="1" dirty="0" smtClean="0"/>
                <a:t>5t    </a:t>
              </a:r>
              <a:r>
                <a:rPr lang="sk-SK" altLang="sk-SK" sz="2400" b="1" dirty="0" err="1" smtClean="0"/>
                <a:t>t</a:t>
              </a:r>
              <a:r>
                <a:rPr lang="sk-SK" altLang="sk-SK" sz="2400" b="1" dirty="0" err="1" smtClean="0">
                  <a:sym typeface="Symbol" panose="05050102010706020507" pitchFamily="18" charset="2"/>
                </a:rPr>
                <a:t>R</a:t>
              </a:r>
              <a:r>
                <a:rPr lang="sk-SK" altLang="sk-SK" sz="2400" b="1" dirty="0" smtClean="0"/>
                <a:t>		    	</a:t>
              </a:r>
              <a:r>
                <a:rPr lang="sk-SK" altLang="sk-SK" sz="2400" b="1" dirty="0" smtClean="0"/>
                <a:t>y </a:t>
              </a:r>
              <a:r>
                <a:rPr lang="sk-SK" altLang="sk-SK" sz="2400" b="1" dirty="0" smtClean="0"/>
                <a:t>=  6 + 2t     </a:t>
              </a:r>
              <a:r>
                <a:rPr lang="sk-SK" altLang="sk-SK" sz="2400" b="1" dirty="0" err="1" smtClean="0"/>
                <a:t>t</a:t>
              </a:r>
              <a:r>
                <a:rPr lang="sk-SK" altLang="sk-SK" sz="2400" b="1" dirty="0" err="1" smtClean="0">
                  <a:sym typeface="Symbol" panose="05050102010706020507" pitchFamily="18" charset="2"/>
                </a:rPr>
                <a:t>R</a:t>
              </a:r>
              <a:endParaRPr lang="sk-SK" sz="2400" dirty="0"/>
            </a:p>
          </p:txBody>
        </p:sp>
        <p:cxnSp>
          <p:nvCxnSpPr>
            <p:cNvPr id="24" name="Rovná spojovacia šípka 23"/>
            <p:cNvCxnSpPr/>
            <p:nvPr/>
          </p:nvCxnSpPr>
          <p:spPr>
            <a:xfrm>
              <a:off x="1922010" y="3956042"/>
              <a:ext cx="180975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Skupina 26"/>
          <p:cNvGrpSpPr/>
          <p:nvPr/>
        </p:nvGrpSpPr>
        <p:grpSpPr>
          <a:xfrm>
            <a:off x="540913" y="765175"/>
            <a:ext cx="10127087" cy="1816100"/>
            <a:chOff x="540913" y="765175"/>
            <a:chExt cx="10127087" cy="1816100"/>
          </a:xfrm>
        </p:grpSpPr>
        <p:sp>
          <p:nvSpPr>
            <p:cNvPr id="28" name="BlokTextu 4"/>
            <p:cNvSpPr txBox="1">
              <a:spLocks noChangeArrowheads="1"/>
            </p:cNvSpPr>
            <p:nvPr/>
          </p:nvSpPr>
          <p:spPr bwMode="auto">
            <a:xfrm>
              <a:off x="540913" y="765175"/>
              <a:ext cx="10127087" cy="1816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sk-SK" altLang="sk-SK" sz="2800" b="1" u="sng" dirty="0"/>
                <a:t>Dané:</a:t>
              </a:r>
              <a:r>
                <a:rPr lang="sk-SK" altLang="sk-SK" sz="2800" b="1" dirty="0"/>
                <a:t>   A = </a:t>
              </a:r>
              <a:r>
                <a:rPr lang="sk-SK" altLang="sk-SK" sz="2800" b="1" dirty="0">
                  <a:sym typeface="Symbol" panose="05050102010706020507" pitchFamily="18" charset="2"/>
                </a:rPr>
                <a:t>-3;2	</a:t>
              </a:r>
              <a:r>
                <a:rPr lang="sk-SK" altLang="sk-SK" sz="2800" b="1" dirty="0"/>
                <a:t> s</a:t>
              </a:r>
              <a:r>
                <a:rPr lang="sk-SK" altLang="sk-SK" sz="2800" b="1" baseline="-25000" dirty="0"/>
                <a:t>r</a:t>
              </a:r>
              <a:r>
                <a:rPr lang="sk-SK" altLang="sk-SK" sz="2800" b="1" dirty="0"/>
                <a:t> = (1;-4) </a:t>
              </a:r>
              <a:r>
                <a:rPr lang="sk-SK" altLang="sk-SK" sz="2800" b="1" dirty="0">
                  <a:sym typeface="Symbol" panose="05050102010706020507" pitchFamily="18" charset="2"/>
                </a:rPr>
                <a:t>		</a:t>
              </a:r>
              <a:r>
                <a:rPr lang="sk-SK" altLang="sk-SK" sz="2800" b="1" dirty="0" smtClean="0">
                  <a:sym typeface="Symbol" panose="05050102010706020507" pitchFamily="18" charset="2"/>
                </a:rPr>
                <a:t>	</a:t>
              </a:r>
              <a:r>
                <a:rPr lang="sk-SK" altLang="sk-SK" sz="2800" b="1" dirty="0" smtClean="0"/>
                <a:t>A </a:t>
              </a:r>
              <a:r>
                <a:rPr lang="sk-SK" altLang="sk-SK" sz="2800" b="1" dirty="0"/>
                <a:t>= </a:t>
              </a:r>
              <a:r>
                <a:rPr lang="sk-SK" altLang="sk-SK" sz="2800" b="1" dirty="0">
                  <a:sym typeface="Symbol" panose="05050102010706020507" pitchFamily="18" charset="2"/>
                </a:rPr>
                <a:t>3;-2    </a:t>
              </a:r>
              <a:r>
                <a:rPr lang="sk-SK" altLang="sk-SK" sz="2800" b="1" dirty="0"/>
                <a:t>s</a:t>
              </a:r>
              <a:r>
                <a:rPr lang="sk-SK" altLang="sk-SK" sz="2800" b="1" baseline="-25000" dirty="0"/>
                <a:t>r</a:t>
              </a:r>
              <a:r>
                <a:rPr lang="sk-SK" altLang="sk-SK" sz="2800" b="1" dirty="0"/>
                <a:t> = (-5;1)</a:t>
              </a:r>
              <a:endParaRPr lang="sk-SK" altLang="sk-SK" sz="2800" dirty="0"/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sk-SK" altLang="sk-SK" sz="2800" b="1" dirty="0"/>
                <a:t>	   B = </a:t>
              </a:r>
              <a:r>
                <a:rPr lang="sk-SK" altLang="sk-SK" sz="2800" b="1" dirty="0">
                  <a:sym typeface="Symbol" panose="05050102010706020507" pitchFamily="18" charset="2"/>
                </a:rPr>
                <a:t>5;6	</a:t>
              </a:r>
              <a:r>
                <a:rPr lang="sk-SK" altLang="sk-SK" sz="2800" b="1" dirty="0"/>
                <a:t> </a:t>
              </a:r>
              <a:r>
                <a:rPr lang="sk-SK" altLang="sk-SK" sz="2800" b="1" dirty="0" err="1"/>
                <a:t>n</a:t>
              </a:r>
              <a:r>
                <a:rPr lang="sk-SK" altLang="sk-SK" sz="2800" b="1" baseline="-25000" dirty="0" err="1"/>
                <a:t>k</a:t>
              </a:r>
              <a:r>
                <a:rPr lang="sk-SK" altLang="sk-SK" sz="2800" b="1" dirty="0"/>
                <a:t> = </a:t>
              </a:r>
              <a:r>
                <a:rPr lang="sk-SK" altLang="sk-SK" sz="2800" b="1" dirty="0" smtClean="0"/>
                <a:t>(5;-3) </a:t>
              </a:r>
              <a:r>
                <a:rPr lang="sk-SK" altLang="sk-SK" sz="2800" b="1" dirty="0">
                  <a:sym typeface="Symbol" panose="05050102010706020507" pitchFamily="18" charset="2"/>
                </a:rPr>
                <a:t>		</a:t>
              </a:r>
              <a:r>
                <a:rPr lang="sk-SK" altLang="sk-SK" sz="2800" b="1" dirty="0" smtClean="0">
                  <a:sym typeface="Symbol" panose="05050102010706020507" pitchFamily="18" charset="2"/>
                </a:rPr>
                <a:t>	</a:t>
              </a:r>
              <a:r>
                <a:rPr lang="sk-SK" altLang="sk-SK" sz="2800" b="1" dirty="0" smtClean="0"/>
                <a:t>B </a:t>
              </a:r>
              <a:r>
                <a:rPr lang="sk-SK" altLang="sk-SK" sz="2800" b="1" dirty="0"/>
                <a:t>= </a:t>
              </a:r>
              <a:r>
                <a:rPr lang="sk-SK" altLang="sk-SK" sz="2800" b="1" dirty="0">
                  <a:sym typeface="Symbol" panose="05050102010706020507" pitchFamily="18" charset="2"/>
                </a:rPr>
                <a:t>7;6     </a:t>
              </a:r>
              <a:r>
                <a:rPr lang="sk-SK" altLang="sk-SK" sz="2800" b="1" dirty="0" err="1"/>
                <a:t>n</a:t>
              </a:r>
              <a:r>
                <a:rPr lang="sk-SK" altLang="sk-SK" sz="2800" b="1" baseline="-25000" dirty="0" err="1"/>
                <a:t>k</a:t>
              </a:r>
              <a:r>
                <a:rPr lang="sk-SK" altLang="sk-SK" sz="2800" b="1" dirty="0"/>
                <a:t> = (2;-7)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sk-SK" altLang="sk-SK" sz="2800" b="1" dirty="0"/>
                <a:t>	   q: x =  2 –  t			</a:t>
              </a:r>
              <a:r>
                <a:rPr lang="sk-SK" altLang="sk-SK" sz="2800" b="1" dirty="0" smtClean="0"/>
                <a:t>	q</a:t>
              </a:r>
              <a:r>
                <a:rPr lang="sk-SK" altLang="sk-SK" sz="2800" b="1" dirty="0"/>
                <a:t>: x =  3 –  t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sk-SK" altLang="sk-SK" sz="2800" b="1" dirty="0"/>
                <a:t>	       </a:t>
              </a:r>
              <a:r>
                <a:rPr lang="sk-SK" altLang="sk-SK" sz="2800" b="1" dirty="0" smtClean="0"/>
                <a:t> y </a:t>
              </a:r>
              <a:r>
                <a:rPr lang="sk-SK" altLang="sk-SK" sz="2800" b="1" dirty="0"/>
                <a:t>= -7 + 3t    </a:t>
              </a:r>
              <a:r>
                <a:rPr lang="sk-SK" altLang="sk-SK" sz="2800" b="1" dirty="0" err="1"/>
                <a:t>t</a:t>
              </a:r>
              <a:r>
                <a:rPr lang="sk-SK" altLang="sk-SK" sz="2800" b="1" dirty="0" err="1">
                  <a:sym typeface="Symbol" panose="05050102010706020507" pitchFamily="18" charset="2"/>
                </a:rPr>
                <a:t>R</a:t>
              </a:r>
              <a:r>
                <a:rPr lang="sk-SK" altLang="sk-SK" sz="2800" b="1" dirty="0"/>
                <a:t>		    </a:t>
              </a:r>
              <a:r>
                <a:rPr lang="sk-SK" altLang="sk-SK" sz="2800" b="1" dirty="0" smtClean="0"/>
                <a:t>	     y </a:t>
              </a:r>
              <a:r>
                <a:rPr lang="sk-SK" altLang="sk-SK" sz="2800" b="1" dirty="0"/>
                <a:t>= -5 + 2t     </a:t>
              </a:r>
              <a:r>
                <a:rPr lang="sk-SK" altLang="sk-SK" sz="2800" b="1" dirty="0" err="1"/>
                <a:t>t</a:t>
              </a:r>
              <a:r>
                <a:rPr lang="sk-SK" altLang="sk-SK" sz="2800" b="1" dirty="0" err="1">
                  <a:sym typeface="Symbol" panose="05050102010706020507" pitchFamily="18" charset="2"/>
                </a:rPr>
                <a:t>R</a:t>
              </a:r>
              <a:endParaRPr lang="sk-SK" altLang="sk-SK" sz="2800" b="1" dirty="0"/>
            </a:p>
          </p:txBody>
        </p:sp>
        <p:cxnSp>
          <p:nvCxnSpPr>
            <p:cNvPr id="29" name="Rovná spojovacia šípka 28"/>
            <p:cNvCxnSpPr/>
            <p:nvPr/>
          </p:nvCxnSpPr>
          <p:spPr>
            <a:xfrm>
              <a:off x="3460525" y="908050"/>
              <a:ext cx="18097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Rovná spojovacia šípka 29"/>
            <p:cNvCxnSpPr/>
            <p:nvPr/>
          </p:nvCxnSpPr>
          <p:spPr>
            <a:xfrm>
              <a:off x="8731025" y="908050"/>
              <a:ext cx="18097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Rovná spojovacia šípka 30"/>
            <p:cNvCxnSpPr/>
            <p:nvPr/>
          </p:nvCxnSpPr>
          <p:spPr>
            <a:xfrm>
              <a:off x="3460524" y="1341438"/>
              <a:ext cx="2159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Rovná spojovacia šípka 31"/>
            <p:cNvCxnSpPr/>
            <p:nvPr/>
          </p:nvCxnSpPr>
          <p:spPr>
            <a:xfrm>
              <a:off x="8694512" y="1341438"/>
              <a:ext cx="2159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Skupina 4"/>
          <p:cNvGrpSpPr/>
          <p:nvPr/>
        </p:nvGrpSpPr>
        <p:grpSpPr>
          <a:xfrm>
            <a:off x="758629" y="2718613"/>
            <a:ext cx="9658413" cy="1200329"/>
            <a:chOff x="758629" y="2718613"/>
            <a:chExt cx="9658413" cy="1200329"/>
          </a:xfrm>
        </p:grpSpPr>
        <p:grpSp>
          <p:nvGrpSpPr>
            <p:cNvPr id="21" name="Skupina 20"/>
            <p:cNvGrpSpPr/>
            <p:nvPr/>
          </p:nvGrpSpPr>
          <p:grpSpPr>
            <a:xfrm>
              <a:off x="758629" y="2718613"/>
              <a:ext cx="9658413" cy="1200329"/>
              <a:chOff x="540913" y="1807274"/>
              <a:chExt cx="9658413" cy="1200329"/>
            </a:xfrm>
          </p:grpSpPr>
          <p:grpSp>
            <p:nvGrpSpPr>
              <p:cNvPr id="13" name="Skupina 12"/>
              <p:cNvGrpSpPr/>
              <p:nvPr/>
            </p:nvGrpSpPr>
            <p:grpSpPr>
              <a:xfrm>
                <a:off x="540913" y="1807274"/>
                <a:ext cx="9658413" cy="1200329"/>
                <a:chOff x="540913" y="2794238"/>
                <a:chExt cx="9658413" cy="1200329"/>
              </a:xfrm>
            </p:grpSpPr>
            <p:sp>
              <p:nvSpPr>
                <p:cNvPr id="12" name="Obdĺžnik 11"/>
                <p:cNvSpPr/>
                <p:nvPr/>
              </p:nvSpPr>
              <p:spPr>
                <a:xfrm>
                  <a:off x="540913" y="2794238"/>
                  <a:ext cx="9658413" cy="120032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sk-SK" altLang="sk-SK" sz="2400" b="1" dirty="0" smtClean="0">
                      <a:solidFill>
                        <a:srgbClr val="C00000"/>
                      </a:solidFill>
                    </a:rPr>
                    <a:t>1. p = </a:t>
                  </a:r>
                  <a:r>
                    <a:rPr lang="sk-SK" altLang="sk-SK" sz="2400" b="1" dirty="0" smtClean="0">
                      <a:solidFill>
                        <a:srgbClr val="C00000"/>
                      </a:solidFill>
                    </a:rPr>
                    <a:t>AB</a:t>
                  </a:r>
                  <a:r>
                    <a:rPr lang="sk-SK" altLang="sk-SK" sz="2400" b="1" dirty="0" smtClean="0">
                      <a:solidFill>
                        <a:srgbClr val="C00000"/>
                      </a:solidFill>
                    </a:rPr>
                    <a:t>	</a:t>
                  </a:r>
                  <a:r>
                    <a:rPr lang="sk-SK" altLang="sk-SK" sz="2400" b="1" dirty="0" smtClean="0">
                      <a:solidFill>
                        <a:srgbClr val="C00000"/>
                      </a:solidFill>
                    </a:rPr>
                    <a:t>	</a:t>
                  </a:r>
                  <a:r>
                    <a:rPr lang="sk-SK" altLang="sk-SK" sz="2400" b="1" dirty="0" smtClean="0"/>
                    <a:t>x </a:t>
                  </a:r>
                  <a:r>
                    <a:rPr lang="sk-SK" altLang="sk-SK" sz="2400" b="1" dirty="0" smtClean="0"/>
                    <a:t>= -3 +2t				x =  3 + t</a:t>
                  </a:r>
                </a:p>
                <a:p>
                  <a:pPr>
                    <a:spcBef>
                      <a:spcPct val="0"/>
                    </a:spcBef>
                  </a:pPr>
                  <a:r>
                    <a:rPr lang="sk-SK" altLang="sk-SK" sz="2400" b="1" dirty="0"/>
                    <a:t> </a:t>
                  </a:r>
                  <a:r>
                    <a:rPr lang="sk-SK" altLang="sk-SK" sz="2400" b="1" dirty="0" smtClean="0"/>
                    <a:t>          </a:t>
                  </a:r>
                  <a:r>
                    <a:rPr lang="sk-SK" altLang="sk-SK" sz="2400" b="1" dirty="0" smtClean="0"/>
                    <a:t>AB=(8;4)        </a:t>
                  </a:r>
                  <a:r>
                    <a:rPr lang="sk-SK" altLang="sk-SK" sz="2400" b="1" dirty="0" smtClean="0"/>
                    <a:t>	y =  2 +  t    </a:t>
                  </a:r>
                  <a:r>
                    <a:rPr lang="sk-SK" altLang="sk-SK" sz="2400" b="1" dirty="0" err="1" smtClean="0"/>
                    <a:t>t</a:t>
                  </a:r>
                  <a:r>
                    <a:rPr lang="sk-SK" altLang="sk-SK" sz="2400" b="1" dirty="0" err="1" smtClean="0">
                      <a:sym typeface="Symbol" panose="05050102010706020507" pitchFamily="18" charset="2"/>
                    </a:rPr>
                    <a:t>R</a:t>
                  </a:r>
                  <a:r>
                    <a:rPr lang="sk-SK" altLang="sk-SK" sz="2400" b="1" dirty="0" smtClean="0"/>
                    <a:t>	</a:t>
                  </a:r>
                  <a:r>
                    <a:rPr lang="sk-SK" altLang="sk-SK" sz="2400" b="1" dirty="0"/>
                    <a:t>  </a:t>
                  </a:r>
                  <a:r>
                    <a:rPr lang="sk-SK" altLang="sk-SK" sz="2400" b="1" dirty="0" smtClean="0"/>
                    <a:t>  AB=(4;8) </a:t>
                  </a:r>
                  <a:r>
                    <a:rPr lang="sk-SK" altLang="sk-SK" sz="2400" b="1" dirty="0" smtClean="0"/>
                    <a:t>    </a:t>
                  </a:r>
                  <a:r>
                    <a:rPr lang="sk-SK" altLang="sk-SK" sz="2400" b="1" dirty="0" smtClean="0"/>
                    <a:t>	y = -2 </a:t>
                  </a:r>
                  <a:r>
                    <a:rPr lang="sk-SK" altLang="sk-SK" sz="2400" b="1" dirty="0" smtClean="0"/>
                    <a:t>+2t     </a:t>
                  </a:r>
                  <a:r>
                    <a:rPr lang="sk-SK" altLang="sk-SK" sz="2400" b="1" dirty="0" err="1" smtClean="0"/>
                    <a:t>t</a:t>
                  </a:r>
                  <a:r>
                    <a:rPr lang="sk-SK" altLang="sk-SK" sz="2400" b="1" dirty="0" err="1" smtClean="0">
                      <a:sym typeface="Symbol" panose="05050102010706020507" pitchFamily="18" charset="2"/>
                    </a:rPr>
                    <a:t>R</a:t>
                  </a:r>
                  <a:endParaRPr lang="sk-SK" altLang="sk-SK" sz="2400" b="1" dirty="0" smtClean="0"/>
                </a:p>
                <a:p>
                  <a:endParaRPr lang="sk-SK" sz="2400" dirty="0"/>
                </a:p>
              </p:txBody>
            </p:sp>
            <p:cxnSp>
              <p:nvCxnSpPr>
                <p:cNvPr id="11" name="Rovná spojovacia šípka 10"/>
                <p:cNvCxnSpPr/>
                <p:nvPr/>
              </p:nvCxnSpPr>
              <p:spPr>
                <a:xfrm>
                  <a:off x="1390178" y="2873034"/>
                  <a:ext cx="360000" cy="0"/>
                </a:xfrm>
                <a:prstGeom prst="straightConnector1">
                  <a:avLst/>
                </a:prstGeom>
                <a:ln w="22225">
                  <a:solidFill>
                    <a:srgbClr val="C00000"/>
                  </a:solidFill>
                  <a:headEnd type="arrow" w="sm" len="sm"/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9" name="Rovná spojnica 18"/>
              <p:cNvCxnSpPr/>
              <p:nvPr/>
            </p:nvCxnSpPr>
            <p:spPr bwMode="auto">
              <a:xfrm>
                <a:off x="631380" y="2746834"/>
                <a:ext cx="9144000" cy="0"/>
              </a:xfrm>
              <a:prstGeom prst="line">
                <a:avLst/>
              </a:prstGeom>
              <a:ln w="254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" name="Rovná spojovacia šípka 24"/>
            <p:cNvCxnSpPr/>
            <p:nvPr/>
          </p:nvCxnSpPr>
          <p:spPr>
            <a:xfrm>
              <a:off x="1592867" y="3154238"/>
              <a:ext cx="360000" cy="0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Rovná spojovacia šípka 32"/>
            <p:cNvCxnSpPr/>
            <p:nvPr/>
          </p:nvCxnSpPr>
          <p:spPr>
            <a:xfrm>
              <a:off x="6607557" y="3146984"/>
              <a:ext cx="360000" cy="0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26061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978401" y="2275"/>
            <a:ext cx="1509486" cy="563789"/>
          </a:xfrm>
        </p:spPr>
        <p:txBody>
          <a:bodyPr>
            <a:normAutofit/>
          </a:bodyPr>
          <a:lstStyle/>
          <a:p>
            <a:r>
              <a:rPr lang="sk-SK" sz="2800" dirty="0" smtClean="0"/>
              <a:t>Riešenie:</a:t>
            </a:r>
            <a:endParaRPr lang="sk-SK" sz="2800" dirty="0"/>
          </a:p>
        </p:txBody>
      </p:sp>
      <p:sp>
        <p:nvSpPr>
          <p:cNvPr id="3" name="Obdĺžnik 2"/>
          <p:cNvSpPr/>
          <p:nvPr/>
        </p:nvSpPr>
        <p:spPr>
          <a:xfrm>
            <a:off x="2999656" y="-96"/>
            <a:ext cx="6336704" cy="92333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lang="sk-SK" sz="5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A					B</a:t>
            </a:r>
          </a:p>
        </p:txBody>
      </p:sp>
      <p:sp>
        <p:nvSpPr>
          <p:cNvPr id="4" name="Obdĺžnik 3"/>
          <p:cNvSpPr/>
          <p:nvPr/>
        </p:nvSpPr>
        <p:spPr>
          <a:xfrm>
            <a:off x="1209477" y="2750641"/>
            <a:ext cx="899406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AutoNum type="arabicPeriod" startAt="2"/>
            </a:pPr>
            <a:r>
              <a:rPr lang="sk-SK" altLang="sk-SK" sz="2400" b="1" dirty="0" smtClean="0">
                <a:solidFill>
                  <a:srgbClr val="C00000"/>
                </a:solidFill>
              </a:rPr>
              <a:t>K, </a:t>
            </a:r>
            <a:r>
              <a:rPr lang="sk-SK" altLang="sk-SK" sz="2400" b="1" dirty="0" err="1" smtClean="0">
                <a:solidFill>
                  <a:srgbClr val="C00000"/>
                </a:solidFill>
              </a:rPr>
              <a:t>L</a:t>
            </a:r>
            <a:r>
              <a:rPr lang="sk-SK" altLang="sk-SK" sz="2400" b="1" dirty="0" err="1" smtClean="0">
                <a:solidFill>
                  <a:srgbClr val="C00000"/>
                </a:solidFill>
                <a:sym typeface="Symbol" panose="05050102010706020507" pitchFamily="18" charset="2"/>
              </a:rPr>
              <a:t>q</a:t>
            </a:r>
            <a:r>
              <a:rPr lang="sk-SK" altLang="sk-SK" sz="2400" b="1" dirty="0" smtClean="0">
                <a:solidFill>
                  <a:srgbClr val="C00000"/>
                </a:solidFill>
                <a:sym typeface="Symbol" panose="05050102010706020507" pitchFamily="18" charset="2"/>
              </a:rPr>
              <a:t>	</a:t>
            </a:r>
            <a:r>
              <a:rPr lang="sk-SK" altLang="sk-SK" sz="2400" b="1" dirty="0" smtClean="0">
                <a:sym typeface="Symbol" panose="05050102010706020507" pitchFamily="18" charset="2"/>
              </a:rPr>
              <a:t>napr. </a:t>
            </a:r>
            <a:r>
              <a:rPr lang="sk-SK" altLang="sk-SK" sz="2400" b="1" dirty="0" smtClean="0"/>
              <a:t>K = </a:t>
            </a:r>
            <a:r>
              <a:rPr lang="sk-SK" altLang="sk-SK" sz="2400" b="1" dirty="0" smtClean="0">
                <a:sym typeface="Symbol" panose="05050102010706020507" pitchFamily="18" charset="2"/>
              </a:rPr>
              <a:t>2;-7   </a:t>
            </a:r>
            <a:r>
              <a:rPr lang="sk-SK" altLang="sk-SK" sz="2400" b="1" dirty="0" smtClean="0">
                <a:solidFill>
                  <a:srgbClr val="00B0F0"/>
                </a:solidFill>
                <a:sym typeface="Symbol" panose="05050102010706020507" pitchFamily="18" charset="2"/>
              </a:rPr>
              <a:t>ak   t=0</a:t>
            </a:r>
            <a:r>
              <a:rPr lang="sk-SK" altLang="sk-SK" sz="2400" b="1" dirty="0" smtClean="0">
                <a:sym typeface="Symbol" panose="05050102010706020507" pitchFamily="18" charset="2"/>
              </a:rPr>
              <a:t>		</a:t>
            </a:r>
            <a:r>
              <a:rPr lang="sk-SK" altLang="sk-SK" sz="2400" b="1" dirty="0" smtClean="0"/>
              <a:t>K = </a:t>
            </a:r>
            <a:r>
              <a:rPr lang="sk-SK" altLang="sk-SK" sz="2400" b="1" dirty="0" smtClean="0">
                <a:sym typeface="Symbol" panose="05050102010706020507" pitchFamily="18" charset="2"/>
              </a:rPr>
              <a:t>3;-5    </a:t>
            </a:r>
            <a:r>
              <a:rPr lang="sk-SK" altLang="sk-SK" sz="2400" b="1" dirty="0" smtClean="0">
                <a:solidFill>
                  <a:srgbClr val="00B0F0"/>
                </a:solidFill>
                <a:sym typeface="Symbol" panose="05050102010706020507" pitchFamily="18" charset="2"/>
              </a:rPr>
              <a:t>ak</a:t>
            </a:r>
            <a:r>
              <a:rPr lang="sk-SK" altLang="sk-SK" sz="2400" b="1" dirty="0" smtClean="0">
                <a:sym typeface="Symbol" panose="05050102010706020507" pitchFamily="18" charset="2"/>
              </a:rPr>
              <a:t>   </a:t>
            </a:r>
            <a:r>
              <a:rPr lang="sk-SK" altLang="sk-SK" sz="2400" b="1" dirty="0" smtClean="0">
                <a:solidFill>
                  <a:srgbClr val="00B0F0"/>
                </a:solidFill>
                <a:sym typeface="Symbol" panose="05050102010706020507" pitchFamily="18" charset="2"/>
              </a:rPr>
              <a:t>t=0</a:t>
            </a:r>
          </a:p>
          <a:p>
            <a:pPr lvl="5"/>
            <a:r>
              <a:rPr lang="sk-SK" altLang="sk-SK" sz="2400" b="1" dirty="0" smtClean="0"/>
              <a:t>    L = </a:t>
            </a:r>
            <a:r>
              <a:rPr lang="sk-SK" altLang="sk-SK" sz="2400" b="1" dirty="0" smtClean="0">
                <a:sym typeface="Symbol" panose="05050102010706020507" pitchFamily="18" charset="2"/>
              </a:rPr>
              <a:t>1;-</a:t>
            </a:r>
            <a:r>
              <a:rPr lang="sk-SK" altLang="sk-SK" sz="2400" b="1" dirty="0">
                <a:sym typeface="Symbol" panose="05050102010706020507" pitchFamily="18" charset="2"/>
              </a:rPr>
              <a:t>4</a:t>
            </a:r>
            <a:r>
              <a:rPr lang="sk-SK" altLang="sk-SK" sz="2400" b="1" dirty="0" smtClean="0">
                <a:sym typeface="Symbol" panose="05050102010706020507" pitchFamily="18" charset="2"/>
              </a:rPr>
              <a:t>    </a:t>
            </a:r>
            <a:r>
              <a:rPr lang="sk-SK" altLang="sk-SK" sz="2400" b="1" dirty="0" smtClean="0">
                <a:solidFill>
                  <a:srgbClr val="00B0F0"/>
                </a:solidFill>
                <a:sym typeface="Symbol" panose="05050102010706020507" pitchFamily="18" charset="2"/>
              </a:rPr>
              <a:t>ak   t=1</a:t>
            </a:r>
            <a:r>
              <a:rPr lang="sk-SK" altLang="sk-SK" sz="2400" b="1" dirty="0" smtClean="0">
                <a:sym typeface="Symbol" panose="05050102010706020507" pitchFamily="18" charset="2"/>
              </a:rPr>
              <a:t>		</a:t>
            </a:r>
            <a:r>
              <a:rPr lang="sk-SK" altLang="sk-SK" sz="2400" b="1" dirty="0" smtClean="0"/>
              <a:t>L = </a:t>
            </a:r>
            <a:r>
              <a:rPr lang="sk-SK" altLang="sk-SK" sz="2400" b="1" dirty="0" smtClean="0">
                <a:sym typeface="Symbol" panose="05050102010706020507" pitchFamily="18" charset="2"/>
              </a:rPr>
              <a:t>2;-3     </a:t>
            </a:r>
            <a:r>
              <a:rPr lang="sk-SK" altLang="sk-SK" sz="2400" b="1" dirty="0" smtClean="0">
                <a:solidFill>
                  <a:srgbClr val="00B0F0"/>
                </a:solidFill>
                <a:sym typeface="Symbol" panose="05050102010706020507" pitchFamily="18" charset="2"/>
              </a:rPr>
              <a:t>ak   t=1</a:t>
            </a:r>
            <a:endParaRPr lang="sk-SK" sz="2400" dirty="0"/>
          </a:p>
        </p:txBody>
      </p:sp>
      <p:grpSp>
        <p:nvGrpSpPr>
          <p:cNvPr id="14" name="Skupina 13"/>
          <p:cNvGrpSpPr/>
          <p:nvPr/>
        </p:nvGrpSpPr>
        <p:grpSpPr>
          <a:xfrm>
            <a:off x="3175827" y="3587439"/>
            <a:ext cx="7476727" cy="830997"/>
            <a:chOff x="3175827" y="2711680"/>
            <a:chExt cx="7476727" cy="830997"/>
          </a:xfrm>
        </p:grpSpPr>
        <p:grpSp>
          <p:nvGrpSpPr>
            <p:cNvPr id="11" name="Skupina 10"/>
            <p:cNvGrpSpPr/>
            <p:nvPr/>
          </p:nvGrpSpPr>
          <p:grpSpPr>
            <a:xfrm>
              <a:off x="3175827" y="2711680"/>
              <a:ext cx="7476727" cy="830997"/>
              <a:chOff x="2055364" y="2904863"/>
              <a:chExt cx="7476727" cy="830997"/>
            </a:xfrm>
          </p:grpSpPr>
          <p:grpSp>
            <p:nvGrpSpPr>
              <p:cNvPr id="10" name="Skupina 9"/>
              <p:cNvGrpSpPr/>
              <p:nvPr/>
            </p:nvGrpSpPr>
            <p:grpSpPr>
              <a:xfrm>
                <a:off x="2055364" y="2904863"/>
                <a:ext cx="7476727" cy="830997"/>
                <a:chOff x="2055364" y="2904863"/>
                <a:chExt cx="7476727" cy="830997"/>
              </a:xfrm>
            </p:grpSpPr>
            <p:sp>
              <p:nvSpPr>
                <p:cNvPr id="7" name="Obdĺžnik 6"/>
                <p:cNvSpPr/>
                <p:nvPr/>
              </p:nvSpPr>
              <p:spPr>
                <a:xfrm>
                  <a:off x="2055364" y="2904863"/>
                  <a:ext cx="7476727" cy="83099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sk-SK" altLang="sk-SK" sz="2400" b="1" dirty="0" err="1" smtClean="0">
                      <a:solidFill>
                        <a:srgbClr val="C00000"/>
                      </a:solidFill>
                    </a:rPr>
                    <a:t>s</a:t>
                  </a:r>
                  <a:r>
                    <a:rPr lang="sk-SK" altLang="sk-SK" sz="2400" b="1" baseline="-25000" dirty="0" err="1" smtClean="0">
                      <a:solidFill>
                        <a:srgbClr val="C00000"/>
                      </a:solidFill>
                    </a:rPr>
                    <a:t>q</a:t>
                  </a:r>
                  <a:r>
                    <a:rPr lang="sk-SK" altLang="sk-SK" sz="2400" b="1" baseline="-25000" dirty="0" smtClean="0">
                      <a:solidFill>
                        <a:srgbClr val="C00000"/>
                      </a:solidFill>
                    </a:rPr>
                    <a:t> </a:t>
                  </a:r>
                  <a:r>
                    <a:rPr lang="sk-SK" altLang="sk-SK" sz="2400" b="1" dirty="0" smtClean="0">
                      <a:solidFill>
                        <a:srgbClr val="C00000"/>
                      </a:solidFill>
                    </a:rPr>
                    <a:t>= </a:t>
                  </a:r>
                  <a:r>
                    <a:rPr lang="sk-SK" altLang="sk-SK" sz="2400" b="1" dirty="0" smtClean="0"/>
                    <a:t>(-1;3),</a:t>
                  </a:r>
                  <a:r>
                    <a:rPr lang="sk-SK" altLang="sk-SK" sz="2400" b="1" dirty="0" smtClean="0">
                      <a:solidFill>
                        <a:srgbClr val="C00000"/>
                      </a:solidFill>
                    </a:rPr>
                    <a:t> </a:t>
                  </a:r>
                  <a:r>
                    <a:rPr lang="sk-SK" altLang="sk-SK" sz="2400" b="1" dirty="0" err="1" smtClean="0">
                      <a:solidFill>
                        <a:srgbClr val="C00000"/>
                      </a:solidFill>
                    </a:rPr>
                    <a:t>n</a:t>
                  </a:r>
                  <a:r>
                    <a:rPr lang="sk-SK" altLang="sk-SK" sz="2400" b="1" baseline="-25000" dirty="0" err="1" smtClean="0">
                      <a:solidFill>
                        <a:srgbClr val="C00000"/>
                      </a:solidFill>
                    </a:rPr>
                    <a:t>q</a:t>
                  </a:r>
                  <a:r>
                    <a:rPr lang="sk-SK" altLang="sk-SK" sz="2400" b="1" baseline="-25000" dirty="0" smtClean="0">
                      <a:solidFill>
                        <a:srgbClr val="C00000"/>
                      </a:solidFill>
                    </a:rPr>
                    <a:t> </a:t>
                  </a:r>
                  <a:r>
                    <a:rPr lang="sk-SK" altLang="sk-SK" sz="2400" b="1" dirty="0" smtClean="0">
                      <a:solidFill>
                        <a:srgbClr val="C00000"/>
                      </a:solidFill>
                    </a:rPr>
                    <a:t>= </a:t>
                  </a:r>
                  <a:r>
                    <a:rPr lang="sk-SK" altLang="sk-SK" sz="2400" b="1" dirty="0" smtClean="0"/>
                    <a:t>(3;1)</a:t>
                  </a:r>
                  <a:r>
                    <a:rPr lang="sk-SK" altLang="sk-SK" sz="2400" b="1" dirty="0" smtClean="0">
                      <a:solidFill>
                        <a:srgbClr val="C00000"/>
                      </a:solidFill>
                    </a:rPr>
                    <a:t>			</a:t>
                  </a:r>
                  <a:r>
                    <a:rPr lang="sk-SK" altLang="sk-SK" sz="2400" b="1" dirty="0" err="1" smtClean="0">
                      <a:solidFill>
                        <a:srgbClr val="C00000"/>
                      </a:solidFill>
                    </a:rPr>
                    <a:t>s</a:t>
                  </a:r>
                  <a:r>
                    <a:rPr lang="sk-SK" altLang="sk-SK" sz="2400" b="1" baseline="-25000" dirty="0" err="1" smtClean="0">
                      <a:solidFill>
                        <a:srgbClr val="C00000"/>
                      </a:solidFill>
                    </a:rPr>
                    <a:t>q</a:t>
                  </a:r>
                  <a:r>
                    <a:rPr lang="sk-SK" altLang="sk-SK" sz="2400" b="1" baseline="-25000" dirty="0" smtClean="0">
                      <a:solidFill>
                        <a:srgbClr val="C00000"/>
                      </a:solidFill>
                    </a:rPr>
                    <a:t> </a:t>
                  </a:r>
                  <a:r>
                    <a:rPr lang="sk-SK" altLang="sk-SK" sz="2400" b="1" dirty="0" smtClean="0">
                      <a:solidFill>
                        <a:srgbClr val="C00000"/>
                      </a:solidFill>
                    </a:rPr>
                    <a:t>= </a:t>
                  </a:r>
                  <a:r>
                    <a:rPr lang="sk-SK" altLang="sk-SK" sz="2400" b="1" dirty="0" smtClean="0"/>
                    <a:t>(-1;2)</a:t>
                  </a:r>
                  <a:r>
                    <a:rPr lang="sk-SK" altLang="sk-SK" sz="2400" b="1" dirty="0"/>
                    <a:t>,</a:t>
                  </a:r>
                  <a:r>
                    <a:rPr lang="sk-SK" altLang="sk-SK" sz="2400" b="1" dirty="0" smtClean="0">
                      <a:solidFill>
                        <a:srgbClr val="C00000"/>
                      </a:solidFill>
                    </a:rPr>
                    <a:t> </a:t>
                  </a:r>
                  <a:r>
                    <a:rPr lang="sk-SK" altLang="sk-SK" sz="2400" b="1" dirty="0" err="1" smtClean="0">
                      <a:solidFill>
                        <a:srgbClr val="C00000"/>
                      </a:solidFill>
                    </a:rPr>
                    <a:t>n</a:t>
                  </a:r>
                  <a:r>
                    <a:rPr lang="sk-SK" altLang="sk-SK" sz="2400" b="1" baseline="-25000" dirty="0" err="1" smtClean="0">
                      <a:solidFill>
                        <a:srgbClr val="C00000"/>
                      </a:solidFill>
                    </a:rPr>
                    <a:t>q</a:t>
                  </a:r>
                  <a:r>
                    <a:rPr lang="sk-SK" altLang="sk-SK" sz="2400" b="1" baseline="-25000" dirty="0" smtClean="0">
                      <a:solidFill>
                        <a:srgbClr val="C00000"/>
                      </a:solidFill>
                    </a:rPr>
                    <a:t> </a:t>
                  </a:r>
                  <a:r>
                    <a:rPr lang="sk-SK" altLang="sk-SK" sz="2400" b="1" dirty="0" smtClean="0">
                      <a:solidFill>
                        <a:srgbClr val="C00000"/>
                      </a:solidFill>
                    </a:rPr>
                    <a:t>= </a:t>
                  </a:r>
                  <a:r>
                    <a:rPr lang="sk-SK" altLang="sk-SK" sz="2400" b="1" dirty="0" smtClean="0"/>
                    <a:t>(2;1)  </a:t>
                  </a:r>
                  <a:endParaRPr lang="sk-SK" sz="2400" dirty="0" smtClean="0"/>
                </a:p>
                <a:p>
                  <a:endParaRPr lang="sk-SK" sz="2400" dirty="0"/>
                </a:p>
              </p:txBody>
            </p:sp>
            <p:cxnSp>
              <p:nvCxnSpPr>
                <p:cNvPr id="8" name="Rovná spojovacia šípka 7"/>
                <p:cNvCxnSpPr/>
                <p:nvPr/>
              </p:nvCxnSpPr>
              <p:spPr>
                <a:xfrm>
                  <a:off x="2140615" y="3042353"/>
                  <a:ext cx="180975" cy="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" name="Rovná spojovacia šípka 8"/>
              <p:cNvCxnSpPr/>
              <p:nvPr/>
            </p:nvCxnSpPr>
            <p:spPr>
              <a:xfrm>
                <a:off x="3491807" y="3029474"/>
                <a:ext cx="180975" cy="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" name="Rovná spojovacia šípka 11"/>
            <p:cNvCxnSpPr/>
            <p:nvPr/>
          </p:nvCxnSpPr>
          <p:spPr>
            <a:xfrm>
              <a:off x="7843822" y="2847022"/>
              <a:ext cx="180975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Rovná spojovacia šípka 12"/>
            <p:cNvCxnSpPr/>
            <p:nvPr/>
          </p:nvCxnSpPr>
          <p:spPr>
            <a:xfrm>
              <a:off x="9169256" y="2834143"/>
              <a:ext cx="180975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" name="Rovná spojnica 16"/>
          <p:cNvCxnSpPr/>
          <p:nvPr/>
        </p:nvCxnSpPr>
        <p:spPr bwMode="auto">
          <a:xfrm>
            <a:off x="1258965" y="4223195"/>
            <a:ext cx="914400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Skupina 25"/>
          <p:cNvGrpSpPr/>
          <p:nvPr/>
        </p:nvGrpSpPr>
        <p:grpSpPr>
          <a:xfrm>
            <a:off x="540913" y="765175"/>
            <a:ext cx="10127087" cy="1837431"/>
            <a:chOff x="540913" y="765175"/>
            <a:chExt cx="10127087" cy="1837431"/>
          </a:xfrm>
        </p:grpSpPr>
        <p:cxnSp>
          <p:nvCxnSpPr>
            <p:cNvPr id="6" name="Rovná spojnica 5"/>
            <p:cNvCxnSpPr/>
            <p:nvPr/>
          </p:nvCxnSpPr>
          <p:spPr bwMode="auto">
            <a:xfrm>
              <a:off x="1248234" y="2602606"/>
              <a:ext cx="9144000" cy="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Skupina 19"/>
            <p:cNvGrpSpPr/>
            <p:nvPr/>
          </p:nvGrpSpPr>
          <p:grpSpPr>
            <a:xfrm>
              <a:off x="540913" y="765175"/>
              <a:ext cx="10127087" cy="1816100"/>
              <a:chOff x="540913" y="765175"/>
              <a:chExt cx="10127087" cy="1816100"/>
            </a:xfrm>
          </p:grpSpPr>
          <p:sp>
            <p:nvSpPr>
              <p:cNvPr id="21" name="BlokTextu 4"/>
              <p:cNvSpPr txBox="1">
                <a:spLocks noChangeArrowheads="1"/>
              </p:cNvSpPr>
              <p:nvPr/>
            </p:nvSpPr>
            <p:spPr bwMode="auto">
              <a:xfrm>
                <a:off x="540913" y="765175"/>
                <a:ext cx="10127087" cy="1816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sk-SK" altLang="sk-SK" sz="2800" b="1" u="sng" dirty="0"/>
                  <a:t>Dané:</a:t>
                </a:r>
                <a:r>
                  <a:rPr lang="sk-SK" altLang="sk-SK" sz="2800" b="1" dirty="0"/>
                  <a:t>   A = </a:t>
                </a:r>
                <a:r>
                  <a:rPr lang="sk-SK" altLang="sk-SK" sz="2800" b="1" dirty="0">
                    <a:sym typeface="Symbol" panose="05050102010706020507" pitchFamily="18" charset="2"/>
                  </a:rPr>
                  <a:t>-3;2	</a:t>
                </a:r>
                <a:r>
                  <a:rPr lang="sk-SK" altLang="sk-SK" sz="2800" b="1" dirty="0"/>
                  <a:t> s</a:t>
                </a:r>
                <a:r>
                  <a:rPr lang="sk-SK" altLang="sk-SK" sz="2800" b="1" baseline="-25000" dirty="0"/>
                  <a:t>r</a:t>
                </a:r>
                <a:r>
                  <a:rPr lang="sk-SK" altLang="sk-SK" sz="2800" b="1" dirty="0"/>
                  <a:t> = (1;-4) </a:t>
                </a:r>
                <a:r>
                  <a:rPr lang="sk-SK" altLang="sk-SK" sz="2800" b="1" dirty="0">
                    <a:sym typeface="Symbol" panose="05050102010706020507" pitchFamily="18" charset="2"/>
                  </a:rPr>
                  <a:t>		</a:t>
                </a:r>
                <a:r>
                  <a:rPr lang="sk-SK" altLang="sk-SK" sz="2800" b="1" dirty="0" smtClean="0">
                    <a:sym typeface="Symbol" panose="05050102010706020507" pitchFamily="18" charset="2"/>
                  </a:rPr>
                  <a:t>	</a:t>
                </a:r>
                <a:r>
                  <a:rPr lang="sk-SK" altLang="sk-SK" sz="2800" b="1" dirty="0" smtClean="0"/>
                  <a:t>A </a:t>
                </a:r>
                <a:r>
                  <a:rPr lang="sk-SK" altLang="sk-SK" sz="2800" b="1" dirty="0"/>
                  <a:t>= </a:t>
                </a:r>
                <a:r>
                  <a:rPr lang="sk-SK" altLang="sk-SK" sz="2800" b="1" dirty="0">
                    <a:sym typeface="Symbol" panose="05050102010706020507" pitchFamily="18" charset="2"/>
                  </a:rPr>
                  <a:t>3;-2    </a:t>
                </a:r>
                <a:r>
                  <a:rPr lang="sk-SK" altLang="sk-SK" sz="2800" b="1" dirty="0"/>
                  <a:t>s</a:t>
                </a:r>
                <a:r>
                  <a:rPr lang="sk-SK" altLang="sk-SK" sz="2800" b="1" baseline="-25000" dirty="0"/>
                  <a:t>r</a:t>
                </a:r>
                <a:r>
                  <a:rPr lang="sk-SK" altLang="sk-SK" sz="2800" b="1" dirty="0"/>
                  <a:t> = (-5;1)</a:t>
                </a:r>
                <a:endParaRPr lang="sk-SK" altLang="sk-SK" sz="2800" dirty="0"/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sk-SK" altLang="sk-SK" sz="2800" b="1" dirty="0"/>
                  <a:t>	   B = </a:t>
                </a:r>
                <a:r>
                  <a:rPr lang="sk-SK" altLang="sk-SK" sz="2800" b="1" dirty="0">
                    <a:sym typeface="Symbol" panose="05050102010706020507" pitchFamily="18" charset="2"/>
                  </a:rPr>
                  <a:t>5;6	</a:t>
                </a:r>
                <a:r>
                  <a:rPr lang="sk-SK" altLang="sk-SK" sz="2800" b="1" dirty="0"/>
                  <a:t> </a:t>
                </a:r>
                <a:r>
                  <a:rPr lang="sk-SK" altLang="sk-SK" sz="2800" b="1" dirty="0" err="1"/>
                  <a:t>n</a:t>
                </a:r>
                <a:r>
                  <a:rPr lang="sk-SK" altLang="sk-SK" sz="2800" b="1" baseline="-25000" dirty="0" err="1"/>
                  <a:t>k</a:t>
                </a:r>
                <a:r>
                  <a:rPr lang="sk-SK" altLang="sk-SK" sz="2800" b="1" dirty="0"/>
                  <a:t> = </a:t>
                </a:r>
                <a:r>
                  <a:rPr lang="sk-SK" altLang="sk-SK" sz="2800" b="1" dirty="0" smtClean="0"/>
                  <a:t>(5;-3) </a:t>
                </a:r>
                <a:r>
                  <a:rPr lang="sk-SK" altLang="sk-SK" sz="2800" b="1" dirty="0">
                    <a:sym typeface="Symbol" panose="05050102010706020507" pitchFamily="18" charset="2"/>
                  </a:rPr>
                  <a:t>		</a:t>
                </a:r>
                <a:r>
                  <a:rPr lang="sk-SK" altLang="sk-SK" sz="2800" b="1" dirty="0" smtClean="0">
                    <a:sym typeface="Symbol" panose="05050102010706020507" pitchFamily="18" charset="2"/>
                  </a:rPr>
                  <a:t>	</a:t>
                </a:r>
                <a:r>
                  <a:rPr lang="sk-SK" altLang="sk-SK" sz="2800" b="1" dirty="0" smtClean="0"/>
                  <a:t>B </a:t>
                </a:r>
                <a:r>
                  <a:rPr lang="sk-SK" altLang="sk-SK" sz="2800" b="1" dirty="0"/>
                  <a:t>= </a:t>
                </a:r>
                <a:r>
                  <a:rPr lang="sk-SK" altLang="sk-SK" sz="2800" b="1" dirty="0">
                    <a:sym typeface="Symbol" panose="05050102010706020507" pitchFamily="18" charset="2"/>
                  </a:rPr>
                  <a:t>7;6     </a:t>
                </a:r>
                <a:r>
                  <a:rPr lang="sk-SK" altLang="sk-SK" sz="2800" b="1" dirty="0" err="1"/>
                  <a:t>n</a:t>
                </a:r>
                <a:r>
                  <a:rPr lang="sk-SK" altLang="sk-SK" sz="2800" b="1" baseline="-25000" dirty="0" err="1"/>
                  <a:t>k</a:t>
                </a:r>
                <a:r>
                  <a:rPr lang="sk-SK" altLang="sk-SK" sz="2800" b="1" dirty="0"/>
                  <a:t> = (2;-7)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sk-SK" altLang="sk-SK" sz="2800" b="1" dirty="0"/>
                  <a:t>	   q: x =  2 –  t			</a:t>
                </a:r>
                <a:r>
                  <a:rPr lang="sk-SK" altLang="sk-SK" sz="2800" b="1" dirty="0" smtClean="0"/>
                  <a:t>	q</a:t>
                </a:r>
                <a:r>
                  <a:rPr lang="sk-SK" altLang="sk-SK" sz="2800" b="1" dirty="0"/>
                  <a:t>: x =  3 –  t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sk-SK" altLang="sk-SK" sz="2800" b="1" dirty="0"/>
                  <a:t>	       </a:t>
                </a:r>
                <a:r>
                  <a:rPr lang="sk-SK" altLang="sk-SK" sz="2800" b="1" dirty="0" smtClean="0"/>
                  <a:t> y </a:t>
                </a:r>
                <a:r>
                  <a:rPr lang="sk-SK" altLang="sk-SK" sz="2800" b="1" dirty="0"/>
                  <a:t>= -7 + 3t    </a:t>
                </a:r>
                <a:r>
                  <a:rPr lang="sk-SK" altLang="sk-SK" sz="2800" b="1" dirty="0" err="1"/>
                  <a:t>t</a:t>
                </a:r>
                <a:r>
                  <a:rPr lang="sk-SK" altLang="sk-SK" sz="2800" b="1" dirty="0" err="1">
                    <a:sym typeface="Symbol" panose="05050102010706020507" pitchFamily="18" charset="2"/>
                  </a:rPr>
                  <a:t>R</a:t>
                </a:r>
                <a:r>
                  <a:rPr lang="sk-SK" altLang="sk-SK" sz="2800" b="1" dirty="0"/>
                  <a:t>		    </a:t>
                </a:r>
                <a:r>
                  <a:rPr lang="sk-SK" altLang="sk-SK" sz="2800" b="1" dirty="0" smtClean="0"/>
                  <a:t>	     y </a:t>
                </a:r>
                <a:r>
                  <a:rPr lang="sk-SK" altLang="sk-SK" sz="2800" b="1" dirty="0"/>
                  <a:t>= -5 + 2t     </a:t>
                </a:r>
                <a:r>
                  <a:rPr lang="sk-SK" altLang="sk-SK" sz="2800" b="1" dirty="0" err="1"/>
                  <a:t>t</a:t>
                </a:r>
                <a:r>
                  <a:rPr lang="sk-SK" altLang="sk-SK" sz="2800" b="1" dirty="0" err="1">
                    <a:sym typeface="Symbol" panose="05050102010706020507" pitchFamily="18" charset="2"/>
                  </a:rPr>
                  <a:t>R</a:t>
                </a:r>
                <a:endParaRPr lang="sk-SK" altLang="sk-SK" sz="2800" b="1" dirty="0"/>
              </a:p>
            </p:txBody>
          </p:sp>
          <p:cxnSp>
            <p:nvCxnSpPr>
              <p:cNvPr id="22" name="Rovná spojovacia šípka 21"/>
              <p:cNvCxnSpPr/>
              <p:nvPr/>
            </p:nvCxnSpPr>
            <p:spPr>
              <a:xfrm>
                <a:off x="3460525" y="908050"/>
                <a:ext cx="180975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Rovná spojovacia šípka 22"/>
              <p:cNvCxnSpPr/>
              <p:nvPr/>
            </p:nvCxnSpPr>
            <p:spPr>
              <a:xfrm>
                <a:off x="8731025" y="908050"/>
                <a:ext cx="180975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Rovná spojovacia šípka 23"/>
              <p:cNvCxnSpPr/>
              <p:nvPr/>
            </p:nvCxnSpPr>
            <p:spPr>
              <a:xfrm>
                <a:off x="3460524" y="1341438"/>
                <a:ext cx="2159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Rovná spojovacia šípka 24"/>
              <p:cNvCxnSpPr/>
              <p:nvPr/>
            </p:nvCxnSpPr>
            <p:spPr>
              <a:xfrm>
                <a:off x="8694512" y="1341438"/>
                <a:ext cx="2159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0" name="Skupina 29"/>
          <p:cNvGrpSpPr/>
          <p:nvPr/>
        </p:nvGrpSpPr>
        <p:grpSpPr>
          <a:xfrm>
            <a:off x="1258965" y="4378738"/>
            <a:ext cx="9469259" cy="738664"/>
            <a:chOff x="1258965" y="4378738"/>
            <a:chExt cx="9469259" cy="738664"/>
          </a:xfrm>
        </p:grpSpPr>
        <p:sp>
          <p:nvSpPr>
            <p:cNvPr id="19" name="Obdĺžnik 18"/>
            <p:cNvSpPr/>
            <p:nvPr/>
          </p:nvSpPr>
          <p:spPr>
            <a:xfrm>
              <a:off x="1258965" y="4378738"/>
              <a:ext cx="9469259" cy="7386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sk-SK" altLang="sk-SK" sz="2400" b="1" dirty="0">
                  <a:solidFill>
                    <a:srgbClr val="0070C0"/>
                  </a:solidFill>
                  <a:sym typeface="Symbol" panose="05050102010706020507" pitchFamily="18" charset="2"/>
                </a:rPr>
                <a:t>3</a:t>
              </a:r>
              <a:r>
                <a:rPr lang="sk-SK" altLang="sk-SK" sz="2400" b="1" dirty="0" smtClean="0">
                  <a:solidFill>
                    <a:srgbClr val="0070C0"/>
                  </a:solidFill>
                  <a:sym typeface="Symbol" panose="05050102010706020507" pitchFamily="18" charset="2"/>
                </a:rPr>
                <a:t>. os AB	</a:t>
              </a:r>
              <a:r>
                <a:rPr lang="sk-SK" altLang="sk-SK" sz="2400" b="1" dirty="0" smtClean="0"/>
                <a:t>S</a:t>
              </a:r>
              <a:r>
                <a:rPr lang="sk-SK" altLang="sk-SK" sz="2400" b="1" baseline="-25000" dirty="0" smtClean="0"/>
                <a:t>AB</a:t>
              </a:r>
              <a:r>
                <a:rPr lang="sk-SK" altLang="sk-SK" sz="2400" b="1" dirty="0" smtClean="0"/>
                <a:t> </a:t>
              </a:r>
              <a:r>
                <a:rPr lang="sk-SK" altLang="sk-SK" sz="2400" b="1" dirty="0"/>
                <a:t>= </a:t>
              </a:r>
              <a:r>
                <a:rPr lang="sk-SK" altLang="sk-SK" sz="2400" b="1" dirty="0" smtClean="0">
                  <a:sym typeface="Symbol" panose="05050102010706020507" pitchFamily="18" charset="2"/>
                </a:rPr>
                <a:t>1;4, </a:t>
              </a:r>
              <a:r>
                <a:rPr lang="sk-SK" altLang="sk-SK" sz="2400" b="1" dirty="0" smtClean="0"/>
                <a:t>s</a:t>
              </a:r>
              <a:r>
                <a:rPr lang="sk-SK" altLang="sk-SK" sz="2400" b="1" baseline="-25000" dirty="0" smtClean="0"/>
                <a:t>o</a:t>
              </a:r>
              <a:r>
                <a:rPr lang="sk-SK" altLang="sk-SK" sz="2400" b="1" baseline="-25000" dirty="0" smtClean="0">
                  <a:solidFill>
                    <a:srgbClr val="C00000"/>
                  </a:solidFill>
                </a:rPr>
                <a:t> </a:t>
              </a:r>
              <a:r>
                <a:rPr lang="sk-SK" altLang="sk-SK" sz="2400" b="1" dirty="0" smtClean="0">
                  <a:sym typeface="Symbol" panose="05050102010706020507" pitchFamily="18" charset="2"/>
                </a:rPr>
                <a:t>	= (1;-2)			</a:t>
              </a:r>
              <a:r>
                <a:rPr lang="sk-SK" altLang="sk-SK" sz="2400" b="1" dirty="0"/>
                <a:t>S</a:t>
              </a:r>
              <a:r>
                <a:rPr lang="sk-SK" altLang="sk-SK" sz="2400" b="1" baseline="-25000" dirty="0"/>
                <a:t>AB</a:t>
              </a:r>
              <a:r>
                <a:rPr lang="sk-SK" altLang="sk-SK" sz="2400" b="1" dirty="0"/>
                <a:t> = </a:t>
              </a:r>
              <a:r>
                <a:rPr lang="sk-SK" altLang="sk-SK" sz="2400" b="1" dirty="0" smtClean="0">
                  <a:sym typeface="Symbol" panose="05050102010706020507" pitchFamily="18" charset="2"/>
                </a:rPr>
                <a:t>5;2</a:t>
              </a:r>
              <a:r>
                <a:rPr lang="sk-SK" altLang="sk-SK" sz="2400" b="1" dirty="0" smtClean="0">
                  <a:sym typeface="Symbol" panose="05050102010706020507" pitchFamily="18" charset="2"/>
                </a:rPr>
                <a:t>, </a:t>
              </a:r>
              <a:r>
                <a:rPr lang="sk-SK" altLang="sk-SK" sz="2400" b="1" dirty="0"/>
                <a:t>s</a:t>
              </a:r>
              <a:r>
                <a:rPr lang="sk-SK" altLang="sk-SK" sz="2400" b="1" baseline="-25000" dirty="0"/>
                <a:t>o </a:t>
              </a:r>
              <a:r>
                <a:rPr lang="sk-SK" altLang="sk-SK" sz="2400" b="1" dirty="0">
                  <a:sym typeface="Symbol" panose="05050102010706020507" pitchFamily="18" charset="2"/>
                </a:rPr>
                <a:t>	= </a:t>
              </a:r>
              <a:r>
                <a:rPr lang="sk-SK" altLang="sk-SK" sz="2400" b="1" dirty="0" smtClean="0">
                  <a:sym typeface="Symbol" panose="05050102010706020507" pitchFamily="18" charset="2"/>
                </a:rPr>
                <a:t>(2;-1)</a:t>
              </a:r>
              <a:r>
                <a:rPr lang="sk-SK" altLang="sk-SK" sz="2400" b="1" dirty="0" smtClean="0">
                  <a:solidFill>
                    <a:srgbClr val="0070C0"/>
                  </a:solidFill>
                  <a:sym typeface="Symbol" panose="05050102010706020507" pitchFamily="18" charset="2"/>
                </a:rPr>
                <a:t> </a:t>
              </a:r>
              <a:endParaRPr lang="sk-SK" sz="2400" dirty="0"/>
            </a:p>
            <a:p>
              <a:r>
                <a:rPr lang="sk-SK" altLang="sk-SK" b="1" dirty="0" smtClean="0">
                  <a:solidFill>
                    <a:srgbClr val="0070C0"/>
                  </a:solidFill>
                  <a:sym typeface="Symbol" panose="05050102010706020507" pitchFamily="18" charset="2"/>
                </a:rPr>
                <a:t> </a:t>
              </a:r>
              <a:endParaRPr lang="sk-SK" dirty="0"/>
            </a:p>
          </p:txBody>
        </p:sp>
        <p:cxnSp>
          <p:nvCxnSpPr>
            <p:cNvPr id="27" name="Rovná spojovacia šípka 26"/>
            <p:cNvCxnSpPr/>
            <p:nvPr/>
          </p:nvCxnSpPr>
          <p:spPr>
            <a:xfrm>
              <a:off x="4586814" y="4501157"/>
              <a:ext cx="216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Rovná spojovacia šípka 27"/>
            <p:cNvCxnSpPr/>
            <p:nvPr/>
          </p:nvCxnSpPr>
          <p:spPr>
            <a:xfrm>
              <a:off x="9166079" y="4493903"/>
              <a:ext cx="216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Obdĺžnik 28"/>
          <p:cNvSpPr/>
          <p:nvPr/>
        </p:nvSpPr>
        <p:spPr>
          <a:xfrm>
            <a:off x="2394861" y="5117402"/>
            <a:ext cx="836022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sk-SK" altLang="sk-SK" sz="2400" b="1" dirty="0"/>
              <a:t>o</a:t>
            </a:r>
            <a:r>
              <a:rPr lang="sk-SK" altLang="sk-SK" sz="2400" b="1" dirty="0" smtClean="0"/>
              <a:t>: 	x </a:t>
            </a:r>
            <a:r>
              <a:rPr lang="sk-SK" altLang="sk-SK" sz="2400" b="1" dirty="0"/>
              <a:t>= </a:t>
            </a:r>
            <a:r>
              <a:rPr lang="sk-SK" altLang="sk-SK" sz="2400" b="1" dirty="0" smtClean="0"/>
              <a:t>1 </a:t>
            </a:r>
            <a:r>
              <a:rPr lang="sk-SK" altLang="sk-SK" sz="2400" b="1" dirty="0"/>
              <a:t>+ </a:t>
            </a:r>
            <a:r>
              <a:rPr lang="sk-SK" altLang="sk-SK" sz="2400" b="1" dirty="0" smtClean="0"/>
              <a:t> t</a:t>
            </a:r>
            <a:r>
              <a:rPr lang="sk-SK" altLang="sk-SK" sz="2400" b="1" dirty="0"/>
              <a:t>			</a:t>
            </a:r>
            <a:r>
              <a:rPr lang="sk-SK" altLang="sk-SK" sz="2400" b="1" dirty="0" smtClean="0"/>
              <a:t>	x </a:t>
            </a:r>
            <a:r>
              <a:rPr lang="sk-SK" altLang="sk-SK" sz="2400" b="1" dirty="0"/>
              <a:t>=  </a:t>
            </a:r>
            <a:r>
              <a:rPr lang="sk-SK" altLang="sk-SK" sz="2400" b="1" dirty="0" smtClean="0"/>
              <a:t>5 </a:t>
            </a:r>
            <a:r>
              <a:rPr lang="sk-SK" altLang="sk-SK" sz="2400" b="1" dirty="0" smtClean="0"/>
              <a:t>+ 2t</a:t>
            </a:r>
          </a:p>
          <a:p>
            <a:pPr>
              <a:spcBef>
                <a:spcPct val="0"/>
              </a:spcBef>
            </a:pPr>
            <a:r>
              <a:rPr lang="sk-SK" altLang="sk-SK" sz="2400" b="1" dirty="0" smtClean="0"/>
              <a:t>	y </a:t>
            </a:r>
            <a:r>
              <a:rPr lang="sk-SK" altLang="sk-SK" sz="2400" b="1" dirty="0"/>
              <a:t>= </a:t>
            </a:r>
            <a:r>
              <a:rPr lang="sk-SK" altLang="sk-SK" sz="2400" b="1" dirty="0" smtClean="0"/>
              <a:t>4 </a:t>
            </a:r>
            <a:r>
              <a:rPr lang="sk-SK" altLang="sk-SK" sz="2400" b="1" dirty="0"/>
              <a:t>- </a:t>
            </a:r>
            <a:r>
              <a:rPr lang="sk-SK" altLang="sk-SK" sz="2400" b="1" dirty="0" smtClean="0"/>
              <a:t>2t    </a:t>
            </a:r>
            <a:r>
              <a:rPr lang="sk-SK" altLang="sk-SK" sz="2400" b="1" dirty="0" err="1"/>
              <a:t>t</a:t>
            </a:r>
            <a:r>
              <a:rPr lang="sk-SK" altLang="sk-SK" sz="2400" b="1" dirty="0" err="1">
                <a:sym typeface="Symbol" panose="05050102010706020507" pitchFamily="18" charset="2"/>
              </a:rPr>
              <a:t>R</a:t>
            </a:r>
            <a:r>
              <a:rPr lang="sk-SK" altLang="sk-SK" sz="2400" b="1" dirty="0"/>
              <a:t>		    	y = </a:t>
            </a:r>
            <a:r>
              <a:rPr lang="sk-SK" altLang="sk-SK" sz="2400" b="1" dirty="0" smtClean="0"/>
              <a:t> </a:t>
            </a:r>
            <a:r>
              <a:rPr lang="sk-SK" altLang="sk-SK" sz="2400" b="1" dirty="0" smtClean="0"/>
              <a:t>2 </a:t>
            </a:r>
            <a:r>
              <a:rPr lang="sk-SK" altLang="sk-SK" sz="2400" b="1" dirty="0" smtClean="0"/>
              <a:t>-    </a:t>
            </a:r>
            <a:r>
              <a:rPr lang="sk-SK" altLang="sk-SK" sz="2400" b="1" dirty="0"/>
              <a:t>t     </a:t>
            </a:r>
            <a:r>
              <a:rPr lang="sk-SK" altLang="sk-SK" sz="2400" b="1" dirty="0" err="1"/>
              <a:t>t</a:t>
            </a:r>
            <a:r>
              <a:rPr lang="sk-SK" altLang="sk-SK" sz="2400" b="1" dirty="0" err="1">
                <a:sym typeface="Symbol" panose="05050102010706020507" pitchFamily="18" charset="2"/>
              </a:rPr>
              <a:t>R</a:t>
            </a:r>
            <a:endParaRPr lang="sk-SK" sz="2400" dirty="0"/>
          </a:p>
        </p:txBody>
      </p:sp>
    </p:spTree>
    <p:extLst>
      <p:ext uri="{BB962C8B-B14F-4D97-AF65-F5344CB8AC3E}">
        <p14:creationId xmlns:p14="http://schemas.microsoft.com/office/powerpoint/2010/main" val="3346858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9" grpId="0"/>
    </p:bld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101</Words>
  <Application>Microsoft Office PowerPoint</Application>
  <PresentationFormat>Širokouhlá</PresentationFormat>
  <Paragraphs>41</Paragraphs>
  <Slides>3</Slides>
  <Notes>1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Symbol</vt:lpstr>
      <vt:lpstr>Motív Office</vt:lpstr>
      <vt:lpstr>Parametrické vyjadrenie  priamky</vt:lpstr>
      <vt:lpstr>Riešenie:</vt:lpstr>
      <vt:lpstr>Riešenie: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Parametrické vyj.  priamky</dc:title>
  <dc:creator>ucitel</dc:creator>
  <cp:lastModifiedBy>ucitel</cp:lastModifiedBy>
  <cp:revision>17</cp:revision>
  <dcterms:created xsi:type="dcterms:W3CDTF">2018-04-11T21:06:43Z</dcterms:created>
  <dcterms:modified xsi:type="dcterms:W3CDTF">2018-04-15T19:40:53Z</dcterms:modified>
</cp:coreProperties>
</file>