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2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85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50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94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8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1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868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111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568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71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80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5585-D4EB-43F2-A497-7BF54A236BD3}" type="datetimeFigureOut">
              <a:rPr lang="sk-SK" smtClean="0"/>
              <a:t>26.10.2020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EA38-58E7-40AC-B09B-F0C63F3A09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625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714499"/>
            <a:ext cx="9144000" cy="1795463"/>
          </a:xfrm>
        </p:spPr>
        <p:txBody>
          <a:bodyPr>
            <a:normAutofit/>
          </a:bodyPr>
          <a:lstStyle/>
          <a:p>
            <a:r>
              <a:rPr lang="sk-SK" sz="4000" b="1" dirty="0" smtClean="0"/>
              <a:t>Parametrické vyjadrenie </a:t>
            </a:r>
            <a:br>
              <a:rPr lang="sk-SK" sz="4000" b="1" dirty="0" smtClean="0"/>
            </a:br>
            <a:r>
              <a:rPr lang="sk-SK" sz="4000" b="1" dirty="0" smtClean="0"/>
              <a:t>priamky v </a:t>
            </a:r>
            <a:r>
              <a:rPr lang="sk-SK" sz="4000" b="1" dirty="0" smtClean="0"/>
              <a:t>rovine</a:t>
            </a:r>
            <a:br>
              <a:rPr lang="sk-SK" sz="4000" b="1" dirty="0" smtClean="0"/>
            </a:br>
            <a:r>
              <a:rPr lang="sk-SK" sz="3200" b="1" dirty="0" smtClean="0"/>
              <a:t>(príklady)</a:t>
            </a:r>
            <a:endParaRPr lang="sk-SK" sz="3200" b="1" dirty="0"/>
          </a:p>
        </p:txBody>
      </p:sp>
      <p:sp>
        <p:nvSpPr>
          <p:cNvPr id="4" name="Rectangle 8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9153525" y="5621338"/>
            <a:ext cx="302895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sk-SK" sz="2000" b="1" kern="0" dirty="0">
                <a:latin typeface="+mn-lt"/>
              </a:rPr>
              <a:t>Mgr. Anna Černinská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sk-SK" sz="2000" b="1" kern="0" dirty="0">
                <a:latin typeface="+mn-lt"/>
              </a:rPr>
              <a:t> SOŠ elektrotechnická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sk-SK" sz="2000" b="1" kern="0" dirty="0">
                <a:latin typeface="+mn-lt"/>
              </a:rPr>
              <a:t>Liptovský </a:t>
            </a:r>
            <a:r>
              <a:rPr lang="sk-SK" sz="2000" b="1" kern="0" dirty="0" smtClean="0">
                <a:latin typeface="+mn-lt"/>
              </a:rPr>
              <a:t>Hrádok</a:t>
            </a:r>
            <a:endParaRPr lang="sk-SK" sz="2400" b="1" kern="0" dirty="0">
              <a:latin typeface="+mn-lt"/>
            </a:endParaRPr>
          </a:p>
        </p:txBody>
      </p:sp>
      <p:pic>
        <p:nvPicPr>
          <p:cNvPr id="5" name="Obrázok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11598275" y="5715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9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0" y="19050"/>
            <a:ext cx="5396089" cy="12037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altLang="sk-SK" sz="2400" b="1" dirty="0" smtClean="0"/>
              <a:t>Zapíšte parametrické vyjadrenie priamky, ak je určená bodom a smerovým vektorom:</a:t>
            </a:r>
            <a:endParaRPr lang="cs-CZ" altLang="sk-SK" sz="2400" b="1" dirty="0"/>
          </a:p>
        </p:txBody>
      </p:sp>
      <p:sp>
        <p:nvSpPr>
          <p:cNvPr id="4" name="Obdĺžnik 3"/>
          <p:cNvSpPr/>
          <p:nvPr/>
        </p:nvSpPr>
        <p:spPr>
          <a:xfrm>
            <a:off x="374178" y="1218353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400" b="1" dirty="0" smtClean="0">
                <a:solidFill>
                  <a:srgbClr val="FF0000"/>
                </a:solidFill>
              </a:rPr>
              <a:t>A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[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4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;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 -5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]</a:t>
            </a:r>
            <a:r>
              <a:rPr lang="sk-SK" altLang="sk-SK" sz="2400" b="1" dirty="0" smtClean="0"/>
              <a:t>, </a:t>
            </a:r>
            <a:endParaRPr lang="sk-SK" sz="2400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1479580" y="1222818"/>
            <a:ext cx="1511300" cy="457200"/>
            <a:chOff x="288" y="1440"/>
            <a:chExt cx="952" cy="288"/>
          </a:xfrm>
        </p:grpSpPr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288" y="1440"/>
              <a:ext cx="9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400" b="1" dirty="0">
                  <a:solidFill>
                    <a:schemeClr val="folHlink"/>
                  </a:solidFill>
                </a:rPr>
                <a:t> s </a:t>
              </a:r>
              <a:r>
                <a:rPr lang="sk-SK" altLang="sk-SK" sz="2400" b="1" dirty="0" smtClean="0">
                  <a:solidFill>
                    <a:schemeClr val="folHlink"/>
                  </a:solidFill>
                </a:rPr>
                <a:t>(-1;</a:t>
              </a:r>
              <a:r>
                <a:rPr lang="en-US" altLang="sk-SK" sz="2400" b="1" dirty="0" smtClean="0">
                  <a:solidFill>
                    <a:schemeClr val="folHlink"/>
                  </a:solidFill>
                </a:rPr>
                <a:t>2</a:t>
              </a:r>
              <a:r>
                <a:rPr lang="sk-SK" altLang="sk-SK" sz="2400" b="1" dirty="0" smtClean="0">
                  <a:solidFill>
                    <a:schemeClr val="folHlink"/>
                  </a:solidFill>
                </a:rPr>
                <a:t>)</a:t>
              </a:r>
              <a:endParaRPr lang="cs-CZ" altLang="sk-SK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7" name="Line 28"/>
            <p:cNvSpPr>
              <a:spLocks noChangeShapeType="1"/>
            </p:cNvSpPr>
            <p:nvPr/>
          </p:nvSpPr>
          <p:spPr bwMode="auto">
            <a:xfrm>
              <a:off x="401" y="1514"/>
              <a:ext cx="11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374178" y="1610258"/>
            <a:ext cx="4672016" cy="646113"/>
            <a:chOff x="113" y="784"/>
            <a:chExt cx="2943" cy="407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13" y="784"/>
              <a:ext cx="29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1" dirty="0" smtClean="0"/>
                <a:t>vzorec:</a:t>
              </a:r>
              <a:r>
                <a:rPr lang="sk-SK" altLang="sk-SK" sz="2400" b="1" dirty="0" smtClean="0">
                  <a:solidFill>
                    <a:schemeClr val="hlink"/>
                  </a:solidFill>
                </a:rPr>
                <a:t>      p</a:t>
              </a:r>
              <a:r>
                <a:rPr lang="sk-SK" altLang="sk-SK" sz="2400" b="1" dirty="0">
                  <a:solidFill>
                    <a:schemeClr val="hlink"/>
                  </a:solidFill>
                </a:rPr>
                <a:t>:</a:t>
              </a:r>
              <a:r>
                <a:rPr lang="sk-SK" altLang="sk-SK" sz="2400" b="1" dirty="0">
                  <a:solidFill>
                    <a:srgbClr val="FF0000"/>
                  </a:solidFill>
                </a:rPr>
                <a:t> </a:t>
              </a:r>
              <a:r>
                <a:rPr lang="sk-SK" altLang="sk-SK" sz="2400" b="1" dirty="0">
                  <a:solidFill>
                    <a:schemeClr val="hlink"/>
                  </a:solidFill>
                </a:rPr>
                <a:t>X</a:t>
              </a:r>
              <a:r>
                <a:rPr lang="sk-SK" altLang="sk-SK" sz="2400" b="1" dirty="0"/>
                <a:t> = </a:t>
              </a:r>
              <a:r>
                <a:rPr lang="sk-SK" altLang="sk-SK" sz="2400" b="1" dirty="0" smtClean="0">
                  <a:solidFill>
                    <a:srgbClr val="FF0000"/>
                  </a:solidFill>
                </a:rPr>
                <a:t>A</a:t>
              </a:r>
              <a:r>
                <a:rPr lang="sk-SK" altLang="sk-SK" sz="2400" b="1" dirty="0" smtClean="0"/>
                <a:t> </a:t>
              </a:r>
              <a:r>
                <a:rPr lang="sk-SK" altLang="sk-SK" sz="2400" b="1" dirty="0"/>
                <a:t>+ t </a:t>
              </a:r>
              <a:r>
                <a:rPr lang="sk-SK" altLang="sk-SK" sz="2400" b="1" dirty="0">
                  <a:solidFill>
                    <a:schemeClr val="folHlink"/>
                  </a:solidFill>
                </a:rPr>
                <a:t>s</a:t>
              </a:r>
              <a:r>
                <a:rPr lang="sk-SK" altLang="sk-SK" sz="2400" b="1" dirty="0"/>
                <a:t>,  </a:t>
              </a:r>
              <a:r>
                <a:rPr lang="sk-SK" altLang="sk-SK" sz="2400" b="1" dirty="0" err="1"/>
                <a:t>t</a:t>
              </a:r>
              <a:r>
                <a:rPr lang="sk-SK" altLang="sk-SK" sz="2400" b="1" dirty="0" err="1">
                  <a:sym typeface="Symbol" panose="05050102010706020507" pitchFamily="18" charset="2"/>
                </a:rPr>
                <a:t>R</a:t>
              </a:r>
              <a:r>
                <a:rPr lang="sk-SK" altLang="sk-SK" sz="3600" b="1" dirty="0">
                  <a:sym typeface="Symbol" panose="05050102010706020507" pitchFamily="18" charset="2"/>
                </a:rPr>
                <a:t> </a:t>
              </a:r>
              <a:r>
                <a:rPr lang="sk-SK" altLang="sk-SK" sz="2800" b="1" dirty="0">
                  <a:sym typeface="Symbol" panose="05050102010706020507" pitchFamily="18" charset="2"/>
                </a:rPr>
                <a:t> </a:t>
              </a:r>
              <a:endParaRPr lang="cs-CZ" altLang="sk-SK" sz="2800" b="1" dirty="0">
                <a:sym typeface="Symbol" panose="05050102010706020507" pitchFamily="18" charset="2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193" y="947"/>
              <a:ext cx="1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23528" y="3042767"/>
            <a:ext cx="3132138" cy="115257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60041" y="3114204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p:</a:t>
            </a:r>
            <a:r>
              <a:rPr lang="sk-SK" altLang="sk-SK" sz="2400" b="1" dirty="0">
                <a:solidFill>
                  <a:srgbClr val="FF0000"/>
                </a:solidFill>
              </a:rPr>
              <a:t>  </a:t>
            </a:r>
            <a:r>
              <a:rPr lang="sk-SK" altLang="sk-SK" sz="2400" b="1" dirty="0">
                <a:solidFill>
                  <a:schemeClr val="hlink"/>
                </a:solidFill>
              </a:rPr>
              <a:t>x</a:t>
            </a:r>
            <a:r>
              <a:rPr lang="sk-SK" altLang="sk-SK" sz="2400" b="1" dirty="0"/>
              <a:t> </a:t>
            </a:r>
            <a:r>
              <a:rPr lang="sk-SK" altLang="sk-SK" sz="2400" b="1" dirty="0" smtClean="0"/>
              <a:t>=  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4</a:t>
            </a:r>
            <a:r>
              <a:rPr lang="sk-SK" altLang="sk-SK" sz="2400" b="1" dirty="0" smtClean="0"/>
              <a:t>  </a:t>
            </a:r>
            <a:r>
              <a:rPr lang="sk-SK" altLang="sk-SK" sz="2400" b="1" dirty="0" smtClean="0">
                <a:solidFill>
                  <a:srgbClr val="7030A0"/>
                </a:solidFill>
              </a:rPr>
              <a:t>- 1</a:t>
            </a:r>
            <a:r>
              <a:rPr lang="sk-SK" altLang="sk-SK" sz="2400" b="1" dirty="0" smtClean="0"/>
              <a:t>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15653" y="3565079"/>
            <a:ext cx="16033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y</a:t>
            </a:r>
            <a:r>
              <a:rPr lang="sk-SK" altLang="sk-SK" sz="2400" b="1" dirty="0"/>
              <a:t> = 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-5</a:t>
            </a:r>
            <a:r>
              <a:rPr lang="sk-SK" altLang="sk-SK" sz="2400" b="1" dirty="0" smtClean="0"/>
              <a:t> </a:t>
            </a:r>
            <a:r>
              <a:rPr lang="sk-SK" altLang="sk-SK" sz="2400" b="1" dirty="0" smtClean="0">
                <a:solidFill>
                  <a:srgbClr val="7030A0"/>
                </a:solidFill>
              </a:rPr>
              <a:t>+ 2</a:t>
            </a:r>
            <a:r>
              <a:rPr lang="sk-SK" altLang="sk-SK" sz="2400" b="1" dirty="0" smtClean="0"/>
              <a:t>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2571980" y="3347269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 err="1"/>
              <a:t>t</a:t>
            </a:r>
            <a:r>
              <a:rPr lang="sk-SK" altLang="sk-SK" sz="2400" b="1" dirty="0" err="1">
                <a:sym typeface="Symbol" panose="05050102010706020507" pitchFamily="18" charset="2"/>
              </a:rPr>
              <a:t>R</a:t>
            </a:r>
            <a:endParaRPr lang="cs-CZ" altLang="sk-SK" sz="1800" dirty="0"/>
          </a:p>
        </p:txBody>
      </p:sp>
    </p:spTree>
    <p:extLst>
      <p:ext uri="{BB962C8B-B14F-4D97-AF65-F5344CB8AC3E}">
        <p14:creationId xmlns:p14="http://schemas.microsoft.com/office/powerpoint/2010/main" val="14715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utoUpdateAnimBg="0"/>
      <p:bldP spid="13" grpId="0" autoUpdateAnimBg="0"/>
      <p:bldP spid="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0" y="19050"/>
            <a:ext cx="5565422" cy="9676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altLang="sk-SK" sz="2400" b="1" dirty="0" smtClean="0"/>
              <a:t>Zapíšte parametrické vyjadrenie priamky p, ak je určená dvoma bodmi:</a:t>
            </a:r>
            <a:endParaRPr lang="cs-CZ" altLang="sk-SK" sz="2400" b="1" dirty="0"/>
          </a:p>
        </p:txBody>
      </p:sp>
      <p:sp>
        <p:nvSpPr>
          <p:cNvPr id="4" name="Obdĺžnik 3"/>
          <p:cNvSpPr/>
          <p:nvPr/>
        </p:nvSpPr>
        <p:spPr>
          <a:xfrm>
            <a:off x="399578" y="787541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400" b="1" dirty="0" smtClean="0">
                <a:solidFill>
                  <a:srgbClr val="FF0000"/>
                </a:solidFill>
              </a:rPr>
              <a:t>A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[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-1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;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6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]</a:t>
            </a:r>
            <a:r>
              <a:rPr lang="sk-SK" altLang="sk-SK" sz="2400" b="1" dirty="0" smtClean="0"/>
              <a:t>, B</a:t>
            </a:r>
            <a:r>
              <a:rPr lang="en-US" altLang="sk-SK" sz="2400" b="1" dirty="0" smtClean="0"/>
              <a:t>[</a:t>
            </a:r>
            <a:r>
              <a:rPr lang="sk-SK" altLang="sk-SK" sz="2400" b="1" dirty="0" smtClean="0"/>
              <a:t>3</a:t>
            </a:r>
            <a:r>
              <a:rPr lang="en-US" altLang="sk-SK" sz="2400" b="1" dirty="0" smtClean="0"/>
              <a:t>;</a:t>
            </a:r>
            <a:r>
              <a:rPr lang="sk-SK" altLang="sk-SK" sz="2400" b="1" dirty="0" smtClean="0"/>
              <a:t>-2</a:t>
            </a:r>
            <a:r>
              <a:rPr lang="en-US" altLang="sk-SK" sz="2400" b="1" dirty="0" smtClean="0"/>
              <a:t>]</a:t>
            </a:r>
            <a:r>
              <a:rPr lang="sk-SK" altLang="sk-SK" sz="2400" b="1" dirty="0" smtClean="0"/>
              <a:t> </a:t>
            </a:r>
            <a:endParaRPr lang="sk-SK" sz="2400" dirty="0"/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553566" y="1157528"/>
            <a:ext cx="4672016" cy="646113"/>
            <a:chOff x="113" y="781"/>
            <a:chExt cx="2943" cy="407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113" y="781"/>
              <a:ext cx="29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1" dirty="0" smtClean="0"/>
                <a:t>vzorec:</a:t>
              </a:r>
              <a:r>
                <a:rPr lang="sk-SK" altLang="sk-SK" sz="2400" b="1" dirty="0" smtClean="0">
                  <a:solidFill>
                    <a:schemeClr val="hlink"/>
                  </a:solidFill>
                </a:rPr>
                <a:t>      p</a:t>
              </a:r>
              <a:r>
                <a:rPr lang="sk-SK" altLang="sk-SK" sz="2400" b="1" dirty="0">
                  <a:solidFill>
                    <a:schemeClr val="hlink"/>
                  </a:solidFill>
                </a:rPr>
                <a:t>:</a:t>
              </a:r>
              <a:r>
                <a:rPr lang="sk-SK" altLang="sk-SK" sz="2400" b="1" dirty="0">
                  <a:solidFill>
                    <a:srgbClr val="FF0000"/>
                  </a:solidFill>
                </a:rPr>
                <a:t> </a:t>
              </a:r>
              <a:r>
                <a:rPr lang="sk-SK" altLang="sk-SK" sz="2400" b="1" dirty="0">
                  <a:solidFill>
                    <a:schemeClr val="hlink"/>
                  </a:solidFill>
                </a:rPr>
                <a:t>X</a:t>
              </a:r>
              <a:r>
                <a:rPr lang="sk-SK" altLang="sk-SK" sz="2400" b="1" dirty="0"/>
                <a:t> = </a:t>
              </a:r>
              <a:r>
                <a:rPr lang="sk-SK" altLang="sk-SK" sz="2400" b="1" dirty="0" smtClean="0">
                  <a:solidFill>
                    <a:srgbClr val="FF0000"/>
                  </a:solidFill>
                </a:rPr>
                <a:t>A</a:t>
              </a:r>
              <a:r>
                <a:rPr lang="sk-SK" altLang="sk-SK" sz="2400" b="1" dirty="0" smtClean="0"/>
                <a:t> </a:t>
              </a:r>
              <a:r>
                <a:rPr lang="sk-SK" altLang="sk-SK" sz="2400" b="1" dirty="0"/>
                <a:t>+ t </a:t>
              </a:r>
              <a:r>
                <a:rPr lang="sk-SK" altLang="sk-SK" sz="2400" b="1" dirty="0">
                  <a:solidFill>
                    <a:schemeClr val="folHlink"/>
                  </a:solidFill>
                </a:rPr>
                <a:t>s</a:t>
              </a:r>
              <a:r>
                <a:rPr lang="sk-SK" altLang="sk-SK" sz="2400" b="1" dirty="0"/>
                <a:t>,  </a:t>
              </a:r>
              <a:r>
                <a:rPr lang="sk-SK" altLang="sk-SK" sz="2400" b="1" dirty="0" err="1"/>
                <a:t>t</a:t>
              </a:r>
              <a:r>
                <a:rPr lang="sk-SK" altLang="sk-SK" sz="2400" b="1" dirty="0" err="1">
                  <a:sym typeface="Symbol" panose="05050102010706020507" pitchFamily="18" charset="2"/>
                </a:rPr>
                <a:t>R</a:t>
              </a:r>
              <a:r>
                <a:rPr lang="sk-SK" altLang="sk-SK" sz="3600" b="1" dirty="0">
                  <a:sym typeface="Symbol" panose="05050102010706020507" pitchFamily="18" charset="2"/>
                </a:rPr>
                <a:t> </a:t>
              </a:r>
              <a:r>
                <a:rPr lang="sk-SK" altLang="sk-SK" sz="2800" b="1" dirty="0">
                  <a:sym typeface="Symbol" panose="05050102010706020507" pitchFamily="18" charset="2"/>
                </a:rPr>
                <a:t> </a:t>
              </a:r>
              <a:endParaRPr lang="cs-CZ" altLang="sk-SK" sz="2800" b="1" dirty="0">
                <a:sym typeface="Symbol" panose="05050102010706020507" pitchFamily="18" charset="2"/>
              </a:endParaRP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185" y="947"/>
              <a:ext cx="1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216560" y="2357037"/>
            <a:ext cx="1511300" cy="457200"/>
            <a:chOff x="288" y="1440"/>
            <a:chExt cx="952" cy="288"/>
          </a:xfrm>
        </p:grpSpPr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288" y="1440"/>
              <a:ext cx="9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400" b="1" dirty="0">
                  <a:solidFill>
                    <a:schemeClr val="folHlink"/>
                  </a:solidFill>
                </a:rPr>
                <a:t> s </a:t>
              </a:r>
              <a:r>
                <a:rPr lang="sk-SK" altLang="sk-SK" sz="2400" b="1" dirty="0" smtClean="0">
                  <a:solidFill>
                    <a:schemeClr val="folHlink"/>
                  </a:solidFill>
                </a:rPr>
                <a:t>(4;-8)</a:t>
              </a:r>
              <a:endParaRPr lang="cs-CZ" altLang="sk-SK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401" y="1514"/>
              <a:ext cx="11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227673" y="1963337"/>
            <a:ext cx="1511300" cy="457200"/>
            <a:chOff x="295" y="1192"/>
            <a:chExt cx="952" cy="288"/>
          </a:xfrm>
        </p:grpSpPr>
        <p:sp>
          <p:nvSpPr>
            <p:cNvPr id="12" name="Text Box 54"/>
            <p:cNvSpPr txBox="1">
              <a:spLocks noChangeArrowheads="1"/>
            </p:cNvSpPr>
            <p:nvPr/>
          </p:nvSpPr>
          <p:spPr bwMode="auto">
            <a:xfrm>
              <a:off x="295" y="1192"/>
              <a:ext cx="9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400" b="1" dirty="0">
                  <a:solidFill>
                    <a:schemeClr val="folHlink"/>
                  </a:solidFill>
                </a:rPr>
                <a:t> s = </a:t>
              </a:r>
              <a:r>
                <a:rPr lang="sk-SK" altLang="sk-SK" sz="2400" b="1" dirty="0" smtClean="0">
                  <a:solidFill>
                    <a:schemeClr val="folHlink"/>
                  </a:solidFill>
                </a:rPr>
                <a:t>B - A</a:t>
              </a:r>
              <a:endParaRPr lang="cs-CZ" altLang="sk-SK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>
              <a:off x="408" y="1266"/>
              <a:ext cx="11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082331" y="1949894"/>
            <a:ext cx="3132138" cy="115257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118844" y="2021331"/>
            <a:ext cx="2063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p:</a:t>
            </a:r>
            <a:r>
              <a:rPr lang="sk-SK" altLang="sk-SK" sz="2400" b="1" dirty="0">
                <a:solidFill>
                  <a:srgbClr val="FF0000"/>
                </a:solidFill>
              </a:rPr>
              <a:t>  </a:t>
            </a:r>
            <a:r>
              <a:rPr lang="sk-SK" altLang="sk-SK" sz="2400" b="1" dirty="0">
                <a:solidFill>
                  <a:schemeClr val="hlink"/>
                </a:solidFill>
              </a:rPr>
              <a:t>x</a:t>
            </a:r>
            <a:r>
              <a:rPr lang="sk-SK" altLang="sk-SK" sz="2400" b="1" dirty="0"/>
              <a:t> </a:t>
            </a:r>
            <a:r>
              <a:rPr lang="sk-SK" altLang="sk-SK" sz="2400" b="1" dirty="0" smtClean="0"/>
              <a:t>= 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-1</a:t>
            </a:r>
            <a:r>
              <a:rPr lang="sk-SK" altLang="sk-SK" sz="2400" b="1" dirty="0" smtClean="0"/>
              <a:t> </a:t>
            </a:r>
            <a:r>
              <a:rPr lang="sk-SK" altLang="sk-SK" sz="2400" b="1" dirty="0" smtClean="0">
                <a:solidFill>
                  <a:srgbClr val="7030A0"/>
                </a:solidFill>
              </a:rPr>
              <a:t>+ 4</a:t>
            </a:r>
            <a:r>
              <a:rPr lang="sk-SK" altLang="sk-SK" sz="2400" b="1" dirty="0" smtClean="0"/>
              <a:t>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574456" y="2472206"/>
            <a:ext cx="1508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y</a:t>
            </a:r>
            <a:r>
              <a:rPr lang="sk-SK" altLang="sk-SK" sz="2400" b="1" dirty="0"/>
              <a:t> = </a:t>
            </a:r>
            <a:r>
              <a:rPr lang="sk-SK" altLang="sk-SK" sz="2400" b="1" dirty="0" smtClean="0"/>
              <a:t> 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6</a:t>
            </a:r>
            <a:r>
              <a:rPr lang="sk-SK" altLang="sk-SK" sz="2400" b="1" dirty="0" smtClean="0"/>
              <a:t> </a:t>
            </a:r>
            <a:r>
              <a:rPr lang="sk-SK" altLang="sk-SK" sz="2400" b="1" dirty="0" smtClean="0">
                <a:solidFill>
                  <a:srgbClr val="7030A0"/>
                </a:solidFill>
              </a:rPr>
              <a:t>- 8</a:t>
            </a:r>
            <a:r>
              <a:rPr lang="sk-SK" altLang="sk-SK" sz="2400" b="1" dirty="0" smtClean="0"/>
              <a:t>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330783" y="2254396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 err="1"/>
              <a:t>t</a:t>
            </a:r>
            <a:r>
              <a:rPr lang="sk-SK" altLang="sk-SK" sz="2400" b="1" dirty="0" err="1">
                <a:sym typeface="Symbol" panose="05050102010706020507" pitchFamily="18" charset="2"/>
              </a:rPr>
              <a:t>R</a:t>
            </a:r>
            <a:endParaRPr lang="cs-CZ" altLang="sk-SK" sz="1800" dirty="0"/>
          </a:p>
        </p:txBody>
      </p:sp>
      <p:grpSp>
        <p:nvGrpSpPr>
          <p:cNvPr id="18" name="Group 71"/>
          <p:cNvGrpSpPr>
            <a:grpSpLocks/>
          </p:cNvGrpSpPr>
          <p:nvPr/>
        </p:nvGrpSpPr>
        <p:grpSpPr bwMode="auto">
          <a:xfrm>
            <a:off x="220485" y="3234881"/>
            <a:ext cx="3706581" cy="461963"/>
            <a:chOff x="288" y="1440"/>
            <a:chExt cx="952" cy="291"/>
          </a:xfrm>
        </p:grpSpPr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288" y="1440"/>
              <a:ext cx="9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400" b="1" dirty="0">
                  <a:solidFill>
                    <a:schemeClr val="folHlink"/>
                  </a:solidFill>
                </a:rPr>
                <a:t> </a:t>
              </a:r>
              <a:r>
                <a:rPr lang="sk-SK" altLang="sk-SK" sz="2000" dirty="0" smtClean="0"/>
                <a:t>smerový vektor je aj  </a:t>
              </a:r>
              <a:r>
                <a:rPr lang="sk-SK" altLang="sk-SK" sz="2400" b="1" dirty="0" smtClean="0">
                  <a:solidFill>
                    <a:schemeClr val="folHlink"/>
                  </a:solidFill>
                </a:rPr>
                <a:t>s</a:t>
              </a:r>
              <a:r>
                <a:rPr lang="sk-SK" altLang="sk-SK" sz="2400" b="1" baseline="-25000" dirty="0" smtClean="0">
                  <a:solidFill>
                    <a:schemeClr val="folHlink"/>
                  </a:solidFill>
                </a:rPr>
                <a:t>1</a:t>
              </a:r>
              <a:r>
                <a:rPr lang="sk-SK" altLang="sk-SK" sz="2400" b="1" dirty="0" smtClean="0">
                  <a:solidFill>
                    <a:schemeClr val="folHlink"/>
                  </a:solidFill>
                </a:rPr>
                <a:t>(1;-2)</a:t>
              </a:r>
              <a:endParaRPr lang="cs-CZ" altLang="sk-SK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948" y="1511"/>
              <a:ext cx="38" cy="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087974" y="3784340"/>
            <a:ext cx="3132138" cy="115257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124487" y="3855777"/>
            <a:ext cx="197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p:</a:t>
            </a:r>
            <a:r>
              <a:rPr lang="sk-SK" altLang="sk-SK" sz="2400" b="1" dirty="0">
                <a:solidFill>
                  <a:srgbClr val="FF0000"/>
                </a:solidFill>
              </a:rPr>
              <a:t>  </a:t>
            </a:r>
            <a:r>
              <a:rPr lang="sk-SK" altLang="sk-SK" sz="2400" b="1" dirty="0">
                <a:solidFill>
                  <a:schemeClr val="hlink"/>
                </a:solidFill>
              </a:rPr>
              <a:t>x</a:t>
            </a:r>
            <a:r>
              <a:rPr lang="sk-SK" altLang="sk-SK" sz="2400" b="1" dirty="0"/>
              <a:t> </a:t>
            </a:r>
            <a:r>
              <a:rPr lang="sk-SK" altLang="sk-SK" sz="2400" b="1" dirty="0" smtClean="0"/>
              <a:t>= 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-1</a:t>
            </a:r>
            <a:r>
              <a:rPr lang="sk-SK" altLang="sk-SK" sz="2400" b="1" dirty="0" smtClean="0"/>
              <a:t> </a:t>
            </a:r>
            <a:r>
              <a:rPr lang="sk-SK" altLang="sk-SK" sz="2400" b="1" dirty="0" smtClean="0">
                <a:solidFill>
                  <a:srgbClr val="7030A0"/>
                </a:solidFill>
              </a:rPr>
              <a:t>+  </a:t>
            </a:r>
            <a:r>
              <a:rPr lang="sk-SK" altLang="sk-SK" sz="2400" b="1" dirty="0" smtClean="0"/>
              <a:t>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580099" y="4306652"/>
            <a:ext cx="1508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y</a:t>
            </a:r>
            <a:r>
              <a:rPr lang="sk-SK" altLang="sk-SK" sz="2400" b="1" dirty="0"/>
              <a:t> = </a:t>
            </a:r>
            <a:r>
              <a:rPr lang="sk-SK" altLang="sk-SK" sz="2400" b="1" dirty="0" smtClean="0"/>
              <a:t> 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6</a:t>
            </a:r>
            <a:r>
              <a:rPr lang="sk-SK" altLang="sk-SK" sz="2400" b="1" dirty="0" smtClean="0"/>
              <a:t> </a:t>
            </a:r>
            <a:r>
              <a:rPr lang="sk-SK" altLang="sk-SK" sz="2400" b="1" dirty="0" smtClean="0">
                <a:solidFill>
                  <a:srgbClr val="7030A0"/>
                </a:solidFill>
              </a:rPr>
              <a:t>- 2</a:t>
            </a:r>
            <a:r>
              <a:rPr lang="sk-SK" altLang="sk-SK" sz="2400" b="1" dirty="0" smtClean="0"/>
              <a:t>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36426" y="4088842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 err="1"/>
              <a:t>t</a:t>
            </a:r>
            <a:r>
              <a:rPr lang="sk-SK" altLang="sk-SK" sz="2400" b="1" dirty="0" err="1">
                <a:sym typeface="Symbol" panose="05050102010706020507" pitchFamily="18" charset="2"/>
              </a:rPr>
              <a:t>R</a:t>
            </a:r>
            <a:endParaRPr lang="cs-CZ" altLang="sk-SK" sz="1800" dirty="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263978" y="4868175"/>
            <a:ext cx="3906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k-SK" altLang="sk-SK" sz="2400" b="1" dirty="0">
                <a:solidFill>
                  <a:schemeClr val="folHlink"/>
                </a:solidFill>
              </a:rPr>
              <a:t> </a:t>
            </a:r>
            <a:r>
              <a:rPr lang="sk-SK" altLang="sk-SK" sz="2000" dirty="0" smtClean="0"/>
              <a:t>priamka prechádza aj bodom B</a:t>
            </a:r>
            <a:endParaRPr lang="cs-CZ" altLang="sk-SK" sz="2400" b="1" dirty="0">
              <a:solidFill>
                <a:schemeClr val="folHlink"/>
              </a:solidFill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081157" y="5329840"/>
            <a:ext cx="3132138" cy="115257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117670" y="5401277"/>
            <a:ext cx="1959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p:</a:t>
            </a:r>
            <a:r>
              <a:rPr lang="sk-SK" altLang="sk-SK" sz="2400" b="1" dirty="0">
                <a:solidFill>
                  <a:srgbClr val="FF0000"/>
                </a:solidFill>
              </a:rPr>
              <a:t>  </a:t>
            </a:r>
            <a:r>
              <a:rPr lang="sk-SK" altLang="sk-SK" sz="2400" b="1" dirty="0">
                <a:solidFill>
                  <a:schemeClr val="hlink"/>
                </a:solidFill>
              </a:rPr>
              <a:t>x</a:t>
            </a:r>
            <a:r>
              <a:rPr lang="sk-SK" altLang="sk-SK" sz="2400" b="1" dirty="0"/>
              <a:t> </a:t>
            </a:r>
            <a:r>
              <a:rPr lang="sk-SK" altLang="sk-SK" sz="2400" b="1" dirty="0" smtClean="0"/>
              <a:t>=  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3 </a:t>
            </a:r>
            <a:r>
              <a:rPr lang="sk-SK" altLang="sk-SK" sz="2400" b="1" dirty="0" smtClean="0">
                <a:solidFill>
                  <a:srgbClr val="7030A0"/>
                </a:solidFill>
              </a:rPr>
              <a:t>+  </a:t>
            </a:r>
            <a:r>
              <a:rPr lang="sk-SK" altLang="sk-SK" sz="2400" b="1" dirty="0" smtClean="0"/>
              <a:t>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2573282" y="5852152"/>
            <a:ext cx="1526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y</a:t>
            </a:r>
            <a:r>
              <a:rPr lang="sk-SK" altLang="sk-SK" sz="2400" b="1" dirty="0"/>
              <a:t> </a:t>
            </a:r>
            <a:r>
              <a:rPr lang="sk-SK" altLang="sk-SK" sz="2400" b="1" dirty="0" smtClean="0"/>
              <a:t>= 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-2</a:t>
            </a:r>
            <a:r>
              <a:rPr lang="sk-SK" altLang="sk-SK" sz="2400" b="1" dirty="0" smtClean="0"/>
              <a:t> </a:t>
            </a:r>
            <a:r>
              <a:rPr lang="sk-SK" altLang="sk-SK" sz="2400" b="1" dirty="0" smtClean="0">
                <a:solidFill>
                  <a:srgbClr val="7030A0"/>
                </a:solidFill>
              </a:rPr>
              <a:t>- 2</a:t>
            </a:r>
            <a:r>
              <a:rPr lang="sk-SK" altLang="sk-SK" sz="2400" b="1" dirty="0" smtClean="0"/>
              <a:t>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4329609" y="5634342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 err="1"/>
              <a:t>t</a:t>
            </a:r>
            <a:r>
              <a:rPr lang="sk-SK" altLang="sk-SK" sz="2400" b="1" dirty="0" err="1">
                <a:sym typeface="Symbol" panose="05050102010706020507" pitchFamily="18" charset="2"/>
              </a:rPr>
              <a:t>R</a:t>
            </a:r>
            <a:endParaRPr lang="cs-CZ" altLang="sk-SK" sz="1800" dirty="0"/>
          </a:p>
        </p:txBody>
      </p:sp>
      <p:sp>
        <p:nvSpPr>
          <p:cNvPr id="33" name="Pravá zložená zátvorka 32"/>
          <p:cNvSpPr/>
          <p:nvPr/>
        </p:nvSpPr>
        <p:spPr>
          <a:xfrm>
            <a:off x="5368666" y="2711596"/>
            <a:ext cx="396273" cy="2915583"/>
          </a:xfrm>
          <a:prstGeom prst="rightBrace">
            <a:avLst>
              <a:gd name="adj1" fmla="val 128333"/>
              <a:gd name="adj2" fmla="val 5025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4" name="Obdĺžnik 33"/>
          <p:cNvSpPr/>
          <p:nvPr/>
        </p:nvSpPr>
        <p:spPr>
          <a:xfrm rot="16200000">
            <a:off x="5211473" y="3427928"/>
            <a:ext cx="1980270" cy="1272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rgbClr val="FF0000"/>
                </a:solidFill>
              </a:rPr>
              <a:t>rôzne vyjadrenia tej istej priamky</a:t>
            </a:r>
          </a:p>
        </p:txBody>
      </p:sp>
    </p:spTree>
    <p:extLst>
      <p:ext uri="{BB962C8B-B14F-4D97-AF65-F5344CB8AC3E}">
        <p14:creationId xmlns:p14="http://schemas.microsoft.com/office/powerpoint/2010/main" val="119176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utoUpdateAnimBg="0"/>
      <p:bldP spid="16" grpId="0" autoUpdateAnimBg="0"/>
      <p:bldP spid="17" grpId="0" autoUpdateAnimBg="0"/>
      <p:bldP spid="21" grpId="0" animBg="1"/>
      <p:bldP spid="22" grpId="0" autoUpdateAnimBg="0"/>
      <p:bldP spid="23" grpId="0" autoUpdateAnimBg="0"/>
      <p:bldP spid="24" grpId="0" autoUpdateAnimBg="0"/>
      <p:bldP spid="26" grpId="0"/>
      <p:bldP spid="28" grpId="0" animBg="1"/>
      <p:bldP spid="29" grpId="0" autoUpdateAnimBg="0"/>
      <p:bldP spid="30" grpId="0" autoUpdateAnimBg="0"/>
      <p:bldP spid="31" grpId="0" autoUpdateAnimBg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0" y="19051"/>
            <a:ext cx="7191022" cy="858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altLang="sk-SK" sz="2400" b="1" dirty="0" smtClean="0"/>
              <a:t>Zapíšte parametrické vyjadrenie priamky p, ak je určená bodom a normálovým vektorom:</a:t>
            </a:r>
            <a:endParaRPr lang="cs-CZ" altLang="sk-SK" sz="2400" b="1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374178" y="1301453"/>
            <a:ext cx="4672016" cy="646113"/>
            <a:chOff x="113" y="784"/>
            <a:chExt cx="2943" cy="407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13" y="784"/>
              <a:ext cx="29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1" dirty="0" smtClean="0"/>
                <a:t>vzorec:</a:t>
              </a:r>
              <a:r>
                <a:rPr lang="sk-SK" altLang="sk-SK" sz="2400" b="1" dirty="0" smtClean="0">
                  <a:solidFill>
                    <a:schemeClr val="hlink"/>
                  </a:solidFill>
                </a:rPr>
                <a:t>      p</a:t>
              </a:r>
              <a:r>
                <a:rPr lang="sk-SK" altLang="sk-SK" sz="2400" b="1" dirty="0">
                  <a:solidFill>
                    <a:schemeClr val="hlink"/>
                  </a:solidFill>
                </a:rPr>
                <a:t>:</a:t>
              </a:r>
              <a:r>
                <a:rPr lang="sk-SK" altLang="sk-SK" sz="2400" b="1" dirty="0">
                  <a:solidFill>
                    <a:srgbClr val="FF0000"/>
                  </a:solidFill>
                </a:rPr>
                <a:t> </a:t>
              </a:r>
              <a:r>
                <a:rPr lang="sk-SK" altLang="sk-SK" sz="2400" b="1" dirty="0">
                  <a:solidFill>
                    <a:schemeClr val="hlink"/>
                  </a:solidFill>
                </a:rPr>
                <a:t>X</a:t>
              </a:r>
              <a:r>
                <a:rPr lang="sk-SK" altLang="sk-SK" sz="2400" b="1" dirty="0"/>
                <a:t> = </a:t>
              </a:r>
              <a:r>
                <a:rPr lang="sk-SK" altLang="sk-SK" sz="2400" b="1" dirty="0" smtClean="0">
                  <a:solidFill>
                    <a:srgbClr val="FF0000"/>
                  </a:solidFill>
                </a:rPr>
                <a:t>A</a:t>
              </a:r>
              <a:r>
                <a:rPr lang="sk-SK" altLang="sk-SK" sz="2400" b="1" dirty="0" smtClean="0"/>
                <a:t> </a:t>
              </a:r>
              <a:r>
                <a:rPr lang="sk-SK" altLang="sk-SK" sz="2400" b="1" dirty="0"/>
                <a:t>+ t </a:t>
              </a:r>
              <a:r>
                <a:rPr lang="sk-SK" altLang="sk-SK" sz="2400" b="1" dirty="0">
                  <a:solidFill>
                    <a:schemeClr val="folHlink"/>
                  </a:solidFill>
                </a:rPr>
                <a:t>s</a:t>
              </a:r>
              <a:r>
                <a:rPr lang="sk-SK" altLang="sk-SK" sz="2400" b="1" dirty="0"/>
                <a:t>,  </a:t>
              </a:r>
              <a:r>
                <a:rPr lang="sk-SK" altLang="sk-SK" sz="2400" b="1" dirty="0" err="1"/>
                <a:t>t</a:t>
              </a:r>
              <a:r>
                <a:rPr lang="sk-SK" altLang="sk-SK" sz="2400" b="1" dirty="0" err="1">
                  <a:sym typeface="Symbol" panose="05050102010706020507" pitchFamily="18" charset="2"/>
                </a:rPr>
                <a:t>R</a:t>
              </a:r>
              <a:r>
                <a:rPr lang="sk-SK" altLang="sk-SK" sz="3600" b="1" dirty="0">
                  <a:sym typeface="Symbol" panose="05050102010706020507" pitchFamily="18" charset="2"/>
                </a:rPr>
                <a:t> </a:t>
              </a:r>
              <a:r>
                <a:rPr lang="sk-SK" altLang="sk-SK" sz="2800" b="1" dirty="0">
                  <a:sym typeface="Symbol" panose="05050102010706020507" pitchFamily="18" charset="2"/>
                </a:rPr>
                <a:t> </a:t>
              </a:r>
              <a:endParaRPr lang="cs-CZ" altLang="sk-SK" sz="2800" b="1" dirty="0">
                <a:sym typeface="Symbol" panose="05050102010706020507" pitchFamily="18" charset="2"/>
              </a:endParaRPr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2193" y="947"/>
              <a:ext cx="1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7" name="Obdĺžnik 6"/>
          <p:cNvSpPr/>
          <p:nvPr/>
        </p:nvSpPr>
        <p:spPr>
          <a:xfrm>
            <a:off x="374178" y="902262"/>
            <a:ext cx="1183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400" b="1" dirty="0" smtClean="0">
                <a:solidFill>
                  <a:srgbClr val="FF0000"/>
                </a:solidFill>
              </a:rPr>
              <a:t>A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[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0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;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 3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]</a:t>
            </a:r>
            <a:r>
              <a:rPr lang="sk-SK" altLang="sk-SK" sz="2400" b="1" dirty="0" smtClean="0"/>
              <a:t>, </a:t>
            </a:r>
            <a:endParaRPr lang="sk-SK" sz="2400" dirty="0"/>
          </a:p>
        </p:txBody>
      </p: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1479580" y="906727"/>
            <a:ext cx="1511300" cy="457200"/>
            <a:chOff x="288" y="1440"/>
            <a:chExt cx="952" cy="288"/>
          </a:xfrm>
        </p:grpSpPr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288" y="1440"/>
              <a:ext cx="9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400" b="1" dirty="0">
                  <a:solidFill>
                    <a:schemeClr val="folHlink"/>
                  </a:solidFill>
                </a:rPr>
                <a:t> </a:t>
              </a:r>
              <a:r>
                <a:rPr lang="sk-SK" altLang="sk-SK" sz="2400" b="1" dirty="0" smtClean="0">
                  <a:solidFill>
                    <a:srgbClr val="00B050"/>
                  </a:solidFill>
                </a:rPr>
                <a:t>n (1;-6)</a:t>
              </a:r>
              <a:endParaRPr lang="cs-CZ" altLang="sk-SK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410" y="1509"/>
              <a:ext cx="113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374178" y="2431377"/>
            <a:ext cx="1511300" cy="457200"/>
            <a:chOff x="288" y="1440"/>
            <a:chExt cx="952" cy="288"/>
          </a:xfrm>
        </p:grpSpPr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288" y="1440"/>
              <a:ext cx="9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400" b="1" dirty="0">
                  <a:solidFill>
                    <a:schemeClr val="folHlink"/>
                  </a:solidFill>
                </a:rPr>
                <a:t> s </a:t>
              </a:r>
              <a:r>
                <a:rPr lang="sk-SK" altLang="sk-SK" sz="2400" b="1" dirty="0" smtClean="0">
                  <a:solidFill>
                    <a:schemeClr val="folHlink"/>
                  </a:solidFill>
                </a:rPr>
                <a:t>(6;1)</a:t>
              </a:r>
              <a:endParaRPr lang="cs-CZ" altLang="sk-SK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401" y="1514"/>
              <a:ext cx="11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374178" y="1974177"/>
            <a:ext cx="1511300" cy="457200"/>
            <a:chOff x="288" y="1440"/>
            <a:chExt cx="952" cy="288"/>
          </a:xfrm>
        </p:grpSpPr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288" y="1440"/>
              <a:ext cx="9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400" b="1" dirty="0">
                  <a:solidFill>
                    <a:schemeClr val="folHlink"/>
                  </a:solidFill>
                </a:rPr>
                <a:t> </a:t>
              </a:r>
              <a:r>
                <a:rPr lang="sk-SK" altLang="sk-SK" sz="2400" b="1" dirty="0" smtClean="0">
                  <a:solidFill>
                    <a:schemeClr val="folHlink"/>
                  </a:solidFill>
                </a:rPr>
                <a:t>s </a:t>
              </a:r>
              <a:r>
                <a:rPr lang="sk-SK" altLang="sk-SK" sz="2400" b="1" dirty="0" smtClean="0">
                  <a:sym typeface="Symbol" panose="05050102010706020507" pitchFamily="18" charset="2"/>
                </a:rPr>
                <a:t></a:t>
              </a:r>
              <a:r>
                <a:rPr lang="sk-SK" altLang="sk-SK" sz="2400" b="1" dirty="0" smtClean="0">
                  <a:solidFill>
                    <a:schemeClr val="folHlink"/>
                  </a:solidFill>
                  <a:sym typeface="Symbol" panose="05050102010706020507" pitchFamily="18" charset="2"/>
                </a:rPr>
                <a:t> </a:t>
              </a:r>
              <a:r>
                <a:rPr lang="sk-SK" altLang="sk-SK" sz="2400" b="1" dirty="0" smtClean="0">
                  <a:solidFill>
                    <a:srgbClr val="00B050"/>
                  </a:solidFill>
                  <a:sym typeface="Symbol" panose="05050102010706020507" pitchFamily="18" charset="2"/>
                </a:rPr>
                <a:t>n</a:t>
              </a:r>
              <a:endParaRPr lang="cs-CZ" altLang="sk-SK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401" y="1514"/>
              <a:ext cx="11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118539" y="2077926"/>
            <a:ext cx="179388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99578" y="3317220"/>
            <a:ext cx="3132138" cy="115257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36091" y="3388657"/>
            <a:ext cx="2044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p:</a:t>
            </a:r>
            <a:r>
              <a:rPr lang="sk-SK" altLang="sk-SK" sz="2400" b="1" dirty="0">
                <a:solidFill>
                  <a:srgbClr val="FF0000"/>
                </a:solidFill>
              </a:rPr>
              <a:t>  </a:t>
            </a:r>
            <a:r>
              <a:rPr lang="sk-SK" altLang="sk-SK" sz="2400" b="1" dirty="0">
                <a:solidFill>
                  <a:schemeClr val="hlink"/>
                </a:solidFill>
              </a:rPr>
              <a:t>x</a:t>
            </a:r>
            <a:r>
              <a:rPr lang="sk-SK" altLang="sk-SK" sz="2400" b="1" dirty="0"/>
              <a:t> </a:t>
            </a:r>
            <a:r>
              <a:rPr lang="sk-SK" altLang="sk-SK" sz="2400" b="1" dirty="0" smtClean="0"/>
              <a:t>=     </a:t>
            </a:r>
            <a:r>
              <a:rPr lang="sk-SK" altLang="sk-SK" sz="2400" b="1" dirty="0" smtClean="0">
                <a:solidFill>
                  <a:srgbClr val="7030A0"/>
                </a:solidFill>
              </a:rPr>
              <a:t>+ 6</a:t>
            </a:r>
            <a:r>
              <a:rPr lang="sk-SK" altLang="sk-SK" sz="2400" b="1" dirty="0" smtClean="0"/>
              <a:t>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891703" y="3839532"/>
            <a:ext cx="1584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y</a:t>
            </a:r>
            <a:r>
              <a:rPr lang="sk-SK" altLang="sk-SK" sz="2400" b="1" dirty="0"/>
              <a:t> = </a:t>
            </a:r>
            <a:r>
              <a:rPr lang="sk-SK" altLang="sk-SK" sz="2400" b="1" dirty="0" smtClean="0"/>
              <a:t> 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3</a:t>
            </a:r>
            <a:r>
              <a:rPr lang="sk-SK" altLang="sk-SK" sz="2400" b="1" dirty="0" smtClean="0"/>
              <a:t> </a:t>
            </a:r>
            <a:r>
              <a:rPr lang="sk-SK" altLang="sk-SK" sz="2400" b="1" dirty="0" smtClean="0">
                <a:solidFill>
                  <a:srgbClr val="7030A0"/>
                </a:solidFill>
              </a:rPr>
              <a:t>+   </a:t>
            </a:r>
            <a:r>
              <a:rPr lang="sk-SK" altLang="sk-SK" sz="2400" b="1" dirty="0" smtClean="0"/>
              <a:t>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648030" y="3621722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 err="1"/>
              <a:t>t</a:t>
            </a:r>
            <a:r>
              <a:rPr lang="sk-SK" altLang="sk-SK" sz="2400" b="1" dirty="0" err="1">
                <a:sym typeface="Symbol" panose="05050102010706020507" pitchFamily="18" charset="2"/>
              </a:rPr>
              <a:t>R</a:t>
            </a:r>
            <a:endParaRPr lang="cs-CZ" altLang="sk-SK" sz="1800" dirty="0"/>
          </a:p>
        </p:txBody>
      </p:sp>
    </p:spTree>
    <p:extLst>
      <p:ext uri="{BB962C8B-B14F-4D97-AF65-F5344CB8AC3E}">
        <p14:creationId xmlns:p14="http://schemas.microsoft.com/office/powerpoint/2010/main" val="368624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utoUpdateAnimBg="0"/>
      <p:bldP spid="20" grpId="0" autoUpdateAnimBg="0"/>
      <p:bldP spid="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-1" y="19050"/>
            <a:ext cx="7382933" cy="1396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altLang="sk-SK" sz="2400" b="1" dirty="0" smtClean="0"/>
              <a:t>Dané je parametrické vyjadrenie priamky p. U</a:t>
            </a:r>
            <a:r>
              <a:rPr lang="sk-SK" altLang="sk-SK" sz="2400" b="1" kern="0" dirty="0" smtClean="0"/>
              <a:t>rčte súradnice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altLang="sk-SK" sz="2400" b="1" kern="0" dirty="0" smtClean="0"/>
              <a:t>smerového vektora priamky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altLang="sk-SK" sz="2400" b="1" kern="0" dirty="0" smtClean="0"/>
              <a:t>normálového vektora priamky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altLang="sk-SK" sz="2400" b="1" kern="0" dirty="0" smtClean="0"/>
              <a:t>štyroch rôznych bodov, ktorými priamka prechádza </a:t>
            </a:r>
          </a:p>
          <a:p>
            <a:endParaRPr lang="sk-SK" altLang="sk-SK" sz="2400" b="1" kern="0" dirty="0" smtClean="0"/>
          </a:p>
          <a:p>
            <a:endParaRPr lang="cs-CZ" altLang="sk-SK" sz="2400" b="1" dirty="0"/>
          </a:p>
        </p:txBody>
      </p:sp>
      <p:sp>
        <p:nvSpPr>
          <p:cNvPr id="7" name="Obdĺžnik 6"/>
          <p:cNvSpPr/>
          <p:nvPr/>
        </p:nvSpPr>
        <p:spPr>
          <a:xfrm>
            <a:off x="505427" y="3931477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400" b="1" dirty="0" smtClean="0">
                <a:solidFill>
                  <a:srgbClr val="FF0000"/>
                </a:solidFill>
              </a:rPr>
              <a:t>A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[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7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;</a:t>
            </a:r>
            <a:r>
              <a:rPr lang="sk-SK" altLang="sk-SK" sz="2400" b="1" dirty="0" smtClean="0">
                <a:solidFill>
                  <a:srgbClr val="FF0000"/>
                </a:solidFill>
              </a:rPr>
              <a:t> 1</a:t>
            </a:r>
            <a:r>
              <a:rPr lang="en-US" altLang="sk-SK" sz="2400" b="1" dirty="0" smtClean="0">
                <a:solidFill>
                  <a:srgbClr val="FF0000"/>
                </a:solidFill>
              </a:rPr>
              <a:t>]</a:t>
            </a:r>
            <a:r>
              <a:rPr lang="sk-SK" altLang="sk-SK" sz="2400" b="1" dirty="0" smtClean="0"/>
              <a:t> </a:t>
            </a:r>
            <a:endParaRPr lang="sk-SK" sz="2400" dirty="0"/>
          </a:p>
        </p:txBody>
      </p: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448539" y="3449866"/>
            <a:ext cx="1511300" cy="457200"/>
            <a:chOff x="288" y="1440"/>
            <a:chExt cx="952" cy="288"/>
          </a:xfrm>
        </p:grpSpPr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288" y="1440"/>
              <a:ext cx="9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400" b="1" dirty="0">
                  <a:solidFill>
                    <a:schemeClr val="folHlink"/>
                  </a:solidFill>
                </a:rPr>
                <a:t> </a:t>
              </a:r>
              <a:r>
                <a:rPr lang="sk-SK" altLang="sk-SK" sz="2400" b="1" dirty="0" smtClean="0">
                  <a:solidFill>
                    <a:srgbClr val="00B050"/>
                  </a:solidFill>
                </a:rPr>
                <a:t>n (3; 4)</a:t>
              </a:r>
              <a:endParaRPr lang="cs-CZ" altLang="sk-SK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401" y="1466"/>
              <a:ext cx="113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448539" y="2992666"/>
            <a:ext cx="1511300" cy="457200"/>
            <a:chOff x="288" y="1440"/>
            <a:chExt cx="952" cy="288"/>
          </a:xfrm>
        </p:grpSpPr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288" y="1440"/>
              <a:ext cx="9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sk-SK" altLang="sk-SK" sz="2400" b="1" dirty="0">
                  <a:solidFill>
                    <a:schemeClr val="folHlink"/>
                  </a:solidFill>
                </a:rPr>
                <a:t> s </a:t>
              </a:r>
              <a:r>
                <a:rPr lang="sk-SK" altLang="sk-SK" sz="2400" b="1" dirty="0" smtClean="0">
                  <a:solidFill>
                    <a:schemeClr val="folHlink"/>
                  </a:solidFill>
                </a:rPr>
                <a:t>(-4; 3)</a:t>
              </a:r>
              <a:endParaRPr lang="cs-CZ" altLang="sk-SK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401" y="1514"/>
              <a:ext cx="11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48539" y="1685254"/>
            <a:ext cx="3132138" cy="115257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85052" y="1756691"/>
            <a:ext cx="2045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p:</a:t>
            </a:r>
            <a:r>
              <a:rPr lang="sk-SK" altLang="sk-SK" sz="2400" b="1" dirty="0">
                <a:solidFill>
                  <a:srgbClr val="FF0000"/>
                </a:solidFill>
              </a:rPr>
              <a:t>  </a:t>
            </a:r>
            <a:r>
              <a:rPr lang="sk-SK" altLang="sk-SK" sz="2400" b="1" dirty="0">
                <a:solidFill>
                  <a:schemeClr val="hlink"/>
                </a:solidFill>
              </a:rPr>
              <a:t>x</a:t>
            </a:r>
            <a:r>
              <a:rPr lang="sk-SK" altLang="sk-SK" sz="2400" b="1" dirty="0"/>
              <a:t> </a:t>
            </a:r>
            <a:r>
              <a:rPr lang="sk-SK" altLang="sk-SK" sz="2400" b="1" dirty="0" smtClean="0"/>
              <a:t>=  7 - 4t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940664" y="2207566"/>
            <a:ext cx="1585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>
                <a:solidFill>
                  <a:schemeClr val="hlink"/>
                </a:solidFill>
              </a:rPr>
              <a:t>y</a:t>
            </a:r>
            <a:r>
              <a:rPr lang="sk-SK" altLang="sk-SK" sz="2400" b="1" dirty="0"/>
              <a:t> = </a:t>
            </a:r>
            <a:r>
              <a:rPr lang="sk-SK" altLang="sk-SK" sz="2400" b="1" dirty="0" smtClean="0"/>
              <a:t> 1 + 3t</a:t>
            </a:r>
            <a:endParaRPr lang="cs-CZ" altLang="sk-SK" sz="2400" b="1" dirty="0">
              <a:sym typeface="Symbol" panose="05050102010706020507" pitchFamily="18" charset="2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696991" y="1989756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1" dirty="0" err="1"/>
              <a:t>t</a:t>
            </a:r>
            <a:r>
              <a:rPr lang="sk-SK" altLang="sk-SK" sz="2400" b="1" dirty="0" err="1">
                <a:sym typeface="Symbol" panose="05050102010706020507" pitchFamily="18" charset="2"/>
              </a:rPr>
              <a:t>R</a:t>
            </a:r>
            <a:endParaRPr lang="cs-CZ" altLang="sk-SK" sz="1800" dirty="0"/>
          </a:p>
        </p:txBody>
      </p:sp>
      <p:sp>
        <p:nvSpPr>
          <p:cNvPr id="3" name="Obdĺžnik 2"/>
          <p:cNvSpPr/>
          <p:nvPr/>
        </p:nvSpPr>
        <p:spPr>
          <a:xfrm>
            <a:off x="2391741" y="299266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/>
              <a:t>ď</a:t>
            </a:r>
            <a:r>
              <a:rPr lang="sk-SK" altLang="sk-SK" b="1" dirty="0" smtClean="0"/>
              <a:t>alšie body:</a:t>
            </a:r>
            <a:endParaRPr lang="sk-SK" dirty="0"/>
          </a:p>
        </p:txBody>
      </p:sp>
      <p:sp>
        <p:nvSpPr>
          <p:cNvPr id="23" name="Obdĺžnik 22"/>
          <p:cNvSpPr/>
          <p:nvPr/>
        </p:nvSpPr>
        <p:spPr>
          <a:xfrm>
            <a:off x="2380369" y="3309134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t = 1:</a:t>
            </a:r>
            <a:endParaRPr lang="sk-SK" dirty="0"/>
          </a:p>
        </p:txBody>
      </p:sp>
      <p:sp>
        <p:nvSpPr>
          <p:cNvPr id="24" name="Obdĺžnik 23"/>
          <p:cNvSpPr/>
          <p:nvPr/>
        </p:nvSpPr>
        <p:spPr>
          <a:xfrm>
            <a:off x="3119227" y="3277406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x = 7 – 4.1 = 3</a:t>
            </a:r>
            <a:endParaRPr lang="sk-SK" dirty="0"/>
          </a:p>
        </p:txBody>
      </p:sp>
      <p:sp>
        <p:nvSpPr>
          <p:cNvPr id="25" name="Obdĺžnik 24"/>
          <p:cNvSpPr/>
          <p:nvPr/>
        </p:nvSpPr>
        <p:spPr>
          <a:xfrm>
            <a:off x="3095664" y="3562145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y = 1 + 3.1 = 4</a:t>
            </a:r>
            <a:endParaRPr lang="sk-SK" dirty="0"/>
          </a:p>
        </p:txBody>
      </p:sp>
      <p:sp>
        <p:nvSpPr>
          <p:cNvPr id="26" name="Obdĺžnik 25"/>
          <p:cNvSpPr/>
          <p:nvPr/>
        </p:nvSpPr>
        <p:spPr>
          <a:xfrm>
            <a:off x="4730792" y="3377479"/>
            <a:ext cx="883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000" b="1" dirty="0" smtClean="0"/>
              <a:t>B</a:t>
            </a:r>
            <a:r>
              <a:rPr lang="en-US" altLang="sk-SK" sz="2000" b="1" dirty="0" smtClean="0"/>
              <a:t>[</a:t>
            </a:r>
            <a:r>
              <a:rPr lang="sk-SK" altLang="sk-SK" sz="2000" b="1" dirty="0" smtClean="0"/>
              <a:t>3</a:t>
            </a:r>
            <a:r>
              <a:rPr lang="en-US" altLang="sk-SK" sz="2000" b="1" dirty="0" smtClean="0"/>
              <a:t>;</a:t>
            </a:r>
            <a:r>
              <a:rPr lang="sk-SK" altLang="sk-SK" sz="2000" b="1" dirty="0" smtClean="0"/>
              <a:t> 4</a:t>
            </a:r>
            <a:r>
              <a:rPr lang="en-US" altLang="sk-SK" sz="2000" b="1" dirty="0" smtClean="0"/>
              <a:t>]</a:t>
            </a:r>
            <a:endParaRPr lang="sk-SK" sz="2000" dirty="0"/>
          </a:p>
        </p:txBody>
      </p:sp>
      <p:sp>
        <p:nvSpPr>
          <p:cNvPr id="27" name="Obdĺžnik 26"/>
          <p:cNvSpPr/>
          <p:nvPr/>
        </p:nvSpPr>
        <p:spPr>
          <a:xfrm>
            <a:off x="2363406" y="3907066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t = 2:</a:t>
            </a:r>
            <a:endParaRPr lang="sk-SK" dirty="0"/>
          </a:p>
        </p:txBody>
      </p:sp>
      <p:sp>
        <p:nvSpPr>
          <p:cNvPr id="28" name="Obdĺžnik 27"/>
          <p:cNvSpPr/>
          <p:nvPr/>
        </p:nvSpPr>
        <p:spPr>
          <a:xfrm>
            <a:off x="3119227" y="3855283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x = 7 – 4.2 = -1</a:t>
            </a:r>
            <a:endParaRPr lang="sk-SK" dirty="0"/>
          </a:p>
        </p:txBody>
      </p:sp>
      <p:sp>
        <p:nvSpPr>
          <p:cNvPr id="29" name="Obdĺžnik 28"/>
          <p:cNvSpPr/>
          <p:nvPr/>
        </p:nvSpPr>
        <p:spPr>
          <a:xfrm>
            <a:off x="3078701" y="4160077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y = 1 + 3.2 = 7</a:t>
            </a:r>
            <a:endParaRPr lang="sk-SK" dirty="0"/>
          </a:p>
        </p:txBody>
      </p:sp>
      <p:sp>
        <p:nvSpPr>
          <p:cNvPr id="30" name="Obdĺžnik 29"/>
          <p:cNvSpPr/>
          <p:nvPr/>
        </p:nvSpPr>
        <p:spPr>
          <a:xfrm>
            <a:off x="4713829" y="3975411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000" b="1" dirty="0"/>
              <a:t>C</a:t>
            </a:r>
            <a:r>
              <a:rPr lang="en-US" altLang="sk-SK" sz="2000" b="1" dirty="0" smtClean="0"/>
              <a:t>[</a:t>
            </a:r>
            <a:r>
              <a:rPr lang="sk-SK" altLang="sk-SK" sz="2000" b="1" dirty="0" smtClean="0"/>
              <a:t>-1</a:t>
            </a:r>
            <a:r>
              <a:rPr lang="en-US" altLang="sk-SK" sz="2000" b="1" dirty="0" smtClean="0"/>
              <a:t>;</a:t>
            </a:r>
            <a:r>
              <a:rPr lang="sk-SK" altLang="sk-SK" sz="2000" b="1" dirty="0" smtClean="0"/>
              <a:t> 7</a:t>
            </a:r>
            <a:r>
              <a:rPr lang="en-US" altLang="sk-SK" sz="2000" b="1" dirty="0" smtClean="0"/>
              <a:t>]</a:t>
            </a:r>
            <a:endParaRPr lang="sk-SK" sz="2000" dirty="0"/>
          </a:p>
        </p:txBody>
      </p:sp>
      <p:sp>
        <p:nvSpPr>
          <p:cNvPr id="31" name="Obdĺžnik 30"/>
          <p:cNvSpPr/>
          <p:nvPr/>
        </p:nvSpPr>
        <p:spPr>
          <a:xfrm>
            <a:off x="2374723" y="4533982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t = 5:</a:t>
            </a:r>
            <a:endParaRPr lang="sk-SK" dirty="0"/>
          </a:p>
        </p:txBody>
      </p:sp>
      <p:sp>
        <p:nvSpPr>
          <p:cNvPr id="32" name="Obdĺžnik 31"/>
          <p:cNvSpPr/>
          <p:nvPr/>
        </p:nvSpPr>
        <p:spPr>
          <a:xfrm>
            <a:off x="3113581" y="450225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x = 7 – 4.5 = -13</a:t>
            </a:r>
            <a:endParaRPr lang="sk-SK" dirty="0"/>
          </a:p>
        </p:txBody>
      </p:sp>
      <p:sp>
        <p:nvSpPr>
          <p:cNvPr id="33" name="Obdĺžnik 32"/>
          <p:cNvSpPr/>
          <p:nvPr/>
        </p:nvSpPr>
        <p:spPr>
          <a:xfrm>
            <a:off x="3090018" y="4786993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b="1" dirty="0" smtClean="0"/>
              <a:t>y = 1 + 3.5 = 16</a:t>
            </a:r>
            <a:endParaRPr lang="sk-SK" dirty="0"/>
          </a:p>
        </p:txBody>
      </p:sp>
      <p:sp>
        <p:nvSpPr>
          <p:cNvPr id="34" name="Obdĺžnik 33"/>
          <p:cNvSpPr/>
          <p:nvPr/>
        </p:nvSpPr>
        <p:spPr>
          <a:xfrm>
            <a:off x="4725146" y="4602327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2000" b="1" dirty="0" smtClean="0"/>
              <a:t>D</a:t>
            </a:r>
            <a:r>
              <a:rPr lang="en-US" altLang="sk-SK" sz="2000" b="1" dirty="0" smtClean="0"/>
              <a:t>[</a:t>
            </a:r>
            <a:r>
              <a:rPr lang="sk-SK" altLang="sk-SK" sz="2000" b="1" dirty="0" smtClean="0"/>
              <a:t>-13</a:t>
            </a:r>
            <a:r>
              <a:rPr lang="en-US" altLang="sk-SK" sz="2000" b="1" dirty="0" smtClean="0"/>
              <a:t>;</a:t>
            </a:r>
            <a:r>
              <a:rPr lang="sk-SK" altLang="sk-SK" sz="2000" b="1" dirty="0" smtClean="0"/>
              <a:t> 16</a:t>
            </a:r>
            <a:r>
              <a:rPr lang="en-US" altLang="sk-SK" sz="2000" b="1" dirty="0" smtClean="0"/>
              <a:t>]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02184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393</Words>
  <Application>Microsoft Office PowerPoint</Application>
  <PresentationFormat>Širokouhlá</PresentationFormat>
  <Paragraphs>60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Motív Office</vt:lpstr>
      <vt:lpstr>Parametrické vyjadrenie  priamky v rovine (príklady)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Parametrické vyjadrenie  priamky</dc:title>
  <dc:creator>ucitel</dc:creator>
  <cp:lastModifiedBy>ucitel</cp:lastModifiedBy>
  <cp:revision>13</cp:revision>
  <dcterms:created xsi:type="dcterms:W3CDTF">2020-10-25T21:02:32Z</dcterms:created>
  <dcterms:modified xsi:type="dcterms:W3CDTF">2020-10-26T20:58:59Z</dcterms:modified>
</cp:coreProperties>
</file>