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9" r:id="rId3"/>
    <p:sldId id="261" r:id="rId4"/>
    <p:sldId id="262" r:id="rId5"/>
    <p:sldId id="265" r:id="rId6"/>
    <p:sldId id="294" r:id="rId7"/>
    <p:sldId id="263" r:id="rId8"/>
    <p:sldId id="264" r:id="rId9"/>
    <p:sldId id="266" r:id="rId10"/>
    <p:sldId id="295" r:id="rId11"/>
    <p:sldId id="284" r:id="rId12"/>
  </p:sldIdLst>
  <p:sldSz cx="10080625" cy="7559675"/>
  <p:notesSz cx="7559675" cy="10691813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60"/>
  </p:normalViewPr>
  <p:slideViewPr>
    <p:cSldViewPr>
      <p:cViewPr varScale="1">
        <p:scale>
          <a:sx n="62" d="100"/>
          <a:sy n="62" d="100"/>
        </p:scale>
        <p:origin x="78" y="12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eaLnBrk="1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endParaRPr lang="sk-SK"/>
          </a:p>
        </p:txBody>
      </p:sp>
      <p:sp>
        <p:nvSpPr>
          <p:cNvPr id="3" name="Zástupný symbol dátumu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algn="r" eaLnBrk="1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endParaRPr lang="sk-SK"/>
          </a:p>
        </p:txBody>
      </p:sp>
      <p:sp>
        <p:nvSpPr>
          <p:cNvPr id="4" name="Zástupný symbol päty 3"/>
          <p:cNvSpPr txBox="1">
            <a:spLocks noGrp="1"/>
          </p:cNvSpPr>
          <p:nvPr>
            <p:ph type="ftr" sz="quarter" idx="2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 eaLnBrk="1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>
              <a:defRPr sz="1400"/>
            </a:pPr>
            <a:endParaRPr lang="sk-SK"/>
          </a:p>
        </p:txBody>
      </p:sp>
      <p:sp>
        <p:nvSpPr>
          <p:cNvPr id="5" name="Zástupný symbol čísla snímky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53BFC7-D2E6-4BB5-B0EB-40B4655084B0}" type="slidenum">
              <a:rPr lang="sk-SK"/>
              <a:pPr>
                <a:defRPr/>
              </a:pPr>
              <a:t>‹#›</a:t>
            </a:fld>
            <a:endParaRPr lang="sk-SK" dirty="0">
              <a:solidFill>
                <a:srgbClr val="000000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14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>
            <a:spLocks noMove="1" noResize="1"/>
          </p:cNvSpPr>
          <p:nvPr/>
        </p:nvSpPr>
        <p:spPr>
          <a:xfrm>
            <a:off x="0" y="0"/>
            <a:ext cx="7559675" cy="10691813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Voľná forma 2"/>
          <p:cNvSpPr/>
          <p:nvPr/>
        </p:nvSpPr>
        <p:spPr>
          <a:xfrm>
            <a:off x="0" y="0"/>
            <a:ext cx="7559675" cy="10691813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052" name="Zástupný symbol obrazu snímky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Zástupný symbol poznámok 4"/>
          <p:cNvSpPr txBox="1">
            <a:spLocks noGrp="1"/>
          </p:cNvSpPr>
          <p:nvPr>
            <p:ph type="body" sz="quarter" idx="3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altLang="sk-SK" smtClean="0"/>
          </a:p>
        </p:txBody>
      </p:sp>
      <p:sp>
        <p:nvSpPr>
          <p:cNvPr id="6" name="Zástupný symbol hlavičky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l" rtl="0" eaLnBrk="1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sk-SK" sz="14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dátumu 6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eaLnBrk="1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sk-SK" sz="14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Zástupný symbol päty 7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l" rtl="0" eaLnBrk="1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sk-SK" sz="14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Zástupný symbol čísla snímky 8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C2BBB6C-1634-49C5-AF1B-4A3E8CB36B9F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807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447675" algn="l"/>
        <a:tab pos="896938" algn="l"/>
        <a:tab pos="1346200" algn="l"/>
        <a:tab pos="1795463" algn="l"/>
        <a:tab pos="2244725" algn="l"/>
        <a:tab pos="2693988" algn="l"/>
        <a:tab pos="3143250" algn="l"/>
        <a:tab pos="3592513" algn="l"/>
        <a:tab pos="4041775" algn="l"/>
        <a:tab pos="4491038" algn="l"/>
        <a:tab pos="4940300" algn="l"/>
        <a:tab pos="5389563" algn="l"/>
        <a:tab pos="5838825" algn="l"/>
        <a:tab pos="6288088" algn="l"/>
        <a:tab pos="6737350" algn="l"/>
        <a:tab pos="7186613" algn="l"/>
        <a:tab pos="7635875" algn="l"/>
        <a:tab pos="8085138" algn="l"/>
        <a:tab pos="8534400" algn="l"/>
        <a:tab pos="8983663" algn="l"/>
      </a:tabLst>
      <a:defRPr lang="sk-SK" sz="1200">
        <a:solidFill>
          <a:srgbClr val="000000"/>
        </a:solidFill>
        <a:latin typeface="Times New Roman" pitchFamily="18"/>
        <a:cs typeface="Tahoma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oľná forma 1"/>
          <p:cNvSpPr/>
          <p:nvPr/>
        </p:nvSpPr>
        <p:spPr>
          <a:xfrm>
            <a:off x="1106488" y="812800"/>
            <a:ext cx="5345112" cy="40084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123" name="Zástupný symbol poznámok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6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411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459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3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507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9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5603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4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7651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0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19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4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19" name="Zástupný symbol poznámok 2"/>
          <p:cNvSpPr txBox="1">
            <a:spLocks noGrp="1"/>
          </p:cNvSpPr>
          <p:nvPr>
            <p:ph type="body" sz="quarter" idx="1"/>
          </p:nvPr>
        </p:nvSpPr>
        <p:spPr>
          <a:xfrm>
            <a:off x="755650" y="5078413"/>
            <a:ext cx="6045200" cy="4718050"/>
          </a:xfrm>
          <a:ln/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altLang="sk-SK" smtClean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44BCB-4F8E-44D3-8B34-A6599047636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174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9E5B3-5123-4E8C-8843-075890161CC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39935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553CC-E819-458E-9D47-0CBBB5AB3871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88631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4BB1-FA0D-4460-A4FF-41D0C662E3D1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17884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31E42-E2D0-433B-B2FA-F2B64D01679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6702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34D6B-4BEF-42C5-B48A-BE67BDB3F4E6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65973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96828-F546-45FE-9AB1-DFA77C136A4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75588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E774B-9730-4A6B-B8D4-BF66E6135E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905622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F7E-B095-4AF3-A617-2B3922272A16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6314684"/>
      </p:ext>
    </p:extLst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5744-B1E2-4C64-B0FB-865CF762F5A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75037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päty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Zástupný symbol čísla snímky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C0E3E-6CC7-4C10-98C1-54E39B090E86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5299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cs-CZ" altLang="sk-SK" smtClean="0"/>
          </a:p>
        </p:txBody>
      </p:sp>
      <p:sp>
        <p:nvSpPr>
          <p:cNvPr id="1027" name="Zástupný symbol textu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4" name="Zástupný symbol dátumu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l" rtl="0" eaLnBrk="1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sk-SK" sz="14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Zástupný symbol päty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ctr" rtl="0" eaLnBrk="1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sk-SK" sz="14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Lucida Sans Unicode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Zástupný symbol čísla snímky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ED4E900-7127-4B3C-AAE4-15FF1FE2EEB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lang="sk-SK" sz="4400">
          <a:solidFill>
            <a:srgbClr val="000000"/>
          </a:solidFill>
          <a:latin typeface="Arial" pitchFamily="18"/>
          <a:ea typeface="Lucida Sans Unicode" panose="020B0602030504020204" pitchFamily="34" charset="0"/>
          <a:cs typeface="Lucida Sans Unicode" pitchFamily="2"/>
        </a:defRPr>
      </a:lvl1pPr>
      <a:lvl2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2pPr>
      <a:lvl3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3pPr>
      <a:lvl4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4pPr>
      <a:lvl5pPr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5pPr>
      <a:lvl6pPr marL="4572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rtl="0" eaLnBrk="0" fontAlgn="base" hangingPunct="0">
        <a:lnSpc>
          <a:spcPct val="93000"/>
        </a:lnSpc>
        <a:spcBef>
          <a:spcPct val="0"/>
        </a:spcBef>
        <a:spcAft>
          <a:spcPct val="0"/>
        </a:spcAft>
        <a:tabLst>
          <a:tab pos="0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sz="4400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341313" indent="-341313" algn="l" rtl="0" eaLnBrk="0" fontAlgn="base" hangingPunct="0">
        <a:lnSpc>
          <a:spcPct val="93000"/>
        </a:lnSpc>
        <a:spcBef>
          <a:spcPct val="0"/>
        </a:spcBef>
        <a:spcAft>
          <a:spcPts val="1425"/>
        </a:spcAft>
        <a:tabLst>
          <a:tab pos="341313" algn="l"/>
          <a:tab pos="447675" algn="l"/>
          <a:tab pos="896938" algn="l"/>
          <a:tab pos="1346200" algn="l"/>
          <a:tab pos="1795463" algn="l"/>
          <a:tab pos="2244725" algn="l"/>
          <a:tab pos="2693988" algn="l"/>
          <a:tab pos="3143250" algn="l"/>
          <a:tab pos="3592513" algn="l"/>
          <a:tab pos="4041775" algn="l"/>
          <a:tab pos="4491038" algn="l"/>
          <a:tab pos="4940300" algn="l"/>
          <a:tab pos="5389563" algn="l"/>
          <a:tab pos="5838825" algn="l"/>
          <a:tab pos="6288088" algn="l"/>
          <a:tab pos="6737350" algn="l"/>
          <a:tab pos="7186613" algn="l"/>
          <a:tab pos="7635875" algn="l"/>
          <a:tab pos="8085138" algn="l"/>
          <a:tab pos="8534400" algn="l"/>
          <a:tab pos="8983663" algn="l"/>
        </a:tabLst>
        <a:defRPr lang="sk-SK" sz="3200">
          <a:solidFill>
            <a:srgbClr val="000000"/>
          </a:solidFill>
          <a:latin typeface="Arial" pitchFamily="18"/>
          <a:ea typeface="Lucida Sans Unicode" panose="020B0602030504020204" pitchFamily="34" charset="0"/>
          <a:cs typeface="Lucida Sans Unicode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Lucida Sans Unicode" panose="020B0602030504020204" pitchFamily="34" charset="0"/>
          <a:cs typeface="Lucida Sans Unicode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Lucida Sans Unicode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 txBox="1">
            <a:spLocks noGrp="1"/>
          </p:cNvSpPr>
          <p:nvPr>
            <p:ph type="title" idx="4294967295"/>
          </p:nvPr>
        </p:nvSpPr>
        <p:spPr>
          <a:xfrm>
            <a:off x="215900" y="1207506"/>
            <a:ext cx="9648825" cy="2572331"/>
          </a:xfrm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</a:extLst>
        </p:spPr>
        <p:txBody>
          <a:bodyPr tIns="52920">
            <a:spAutoFit/>
          </a:bodyPr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8800" b="1" dirty="0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TROJUHOLNÍKY</a:t>
            </a:r>
            <a:br>
              <a:rPr altLang="sk-SK" sz="8800" b="1" dirty="0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altLang="sk-SK" sz="8800" b="1" dirty="0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pravouhlé</a:t>
            </a:r>
          </a:p>
        </p:txBody>
      </p:sp>
      <p:sp>
        <p:nvSpPr>
          <p:cNvPr id="4099" name="Nadpis 2"/>
          <p:cNvSpPr txBox="1">
            <a:spLocks noChangeArrowheads="1"/>
          </p:cNvSpPr>
          <p:nvPr/>
        </p:nvSpPr>
        <p:spPr bwMode="auto">
          <a:xfrm>
            <a:off x="3854126" y="5176389"/>
            <a:ext cx="6154738" cy="227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2000" b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spracovala</a:t>
            </a:r>
            <a:r>
              <a:rPr lang="sk-SK" altLang="sk-SK" sz="2000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	</a:t>
            </a:r>
          </a:p>
          <a:p>
            <a:pPr algn="ct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2800" b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Mgr. Anna </a:t>
            </a:r>
            <a:r>
              <a:rPr lang="sk-SK" altLang="sk-SK" sz="2800" b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Černinská</a:t>
            </a:r>
            <a:endParaRPr lang="sk-SK" altLang="sk-SK" sz="2800" b="1" dirty="0">
              <a:solidFill>
                <a:srgbClr val="FFFF00"/>
              </a:solidFill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algn="ct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2000" b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SOŠE </a:t>
            </a:r>
            <a:r>
              <a:rPr lang="sk-SK" altLang="sk-SK" sz="2000" b="1" dirty="0" err="1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Lipt</a:t>
            </a:r>
            <a:r>
              <a:rPr lang="sk-SK" altLang="sk-SK" sz="2000" b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. Hrádok</a:t>
            </a:r>
          </a:p>
          <a:p>
            <a:pPr algn="ctr" eaLnBrk="1">
              <a:lnSpc>
                <a:spcPct val="100000"/>
              </a:lnSpc>
              <a:spcAft>
                <a:spcPct val="0"/>
              </a:spcAft>
            </a:pPr>
            <a:endParaRPr lang="sk-SK" altLang="sk-SK" sz="2000" b="1" dirty="0">
              <a:solidFill>
                <a:srgbClr val="FFFF00"/>
              </a:solidFill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algn="ct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2000" b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podľa zadaní externej časti maturity</a:t>
            </a:r>
          </a:p>
          <a:p>
            <a:pPr algn="ct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2000" b="1" dirty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v r. 2005 - </a:t>
            </a:r>
            <a:r>
              <a:rPr lang="sk-SK" altLang="sk-SK" sz="2000" b="1" dirty="0" smtClean="0">
                <a:solidFill>
                  <a:srgbClr val="FFFF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2018</a:t>
            </a:r>
            <a:r>
              <a:rPr lang="sk-SK" altLang="sk-SK" sz="1800" b="1" dirty="0">
                <a:latin typeface="Calibri" panose="020F0502020204030204" pitchFamily="34" charset="0"/>
                <a:cs typeface="Tahoma" panose="020B0604030504040204" pitchFamily="34" charset="0"/>
              </a:rPr>
              <a:t/>
            </a:r>
            <a:br>
              <a:rPr lang="sk-SK" altLang="sk-SK" sz="1800" b="1" dirty="0">
                <a:latin typeface="Calibri" panose="020F0502020204030204" pitchFamily="34" charset="0"/>
                <a:cs typeface="Tahoma" panose="020B0604030504040204" pitchFamily="34" charset="0"/>
              </a:rPr>
            </a:br>
            <a:endParaRPr lang="sk-SK" altLang="sk-SK" sz="1800" b="1" dirty="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346075"/>
            <a:ext cx="9067800" cy="84137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dirty="0" smtClean="0">
                <a:solidFill>
                  <a:srgbClr val="FF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uhol</a:t>
            </a:r>
            <a:r>
              <a:rPr altLang="sk-SK" b="1" dirty="0" smtClean="0">
                <a:solidFill>
                  <a:srgbClr val="FF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trojuholníka</a:t>
            </a:r>
            <a:r>
              <a:rPr altLang="sk-SK" b="1" dirty="0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		</a:t>
            </a:r>
            <a:r>
              <a:rPr altLang="sk-SK" b="1" dirty="0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</a:t>
            </a:r>
            <a:r>
              <a:rPr altLang="sk-SK" b="1" dirty="0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</a:t>
            </a:r>
            <a:r>
              <a:rPr altLang="sk-SK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2018</a:t>
            </a:r>
            <a:endParaRPr altLang="sk-SK" sz="2200" b="1" dirty="0" smtClean="0">
              <a:solidFill>
                <a:srgbClr val="FFFFFF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3795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359792" y="1259557"/>
            <a:ext cx="5688632" cy="2089025"/>
          </a:xfrm>
        </p:spPr>
        <p:txBody>
          <a:bodyPr tIns="0" anchor="ctr"/>
          <a:lstStyle/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  Je daný rovnoramenný trojuholník </a:t>
            </a:r>
            <a:r>
              <a:rPr altLang="sk-SK" sz="2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ABC</a:t>
            </a:r>
            <a:r>
              <a:rPr altLang="sk-SK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so základňou </a:t>
            </a:r>
            <a:r>
              <a:rPr altLang="sk-SK" sz="2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AB</a:t>
            </a:r>
            <a:r>
              <a:rPr altLang="sk-SK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 Výška na základňu je šesťnásobkom polomeru vpísanej kružnice. Vypočítajte v stupňoch veľkosť vnútorného uhla </a:t>
            </a:r>
            <a:r>
              <a:rPr altLang="sk-SK" sz="2200" b="1" i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ACB</a:t>
            </a:r>
            <a:r>
              <a:rPr altLang="sk-SK" sz="2200" b="1" dirty="0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</a:t>
            </a:r>
            <a:endParaRPr altLang="sk-SK" sz="2200" b="1" dirty="0" smtClean="0">
              <a:solidFill>
                <a:srgbClr val="FFFFFF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8640712" y="6804173"/>
            <a:ext cx="1269136" cy="54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23,07</a:t>
            </a:r>
            <a:endParaRPr lang="sk-SK" altLang="sk-SK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/>
          <a:srcRect l="17855" t="29672" r="62858" b="19508"/>
          <a:stretch/>
        </p:blipFill>
        <p:spPr>
          <a:xfrm>
            <a:off x="6624488" y="1547586"/>
            <a:ext cx="21870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9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adpis 2"/>
          <p:cNvSpPr txBox="1">
            <a:spLocks noChangeArrowheads="1"/>
          </p:cNvSpPr>
          <p:nvPr/>
        </p:nvSpPr>
        <p:spPr bwMode="auto">
          <a:xfrm>
            <a:off x="539750" y="1565275"/>
            <a:ext cx="90709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4000" b="1">
                <a:solidFill>
                  <a:srgbClr val="FFFF00"/>
                </a:solidFill>
                <a:cs typeface="Tahoma" panose="020B0604030504040204" pitchFamily="34" charset="0"/>
              </a:rPr>
              <a:t>Veľa trpezlivosti pri riešení úloh</a:t>
            </a:r>
          </a:p>
          <a:p>
            <a:pPr algn="ctr" eaLnBrk="1">
              <a:lnSpc>
                <a:spcPct val="100000"/>
              </a:lnSpc>
              <a:spcAft>
                <a:spcPct val="0"/>
              </a:spcAft>
            </a:pPr>
            <a:endParaRPr lang="sk-SK" altLang="sk-SK" sz="4000" b="1">
              <a:solidFill>
                <a:srgbClr val="FFFF00"/>
              </a:solidFill>
              <a:cs typeface="Tahoma" panose="020B0604030504040204" pitchFamily="34" charset="0"/>
            </a:endParaRPr>
          </a:p>
          <a:p>
            <a:pPr algn="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>
                <a:solidFill>
                  <a:srgbClr val="FFFF00"/>
                </a:solidFill>
                <a:cs typeface="Tahoma" panose="020B0604030504040204" pitchFamily="34" charset="0"/>
              </a:rPr>
              <a:t>	</a:t>
            </a:r>
          </a:p>
          <a:p>
            <a:pPr algn="r" eaLnBrk="1">
              <a:lnSpc>
                <a:spcPct val="100000"/>
              </a:lnSpc>
              <a:spcAft>
                <a:spcPct val="0"/>
              </a:spcAft>
            </a:pPr>
            <a:r>
              <a:rPr lang="sk-SK" altLang="sk-SK" sz="4000" b="1">
                <a:solidFill>
                  <a:srgbClr val="FFFF00"/>
                </a:solidFill>
                <a:cs typeface="Tahoma" panose="020B0604030504040204" pitchFamily="34" charset="0"/>
              </a:rPr>
              <a:t> </a:t>
            </a:r>
            <a:r>
              <a:rPr lang="sk-SK" altLang="sk-SK" sz="2800" b="1">
                <a:solidFill>
                  <a:srgbClr val="FFFF00"/>
                </a:solidFill>
                <a:cs typeface="Tahoma" panose="020B0604030504040204" pitchFamily="34" charset="0"/>
              </a:rPr>
              <a:t>Anna Černinská</a:t>
            </a:r>
            <a:endParaRPr lang="sk-SK" altLang="sk-SK" sz="4000" b="1">
              <a:solidFill>
                <a:srgbClr val="FFFF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814388"/>
          </a:xfrm>
        </p:spPr>
        <p:txBody>
          <a:bodyPr/>
          <a:lstStyle/>
          <a:p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uhol uhlopriečok *</a:t>
            </a:r>
            <a:r>
              <a:rPr altLang="sk-SK" smtClean="0">
                <a:latin typeface="Arial" panose="020B0604020202020204" pitchFamily="34" charset="0"/>
                <a:cs typeface="Lucida Sans Unicode" panose="020B0602030504020204" pitchFamily="34" charset="0"/>
              </a:rPr>
              <a:t>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2011</a:t>
            </a:r>
            <a:endParaRPr altLang="sk-SK" smtClean="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363" name="Podnadpis 3"/>
          <p:cNvSpPr txBox="1">
            <a:spLocks/>
          </p:cNvSpPr>
          <p:nvPr/>
        </p:nvSpPr>
        <p:spPr bwMode="auto">
          <a:xfrm>
            <a:off x="292100" y="1403350"/>
            <a:ext cx="95726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1313" indent="-341313"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 dirty="0">
                <a:solidFill>
                  <a:srgbClr val="FFFFFF"/>
                </a:solidFill>
              </a:rPr>
              <a:t> Pomer dĺžok strán obdĺžnika ABCD je </a:t>
            </a:r>
            <a:r>
              <a:rPr lang="sk-SK" altLang="sk-SK" sz="2200" b="1" dirty="0">
                <a:solidFill>
                  <a:srgbClr val="FFFFFF"/>
                </a:solidFill>
                <a:sym typeface="Symbol" panose="05050102010706020507" pitchFamily="18" charset="2"/>
              </a:rPr>
              <a:t>3 : 1. Určte veľkosť menšieho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 dirty="0">
                <a:solidFill>
                  <a:srgbClr val="FFFFFF"/>
                </a:solidFill>
                <a:sym typeface="Symbol" panose="05050102010706020507" pitchFamily="18" charset="2"/>
              </a:rPr>
              <a:t> z uhlov uhlopriečok </a:t>
            </a:r>
            <a:r>
              <a:rPr lang="sk-SK" altLang="sk-SK" sz="2200" b="1" dirty="0">
                <a:solidFill>
                  <a:srgbClr val="FFFFFF"/>
                </a:solidFill>
              </a:rPr>
              <a:t>obdĺžnika ABCD.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>
                <a:solidFill>
                  <a:srgbClr val="FFFFFF"/>
                </a:solidFill>
              </a:rPr>
              <a:t>												D									    C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endParaRPr lang="sk-SK" altLang="sk-SK" sz="2200" b="1">
              <a:solidFill>
                <a:srgbClr val="FFFFFF"/>
              </a:solidFill>
            </a:endParaRP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endParaRPr lang="sk-SK" altLang="sk-SK" sz="2200" b="1" dirty="0">
              <a:solidFill>
                <a:srgbClr val="FFFFFF"/>
              </a:solidFill>
            </a:endParaRP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 dirty="0">
                <a:solidFill>
                  <a:srgbClr val="FFFFFF"/>
                </a:solidFill>
              </a:rPr>
              <a:t>												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 dirty="0">
                <a:solidFill>
                  <a:srgbClr val="FFFFFF"/>
                </a:solidFill>
              </a:rPr>
              <a:t>												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 dirty="0">
                <a:solidFill>
                  <a:srgbClr val="FFFFFF"/>
                </a:solidFill>
              </a:rPr>
              <a:t>												A									    B</a:t>
            </a:r>
          </a:p>
        </p:txBody>
      </p:sp>
      <p:grpSp>
        <p:nvGrpSpPr>
          <p:cNvPr id="15364" name="Skupina 3"/>
          <p:cNvGrpSpPr>
            <a:grpSpLocks/>
          </p:cNvGrpSpPr>
          <p:nvPr/>
        </p:nvGrpSpPr>
        <p:grpSpPr bwMode="auto">
          <a:xfrm>
            <a:off x="5472113" y="2484438"/>
            <a:ext cx="4032250" cy="2303462"/>
            <a:chOff x="7128544" y="1979637"/>
            <a:chExt cx="2016224" cy="2736304"/>
          </a:xfrm>
        </p:grpSpPr>
        <p:sp>
          <p:nvSpPr>
            <p:cNvPr id="5" name="Obdĺžnik 4"/>
            <p:cNvSpPr/>
            <p:nvPr/>
          </p:nvSpPr>
          <p:spPr>
            <a:xfrm>
              <a:off x="7128544" y="1979637"/>
              <a:ext cx="2016224" cy="273630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sk-SK" dirty="0"/>
            </a:p>
          </p:txBody>
        </p:sp>
        <p:cxnSp>
          <p:nvCxnSpPr>
            <p:cNvPr id="6" name="Rovná spojnica 5"/>
            <p:cNvCxnSpPr/>
            <p:nvPr/>
          </p:nvCxnSpPr>
          <p:spPr>
            <a:xfrm>
              <a:off x="7128544" y="1979637"/>
              <a:ext cx="2016224" cy="273630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ovná spojnica 6"/>
            <p:cNvCxnSpPr/>
            <p:nvPr/>
          </p:nvCxnSpPr>
          <p:spPr>
            <a:xfrm flipV="1">
              <a:off x="7128544" y="1979637"/>
              <a:ext cx="2016224" cy="2736304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Voľná forma 7"/>
          <p:cNvSpPr>
            <a:spLocks/>
          </p:cNvSpPr>
          <p:nvPr/>
        </p:nvSpPr>
        <p:spPr bwMode="auto">
          <a:xfrm>
            <a:off x="71438" y="4535941"/>
            <a:ext cx="180000" cy="180000"/>
          </a:xfrm>
          <a:custGeom>
            <a:avLst/>
            <a:gdLst>
              <a:gd name="T0" fmla="*/ 0 w 6120000"/>
              <a:gd name="T1" fmla="*/ 0 h 612000"/>
              <a:gd name="T2" fmla="*/ 0 w 6120000"/>
              <a:gd name="T3" fmla="*/ 298769 h 612000"/>
              <a:gd name="T4" fmla="*/ 0 w 6120000"/>
              <a:gd name="T5" fmla="*/ 597536 h 612000"/>
              <a:gd name="T6" fmla="*/ 0 w 6120000"/>
              <a:gd name="T7" fmla="*/ 298769 h 6120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29878 w 6120000"/>
              <a:gd name="T13" fmla="*/ 29876 h 612000"/>
              <a:gd name="T14" fmla="*/ 6090103 w 6120000"/>
              <a:gd name="T15" fmla="*/ 582124 h 61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0000" h="612000">
                <a:moveTo>
                  <a:pt x="102000" y="0"/>
                </a:moveTo>
                <a:lnTo>
                  <a:pt x="101999" y="0"/>
                </a:lnTo>
                <a:cubicBezTo>
                  <a:pt x="45666" y="0"/>
                  <a:pt x="0" y="45666"/>
                  <a:pt x="0" y="101999"/>
                </a:cubicBezTo>
                <a:lnTo>
                  <a:pt x="0" y="510000"/>
                </a:lnTo>
                <a:cubicBezTo>
                  <a:pt x="0" y="566333"/>
                  <a:pt x="45666" y="611999"/>
                  <a:pt x="101999" y="612000"/>
                </a:cubicBezTo>
                <a:lnTo>
                  <a:pt x="6018000" y="612000"/>
                </a:lnTo>
                <a:cubicBezTo>
                  <a:pt x="6074333" y="611999"/>
                  <a:pt x="6120000" y="566333"/>
                  <a:pt x="6120000" y="510000"/>
                </a:cubicBezTo>
                <a:lnTo>
                  <a:pt x="6120000" y="102000"/>
                </a:lnTo>
                <a:cubicBezTo>
                  <a:pt x="6120000" y="45666"/>
                  <a:pt x="6074333" y="0"/>
                  <a:pt x="6018000" y="0"/>
                </a:cubicBezTo>
                <a:lnTo>
                  <a:pt x="10200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FF3333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sk-SK"/>
          </a:p>
        </p:txBody>
      </p:sp>
      <p:sp>
        <p:nvSpPr>
          <p:cNvPr id="15366" name="BlokTextu 4"/>
          <p:cNvSpPr txBox="1">
            <a:spLocks noChangeArrowheads="1"/>
          </p:cNvSpPr>
          <p:nvPr/>
        </p:nvSpPr>
        <p:spPr bwMode="auto">
          <a:xfrm>
            <a:off x="233363" y="4141788"/>
            <a:ext cx="1566862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 dirty="0">
                <a:solidFill>
                  <a:srgbClr val="FFFF00"/>
                </a:solidFill>
              </a:rPr>
              <a:t>(A)   </a:t>
            </a:r>
            <a:r>
              <a:rPr lang="sk-SK" altLang="sk-SK" sz="2200" b="1" dirty="0">
                <a:solidFill>
                  <a:srgbClr val="FFFF00"/>
                </a:solidFill>
                <a:sym typeface="Symbol" panose="05050102010706020507" pitchFamily="18" charset="2"/>
              </a:rPr>
              <a:t>60</a:t>
            </a: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 dirty="0">
                <a:solidFill>
                  <a:srgbClr val="FFFF00"/>
                </a:solidFill>
              </a:rPr>
              <a:t>(B) </a:t>
            </a:r>
            <a:r>
              <a:rPr lang="sk-SK" altLang="sk-SK" sz="2200" b="1" dirty="0">
                <a:solidFill>
                  <a:srgbClr val="FFFF00"/>
                </a:solidFill>
                <a:sym typeface="Symbol" panose="05050102010706020507" pitchFamily="18" charset="2"/>
              </a:rPr>
              <a:t>120</a:t>
            </a: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 dirty="0">
                <a:solidFill>
                  <a:srgbClr val="FFFF00"/>
                </a:solidFill>
              </a:rPr>
              <a:t>(C) </a:t>
            </a:r>
            <a:r>
              <a:rPr lang="sk-SK" altLang="sk-SK" sz="2200" b="1" dirty="0">
                <a:solidFill>
                  <a:srgbClr val="FFFF00"/>
                </a:solidFill>
                <a:sym typeface="Symbol" panose="05050102010706020507" pitchFamily="18" charset="2"/>
              </a:rPr>
              <a:t>130</a:t>
            </a: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 dirty="0">
                <a:solidFill>
                  <a:srgbClr val="FFFF00"/>
                </a:solidFill>
              </a:rPr>
              <a:t>(D)   </a:t>
            </a:r>
            <a:r>
              <a:rPr lang="sk-SK" altLang="sk-SK" sz="2200" b="1" dirty="0">
                <a:solidFill>
                  <a:srgbClr val="FFFF00"/>
                </a:solidFill>
                <a:sym typeface="Symbol" panose="05050102010706020507" pitchFamily="18" charset="2"/>
              </a:rPr>
              <a:t>70</a:t>
            </a: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sk-SK" altLang="sk-SK" sz="2200" b="1" dirty="0">
              <a:solidFill>
                <a:srgbClr val="FFFF00"/>
              </a:solidFill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 dirty="0">
                <a:solidFill>
                  <a:srgbClr val="FFFF00"/>
                </a:solidFill>
              </a:rPr>
              <a:t>(E)   </a:t>
            </a:r>
            <a:r>
              <a:rPr lang="sk-SK" altLang="sk-SK" sz="2200" b="1" dirty="0">
                <a:solidFill>
                  <a:srgbClr val="FFFF00"/>
                </a:solidFill>
                <a:sym typeface="Symbol" panose="05050102010706020507" pitchFamily="18" charset="2"/>
              </a:rPr>
              <a:t>30</a:t>
            </a:r>
            <a:endParaRPr lang="sk-SK" altLang="sk-SK" sz="2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3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oľná forma 1"/>
          <p:cNvSpPr>
            <a:spLocks/>
          </p:cNvSpPr>
          <p:nvPr/>
        </p:nvSpPr>
        <p:spPr bwMode="auto">
          <a:xfrm>
            <a:off x="9324808" y="6984213"/>
            <a:ext cx="180000" cy="180000"/>
          </a:xfrm>
          <a:custGeom>
            <a:avLst/>
            <a:gdLst>
              <a:gd name="T0" fmla="*/ 718776 w 1440000"/>
              <a:gd name="T1" fmla="*/ 0 h 720719"/>
              <a:gd name="T2" fmla="*/ 1437534 w 1440000"/>
              <a:gd name="T3" fmla="*/ 360414 h 720719"/>
              <a:gd name="T4" fmla="*/ 718776 w 1440000"/>
              <a:gd name="T5" fmla="*/ 720827 h 720719"/>
              <a:gd name="T6" fmla="*/ 0 w 1440000"/>
              <a:gd name="T7" fmla="*/ 360414 h 720719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5183 w 1440000"/>
              <a:gd name="T13" fmla="*/ 35183 h 720719"/>
              <a:gd name="T14" fmla="*/ 1404817 w 1440000"/>
              <a:gd name="T15" fmla="*/ 685536 h 7207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000" h="720719">
                <a:moveTo>
                  <a:pt x="120120" y="0"/>
                </a:moveTo>
                <a:lnTo>
                  <a:pt x="120119" y="0"/>
                </a:lnTo>
                <a:cubicBezTo>
                  <a:pt x="53779" y="0"/>
                  <a:pt x="0" y="53779"/>
                  <a:pt x="0" y="120119"/>
                </a:cubicBezTo>
                <a:lnTo>
                  <a:pt x="0" y="600599"/>
                </a:lnTo>
                <a:cubicBezTo>
                  <a:pt x="0" y="666939"/>
                  <a:pt x="53779" y="720718"/>
                  <a:pt x="120119" y="720719"/>
                </a:cubicBezTo>
                <a:lnTo>
                  <a:pt x="1319880" y="720719"/>
                </a:lnTo>
                <a:cubicBezTo>
                  <a:pt x="1386220" y="720718"/>
                  <a:pt x="1440000" y="666939"/>
                  <a:pt x="1440000" y="600599"/>
                </a:cubicBezTo>
                <a:lnTo>
                  <a:pt x="1440000" y="120120"/>
                </a:lnTo>
                <a:cubicBezTo>
                  <a:pt x="1440000" y="53779"/>
                  <a:pt x="1386220" y="0"/>
                  <a:pt x="1319880" y="0"/>
                </a:cubicBezTo>
                <a:lnTo>
                  <a:pt x="12012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FF3333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sk-SK"/>
          </a:p>
        </p:txBody>
      </p:sp>
      <p:sp>
        <p:nvSpPr>
          <p:cNvPr id="16387" name="Nadpis 3"/>
          <p:cNvSpPr txBox="1">
            <a:spLocks noGrp="1"/>
          </p:cNvSpPr>
          <p:nvPr>
            <p:ph type="title" idx="4294967295"/>
          </p:nvPr>
        </p:nvSpPr>
        <p:spPr>
          <a:xfrm>
            <a:off x="358775" y="346075"/>
            <a:ext cx="9577388" cy="84137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pravouhlý trojuholník	 *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2006</a:t>
            </a:r>
          </a:p>
        </p:txBody>
      </p:sp>
      <p:sp>
        <p:nvSpPr>
          <p:cNvPr id="16388" name="Podnadpis 4"/>
          <p:cNvSpPr txBox="1">
            <a:spLocks noGrp="1"/>
          </p:cNvSpPr>
          <p:nvPr>
            <p:ph type="subTitle" idx="4294967295"/>
          </p:nvPr>
        </p:nvSpPr>
        <p:spPr>
          <a:xfrm>
            <a:off x="576263" y="1042988"/>
            <a:ext cx="9067800" cy="3382962"/>
          </a:xfrm>
        </p:spPr>
        <p:txBody>
          <a:bodyPr tIns="0" anchor="ctr"/>
          <a:lstStyle/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														  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														B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altLang="sk-SK" sz="2200" b="1" smtClean="0">
              <a:solidFill>
                <a:srgbClr val="FFFFFF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Veľkosti uhlov v pravouhlom trojuholníku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sú v pomere  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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 </a:t>
            </a:r>
            <a:r>
              <a:rPr altLang="sk-SK" sz="2200" b="1" smtClean="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: </a:t>
            </a:r>
            <a:r>
              <a:rPr altLang="sk-SK" sz="2200" b="1" i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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: </a:t>
            </a:r>
            <a:r>
              <a:rPr altLang="sk-SK" sz="2200" b="1" i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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= 1 : 2 : 3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. 						a		      c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Pri zvyčajnom označení strán trojuholníka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altLang="sk-SK" sz="2200" b="1" smtClean="0">
              <a:solidFill>
                <a:srgbClr val="FFFFFF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je  číslo		  pomerom	</a:t>
            </a:r>
            <a:r>
              <a:rPr altLang="sk-SK" sz="2200" b="1" smtClean="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								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</a:t>
            </a:r>
            <a:endParaRPr altLang="sk-SK" sz="2200" b="1" smtClean="0">
              <a:solidFill>
                <a:srgbClr val="FFFFFF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												 		 C		 b	       A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endParaRPr altLang="sk-SK" sz="2200" b="1" smtClean="0">
              <a:solidFill>
                <a:srgbClr val="FFFF00"/>
              </a:solidFill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389" name="Voľná forma 6"/>
          <p:cNvSpPr>
            <a:spLocks/>
          </p:cNvSpPr>
          <p:nvPr/>
        </p:nvSpPr>
        <p:spPr bwMode="auto">
          <a:xfrm>
            <a:off x="7559675" y="1474788"/>
            <a:ext cx="1800225" cy="27003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7694720 60000 65536"/>
              <a:gd name="T26" fmla="*/ 17694720 60000 65536"/>
              <a:gd name="T27" fmla="*/ 17694720 60000 65536"/>
              <a:gd name="T28" fmla="*/ 17694720 60000 65536"/>
              <a:gd name="T29" fmla="*/ 17694720 60000 65536"/>
              <a:gd name="T30" fmla="*/ 1900 w 21600"/>
              <a:gd name="T31" fmla="*/ 12700 h 21600"/>
              <a:gd name="T32" fmla="*/ 12700 w 21600"/>
              <a:gd name="T33" fmla="*/ 197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0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63000" rIns="108000" bIns="63000" anchor="ctr"/>
          <a:lstStyle/>
          <a:p>
            <a:endParaRPr lang="sk-SK"/>
          </a:p>
        </p:txBody>
      </p:sp>
      <p:sp>
        <p:nvSpPr>
          <p:cNvPr id="16390" name="Voľná forma 7"/>
          <p:cNvSpPr>
            <a:spLocks/>
          </p:cNvSpPr>
          <p:nvPr/>
        </p:nvSpPr>
        <p:spPr bwMode="auto">
          <a:xfrm>
            <a:off x="6840538" y="3454400"/>
            <a:ext cx="1439862" cy="14398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7694720 60000 65536"/>
              <a:gd name="T19" fmla="*/ 17694720 60000 65536"/>
              <a:gd name="T20" fmla="*/ 1769472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11177" y="7"/>
                </a:moveTo>
                <a:lnTo>
                  <a:pt x="11177" y="6"/>
                </a:lnTo>
                <a:cubicBezTo>
                  <a:pt x="16991" y="209"/>
                  <a:pt x="21600" y="4982"/>
                  <a:pt x="21600" y="10800"/>
                </a:cubicBezTo>
                <a:lnTo>
                  <a:pt x="10800" y="10800"/>
                </a:lnTo>
                <a:lnTo>
                  <a:pt x="11177" y="7"/>
                </a:lnTo>
                <a:close/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5000" rIns="90000" bIns="45000" anchor="ctr"/>
          <a:lstStyle/>
          <a:p>
            <a:endParaRPr lang="sk-SK"/>
          </a:p>
        </p:txBody>
      </p:sp>
      <p:sp>
        <p:nvSpPr>
          <p:cNvPr id="16391" name="BlokTextu 8"/>
          <p:cNvSpPr txBox="1">
            <a:spLocks noChangeArrowheads="1"/>
          </p:cNvSpPr>
          <p:nvPr/>
        </p:nvSpPr>
        <p:spPr bwMode="auto">
          <a:xfrm>
            <a:off x="539750" y="6911975"/>
            <a:ext cx="89995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>
                <a:solidFill>
                  <a:srgbClr val="FFFF00"/>
                </a:solidFill>
              </a:rPr>
              <a:t>(A) b : c           (B) c : b          (C) a : c           (D) b : a           (E) a : b</a:t>
            </a:r>
          </a:p>
        </p:txBody>
      </p:sp>
      <p:grpSp>
        <p:nvGrpSpPr>
          <p:cNvPr id="16392" name="Skupina 15"/>
          <p:cNvGrpSpPr>
            <a:grpSpLocks/>
          </p:cNvGrpSpPr>
          <p:nvPr/>
        </p:nvGrpSpPr>
        <p:grpSpPr bwMode="auto">
          <a:xfrm>
            <a:off x="1800225" y="3635375"/>
            <a:ext cx="719138" cy="708025"/>
            <a:chOff x="1799952" y="5868069"/>
            <a:chExt cx="720080" cy="707886"/>
          </a:xfrm>
        </p:grpSpPr>
        <p:sp>
          <p:nvSpPr>
            <p:cNvPr id="16393" name="BlokTextu 11"/>
            <p:cNvSpPr txBox="1">
              <a:spLocks noChangeArrowheads="1"/>
            </p:cNvSpPr>
            <p:nvPr/>
          </p:nvSpPr>
          <p:spPr bwMode="auto">
            <a:xfrm>
              <a:off x="1799952" y="5868069"/>
              <a:ext cx="72008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3000"/>
                </a:lnSpc>
                <a:spcAft>
                  <a:spcPts val="1425"/>
                </a:spcAft>
                <a:tabLst>
                  <a:tab pos="341313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sk-SK" altLang="sk-SK" sz="2000" b="1">
                  <a:solidFill>
                    <a:schemeClr val="bg1"/>
                  </a:solidFill>
                  <a:cs typeface="Arial" panose="020B0604020202020204" pitchFamily="34" charset="0"/>
                  <a:sym typeface="Symbol" panose="05050102010706020507" pitchFamily="18" charset="2"/>
                </a:rPr>
                <a:t></a:t>
              </a:r>
              <a:r>
                <a:rPr lang="sk-SK" altLang="sk-SK" sz="2000" b="1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r>
                <a:rPr lang="sk-SK" altLang="sk-SK" sz="2000" b="1">
                  <a:solidFill>
                    <a:schemeClr val="bg1"/>
                  </a:solidFill>
                  <a:cs typeface="Arial" panose="020B0604020202020204" pitchFamily="34" charset="0"/>
                </a:rPr>
                <a:t>  3</a:t>
              </a:r>
            </a:p>
          </p:txBody>
        </p:sp>
        <p:cxnSp>
          <p:nvCxnSpPr>
            <p:cNvPr id="11" name="Rovná spojnica 10"/>
            <p:cNvCxnSpPr/>
            <p:nvPr/>
          </p:nvCxnSpPr>
          <p:spPr>
            <a:xfrm>
              <a:off x="1871484" y="6228361"/>
              <a:ext cx="36083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>
              <a:off x="2024083" y="5939493"/>
              <a:ext cx="17962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Podnadpis 1"/>
          <p:cNvSpPr txBox="1">
            <a:spLocks noGrp="1"/>
          </p:cNvSpPr>
          <p:nvPr>
            <p:ph type="subTitle" idx="4294967295"/>
          </p:nvPr>
        </p:nvSpPr>
        <p:spPr>
          <a:xfrm>
            <a:off x="503238" y="971550"/>
            <a:ext cx="9067800" cy="3587750"/>
          </a:xfrm>
        </p:spPr>
        <p:txBody>
          <a:bodyPr tIns="0" anchor="ctr"/>
          <a:lstStyle/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										     B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 pravouhlom trojuholníku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ABC				    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s odvesnou 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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AC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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= 13   má výška     			     </a:t>
            </a:r>
            <a:r>
              <a:rPr altLang="sk-SK" sz="20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D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				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na preponu dĺžku 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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CD</a:t>
            </a:r>
            <a:r>
              <a:rPr altLang="sk-SK" sz="2200" b="1" smtClean="0">
                <a:solidFill>
                  <a:srgbClr val="FFFFFF"/>
                </a:solidFill>
                <a:latin typeface="Symbol" panose="05050102010706020507" pitchFamily="18" charset="2"/>
                <a:cs typeface="Lucida Sans Unicode" panose="020B0602030504020204" pitchFamily="34" charset="0"/>
              </a:rPr>
              <a:t>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= 5.                        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Vypočítajte veľkosť uhla </a:t>
            </a:r>
            <a:r>
              <a:rPr altLang="sk-SK" sz="2200" b="1" i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CAB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.                                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Výsledok uveďte v stupňoch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s presnosťou na dve                                                      	     ?</a:t>
            </a:r>
          </a:p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desatinné miesta.  						 </a:t>
            </a:r>
            <a:r>
              <a:rPr altLang="sk-SK" sz="20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C								 A	</a:t>
            </a:r>
          </a:p>
        </p:txBody>
      </p:sp>
      <p:sp>
        <p:nvSpPr>
          <p:cNvPr id="18435" name="Nadpis 2"/>
          <p:cNvSpPr txBox="1">
            <a:spLocks noGrp="1"/>
          </p:cNvSpPr>
          <p:nvPr>
            <p:ph type="title" idx="4294967295"/>
          </p:nvPr>
        </p:nvSpPr>
        <p:spPr>
          <a:xfrm>
            <a:off x="503238" y="346075"/>
            <a:ext cx="9067800" cy="84137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pravouhlý trojuholník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			2006</a:t>
            </a:r>
          </a:p>
        </p:txBody>
      </p:sp>
      <p:sp>
        <p:nvSpPr>
          <p:cNvPr id="18436" name="Voľná forma 3"/>
          <p:cNvSpPr>
            <a:spLocks/>
          </p:cNvSpPr>
          <p:nvPr/>
        </p:nvSpPr>
        <p:spPr bwMode="auto">
          <a:xfrm>
            <a:off x="5832475" y="1930400"/>
            <a:ext cx="3240088" cy="18002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17694720 60000 65536"/>
              <a:gd name="T21" fmla="*/ 0 60000 65536"/>
              <a:gd name="T22" fmla="*/ 5898240 60000 65536"/>
              <a:gd name="T23" fmla="*/ 11796480 60000 65536"/>
              <a:gd name="T24" fmla="*/ 17694720 60000 65536"/>
              <a:gd name="T25" fmla="*/ 17694720 60000 65536"/>
              <a:gd name="T26" fmla="*/ 17694720 60000 65536"/>
              <a:gd name="T27" fmla="*/ 17694720 60000 65536"/>
              <a:gd name="T28" fmla="*/ 17694720 60000 65536"/>
              <a:gd name="T29" fmla="*/ 17694720 60000 65536"/>
              <a:gd name="T30" fmla="*/ 1900 w 21600"/>
              <a:gd name="T31" fmla="*/ 12700 h 21600"/>
              <a:gd name="T32" fmla="*/ 12700 w 21600"/>
              <a:gd name="T33" fmla="*/ 197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0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63000" rIns="108000" bIns="63000" anchor="ctr"/>
          <a:lstStyle/>
          <a:p>
            <a:endParaRPr lang="sk-SK"/>
          </a:p>
        </p:txBody>
      </p:sp>
      <p:sp>
        <p:nvSpPr>
          <p:cNvPr id="18437" name="Rovná spojnica 4"/>
          <p:cNvSpPr>
            <a:spLocks noChangeShapeType="1"/>
          </p:cNvSpPr>
          <p:nvPr/>
        </p:nvSpPr>
        <p:spPr bwMode="auto">
          <a:xfrm flipV="1">
            <a:off x="5832475" y="2363788"/>
            <a:ext cx="765175" cy="1379537"/>
          </a:xfrm>
          <a:prstGeom prst="line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 tIns="63000" rIns="108000" bIns="63000" anchor="ctr" anchorCtr="1"/>
          <a:lstStyle/>
          <a:p>
            <a:endParaRPr lang="sk-SK"/>
          </a:p>
        </p:txBody>
      </p:sp>
      <p:sp>
        <p:nvSpPr>
          <p:cNvPr id="18438" name="Voľná forma 5"/>
          <p:cNvSpPr>
            <a:spLocks/>
          </p:cNvSpPr>
          <p:nvPr/>
        </p:nvSpPr>
        <p:spPr bwMode="auto">
          <a:xfrm>
            <a:off x="7956550" y="2614613"/>
            <a:ext cx="2232025" cy="21971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17694720 60000 65536"/>
              <a:gd name="T15" fmla="*/ 0 60000 65536"/>
              <a:gd name="T16" fmla="*/ 5898240 60000 65536"/>
              <a:gd name="T17" fmla="*/ 11796480 60000 65536"/>
              <a:gd name="T18" fmla="*/ 17694720 60000 65536"/>
              <a:gd name="T19" fmla="*/ 17694720 60000 65536"/>
              <a:gd name="T20" fmla="*/ 17694720 60000 65536"/>
              <a:gd name="T21" fmla="*/ 0 w 21600"/>
              <a:gd name="T22" fmla="*/ 0 h 21600"/>
              <a:gd name="T23" fmla="*/ 21600 w 21600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2" y="10988"/>
                </a:moveTo>
                <a:lnTo>
                  <a:pt x="1" y="10988"/>
                </a:lnTo>
                <a:cubicBezTo>
                  <a:pt x="0" y="10925"/>
                  <a:pt x="0" y="10862"/>
                  <a:pt x="0" y="10800"/>
                </a:cubicBezTo>
                <a:cubicBezTo>
                  <a:pt x="-1" y="8968"/>
                  <a:pt x="465" y="7166"/>
                  <a:pt x="1354" y="5564"/>
                </a:cubicBezTo>
                <a:lnTo>
                  <a:pt x="10800" y="10800"/>
                </a:lnTo>
                <a:lnTo>
                  <a:pt x="2" y="10988"/>
                </a:lnTo>
                <a:close/>
              </a:path>
            </a:pathLst>
          </a:custGeom>
          <a:noFill/>
          <a:ln w="180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9000" tIns="54000" rIns="99000" bIns="54000" anchor="ctr"/>
          <a:lstStyle/>
          <a:p>
            <a:endParaRPr lang="sk-SK"/>
          </a:p>
        </p:txBody>
      </p:sp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8772525" y="7016750"/>
            <a:ext cx="1308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cs-CZ" altLang="sk-SK" b="1">
                <a:solidFill>
                  <a:srgbClr val="FF0000"/>
                </a:solidFill>
                <a:cs typeface="Times New Roman" panose="02020603050405020304" pitchFamily="18" charset="0"/>
              </a:rPr>
              <a:t>22,62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 txBox="1">
            <a:spLocks noGrp="1"/>
          </p:cNvSpPr>
          <p:nvPr>
            <p:ph type="title" idx="4294967295"/>
          </p:nvPr>
        </p:nvSpPr>
        <p:spPr>
          <a:xfrm>
            <a:off x="304800" y="328613"/>
            <a:ext cx="9577388" cy="814387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obvod prav. trojuholníka *</a:t>
            </a:r>
            <a:r>
              <a:rPr altLang="sk-SK" smtClean="0">
                <a:latin typeface="Arial" panose="020B0604020202020204" pitchFamily="34" charset="0"/>
                <a:cs typeface="Lucida Sans Unicode" panose="020B0602030504020204" pitchFamily="34" charset="0"/>
              </a:rPr>
              <a:t>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2008</a:t>
            </a:r>
          </a:p>
        </p:txBody>
      </p:sp>
      <p:sp>
        <p:nvSpPr>
          <p:cNvPr id="20483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431800" y="1143000"/>
            <a:ext cx="9066213" cy="1439863"/>
          </a:xfrm>
        </p:spPr>
        <p:txBody>
          <a:bodyPr tIns="0" anchor="ctr"/>
          <a:lstStyle/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Prepona pravouhlého trojuholníka má dĺžku 17 cm. Jedna jeho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odvesna je o 7 cm kratšia ako druhá odvesna.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Vypočítajte v centimetroch obvod tohto pravouhlého trojuholníka.</a:t>
            </a:r>
          </a:p>
        </p:txBody>
      </p:sp>
      <p:sp>
        <p:nvSpPr>
          <p:cNvPr id="4" name="Voľná forma 3"/>
          <p:cNvSpPr>
            <a:spLocks/>
          </p:cNvSpPr>
          <p:nvPr/>
        </p:nvSpPr>
        <p:spPr bwMode="auto">
          <a:xfrm>
            <a:off x="359792" y="7056221"/>
            <a:ext cx="180000" cy="180000"/>
          </a:xfrm>
          <a:custGeom>
            <a:avLst/>
            <a:gdLst>
              <a:gd name="T0" fmla="*/ 566506 w 1152000"/>
              <a:gd name="T1" fmla="*/ 0 h 720719"/>
              <a:gd name="T2" fmla="*/ 1133019 w 1152000"/>
              <a:gd name="T3" fmla="*/ 360414 h 720719"/>
              <a:gd name="T4" fmla="*/ 566506 w 1152000"/>
              <a:gd name="T5" fmla="*/ 720827 h 720719"/>
              <a:gd name="T6" fmla="*/ 0 w 1152000"/>
              <a:gd name="T7" fmla="*/ 360414 h 720719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35183 w 1152000"/>
              <a:gd name="T13" fmla="*/ 35183 h 720719"/>
              <a:gd name="T14" fmla="*/ 1116817 w 1152000"/>
              <a:gd name="T15" fmla="*/ 685536 h 7207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000" h="720719">
                <a:moveTo>
                  <a:pt x="120120" y="0"/>
                </a:moveTo>
                <a:lnTo>
                  <a:pt x="120119" y="0"/>
                </a:lnTo>
                <a:cubicBezTo>
                  <a:pt x="53779" y="0"/>
                  <a:pt x="0" y="53779"/>
                  <a:pt x="0" y="120119"/>
                </a:cubicBezTo>
                <a:lnTo>
                  <a:pt x="0" y="600599"/>
                </a:lnTo>
                <a:cubicBezTo>
                  <a:pt x="0" y="666939"/>
                  <a:pt x="53779" y="720718"/>
                  <a:pt x="120119" y="720719"/>
                </a:cubicBezTo>
                <a:lnTo>
                  <a:pt x="1031880" y="720719"/>
                </a:lnTo>
                <a:cubicBezTo>
                  <a:pt x="1098220" y="720718"/>
                  <a:pt x="1152000" y="666939"/>
                  <a:pt x="1152000" y="600599"/>
                </a:cubicBezTo>
                <a:lnTo>
                  <a:pt x="1152000" y="120120"/>
                </a:lnTo>
                <a:cubicBezTo>
                  <a:pt x="1152000" y="53779"/>
                  <a:pt x="1098220" y="0"/>
                  <a:pt x="1031880" y="0"/>
                </a:cubicBezTo>
                <a:lnTo>
                  <a:pt x="120120" y="0"/>
                </a:lnTo>
                <a:close/>
              </a:path>
            </a:pathLst>
          </a:custGeom>
          <a:solidFill>
            <a:srgbClr val="FF0000"/>
          </a:solidFill>
          <a:ln w="9360">
            <a:solidFill>
              <a:srgbClr val="FF3333"/>
            </a:solidFill>
            <a:prstDash val="solid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sk-SK"/>
          </a:p>
        </p:txBody>
      </p:sp>
      <p:sp>
        <p:nvSpPr>
          <p:cNvPr id="20485" name="BlokTextu 4"/>
          <p:cNvSpPr txBox="1">
            <a:spLocks noChangeArrowheads="1"/>
          </p:cNvSpPr>
          <p:nvPr/>
        </p:nvSpPr>
        <p:spPr bwMode="auto">
          <a:xfrm>
            <a:off x="539750" y="6985000"/>
            <a:ext cx="89995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 dirty="0">
                <a:solidFill>
                  <a:srgbClr val="FFFF00"/>
                </a:solidFill>
              </a:rPr>
              <a:t>(A)  40          (B)  46          (C)  50           (D)  42           (E)  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885825"/>
          </a:xfrm>
        </p:spPr>
        <p:txBody>
          <a:bodyPr/>
          <a:lstStyle/>
          <a:p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strana štvoruholníka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2013</a:t>
            </a:r>
            <a:endParaRPr altLang="sk-SK" smtClean="0"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531" name="Podnadpis 2"/>
          <p:cNvSpPr txBox="1">
            <a:spLocks/>
          </p:cNvSpPr>
          <p:nvPr/>
        </p:nvSpPr>
        <p:spPr bwMode="auto">
          <a:xfrm>
            <a:off x="215900" y="1403350"/>
            <a:ext cx="95773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1313" indent="-341313"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sz="2200" b="1">
                <a:solidFill>
                  <a:srgbClr val="FFFFFF"/>
                </a:solidFill>
              </a:rPr>
              <a:t>Vo štvoruholníku ABCD s dĺžkami strán </a:t>
            </a:r>
            <a:r>
              <a:rPr lang="sk-SK" altLang="sk-SK" sz="2200" b="1">
                <a:solidFill>
                  <a:srgbClr val="FFFFFF"/>
                </a:solidFill>
                <a:sym typeface="Symbol" panose="05050102010706020507" pitchFamily="18" charset="2"/>
              </a:rPr>
              <a:t>AB= 9, BC= 11 a CD= 3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>
                <a:solidFill>
                  <a:srgbClr val="FFFFFF"/>
                </a:solidFill>
                <a:sym typeface="Symbol" panose="05050102010706020507" pitchFamily="18" charset="2"/>
              </a:rPr>
              <a:t>Sú vnútorné uhly pri vrcholoch A a C pravé (pozrite obrázok). Určte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</a:pPr>
            <a:r>
              <a:rPr lang="sk-SK" altLang="sk-SK" sz="2200" b="1">
                <a:solidFill>
                  <a:srgbClr val="FFFFFF"/>
                </a:solidFill>
                <a:sym typeface="Symbol" panose="05050102010706020507" pitchFamily="18" charset="2"/>
              </a:rPr>
              <a:t>dĺžku strany AD </a:t>
            </a:r>
            <a:r>
              <a:rPr lang="sk-SK" altLang="sk-SK" sz="2200" b="1">
                <a:solidFill>
                  <a:srgbClr val="FFFFFF"/>
                </a:solidFill>
              </a:rPr>
              <a:t>štvoruholníka ABCD. </a:t>
            </a: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9577388" y="7011988"/>
            <a:ext cx="5032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b="1">
                <a:solidFill>
                  <a:srgbClr val="FF0000"/>
                </a:solidFill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22533" name="Skupina 11"/>
          <p:cNvGrpSpPr>
            <a:grpSpLocks/>
          </p:cNvGrpSpPr>
          <p:nvPr/>
        </p:nvGrpSpPr>
        <p:grpSpPr bwMode="auto">
          <a:xfrm>
            <a:off x="4427538" y="2538413"/>
            <a:ext cx="4284662" cy="4841875"/>
            <a:chOff x="3780000" y="2628000"/>
            <a:chExt cx="4284648" cy="4842000"/>
          </a:xfrm>
        </p:grpSpPr>
        <p:sp>
          <p:nvSpPr>
            <p:cNvPr id="22535" name="Voľná forma 7"/>
            <p:cNvSpPr>
              <a:spLocks/>
            </p:cNvSpPr>
            <p:nvPr/>
          </p:nvSpPr>
          <p:spPr bwMode="auto">
            <a:xfrm>
              <a:off x="3780000" y="6012000"/>
              <a:ext cx="1439862" cy="1439863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0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17694720 60000 65536"/>
                <a:gd name="T15" fmla="*/ 0 60000 65536"/>
                <a:gd name="T16" fmla="*/ 5898240 60000 65536"/>
                <a:gd name="T17" fmla="*/ 11796480 60000 65536"/>
                <a:gd name="T18" fmla="*/ 17694720 60000 65536"/>
                <a:gd name="T19" fmla="*/ 17694720 60000 65536"/>
                <a:gd name="T20" fmla="*/ 1769472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11177" y="7"/>
                  </a:moveTo>
                  <a:lnTo>
                    <a:pt x="11177" y="6"/>
                  </a:lnTo>
                  <a:cubicBezTo>
                    <a:pt x="16991" y="209"/>
                    <a:pt x="21600" y="4982"/>
                    <a:pt x="21600" y="10800"/>
                  </a:cubicBezTo>
                  <a:lnTo>
                    <a:pt x="10800" y="10800"/>
                  </a:lnTo>
                  <a:lnTo>
                    <a:pt x="11177" y="7"/>
                  </a:lnTo>
                  <a:close/>
                </a:path>
              </a:pathLst>
            </a:cu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5000" rIns="90000" bIns="45000" anchor="ctr"/>
            <a:lstStyle/>
            <a:p>
              <a:endParaRPr lang="sk-SK"/>
            </a:p>
          </p:txBody>
        </p:sp>
        <p:sp>
          <p:nvSpPr>
            <p:cNvPr id="8" name="Pravouhlý trojuholník 7"/>
            <p:cNvSpPr/>
            <p:nvPr/>
          </p:nvSpPr>
          <p:spPr>
            <a:xfrm rot="8940000">
              <a:off x="5418295" y="3545599"/>
              <a:ext cx="1763706" cy="3924401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sk-SK" dirty="0"/>
            </a:p>
          </p:txBody>
        </p:sp>
        <p:grpSp>
          <p:nvGrpSpPr>
            <p:cNvPr id="22537" name="Skupina 10"/>
            <p:cNvGrpSpPr>
              <a:grpSpLocks/>
            </p:cNvGrpSpPr>
            <p:nvPr/>
          </p:nvGrpSpPr>
          <p:grpSpPr bwMode="auto">
            <a:xfrm>
              <a:off x="4536256" y="2628000"/>
              <a:ext cx="3528392" cy="4104165"/>
              <a:chOff x="4536256" y="2628000"/>
              <a:chExt cx="3528392" cy="4104165"/>
            </a:xfrm>
          </p:grpSpPr>
          <p:sp>
            <p:nvSpPr>
              <p:cNvPr id="22538" name="Voľná forma 7"/>
              <p:cNvSpPr>
                <a:spLocks/>
              </p:cNvSpPr>
              <p:nvPr/>
            </p:nvSpPr>
            <p:spPr bwMode="auto">
              <a:xfrm rot="8832886">
                <a:off x="5328000" y="2628000"/>
                <a:ext cx="1439862" cy="1439863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17694720 60000 65536"/>
                  <a:gd name="T15" fmla="*/ 0 60000 65536"/>
                  <a:gd name="T16" fmla="*/ 5898240 60000 65536"/>
                  <a:gd name="T17" fmla="*/ 11796480 60000 65536"/>
                  <a:gd name="T18" fmla="*/ 17694720 60000 65536"/>
                  <a:gd name="T19" fmla="*/ 17694720 60000 65536"/>
                  <a:gd name="T20" fmla="*/ 17694720 60000 65536"/>
                  <a:gd name="T21" fmla="*/ 0 w 21600"/>
                  <a:gd name="T22" fmla="*/ 0 h 21600"/>
                  <a:gd name="T23" fmla="*/ 21600 w 21600"/>
                  <a:gd name="T24" fmla="*/ 21600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11177" y="7"/>
                    </a:moveTo>
                    <a:lnTo>
                      <a:pt x="11177" y="6"/>
                    </a:lnTo>
                    <a:cubicBezTo>
                      <a:pt x="16991" y="209"/>
                      <a:pt x="21600" y="4982"/>
                      <a:pt x="21600" y="10800"/>
                    </a:cubicBezTo>
                    <a:lnTo>
                      <a:pt x="10800" y="10800"/>
                    </a:lnTo>
                    <a:lnTo>
                      <a:pt x="11177" y="7"/>
                    </a:lnTo>
                    <a:close/>
                  </a:path>
                </a:pathLst>
              </a:custGeom>
              <a:noFill/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5000" rIns="90000" bIns="45000" anchor="ctr"/>
              <a:lstStyle/>
              <a:p>
                <a:endParaRPr lang="sk-SK"/>
              </a:p>
            </p:txBody>
          </p:sp>
          <p:sp>
            <p:nvSpPr>
              <p:cNvPr id="7" name="Pravouhlý trojuholník 6"/>
              <p:cNvSpPr/>
              <p:nvPr/>
            </p:nvSpPr>
            <p:spPr>
              <a:xfrm>
                <a:off x="4535648" y="4283805"/>
                <a:ext cx="3529000" cy="2447988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  <p:sp>
            <p:nvSpPr>
              <p:cNvPr id="9" name="Ovál 8"/>
              <p:cNvSpPr>
                <a:spLocks noChangeAspect="1"/>
              </p:cNvSpPr>
              <p:nvPr/>
            </p:nvSpPr>
            <p:spPr>
              <a:xfrm>
                <a:off x="5904068" y="3778967"/>
                <a:ext cx="36512" cy="365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  <p:sp>
            <p:nvSpPr>
              <p:cNvPr id="10" name="Ovál 9"/>
              <p:cNvSpPr>
                <a:spLocks noChangeAspect="1"/>
              </p:cNvSpPr>
              <p:nvPr/>
            </p:nvSpPr>
            <p:spPr>
              <a:xfrm>
                <a:off x="4788059" y="6444449"/>
                <a:ext cx="34925" cy="34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sk-SK" dirty="0"/>
              </a:p>
            </p:txBody>
          </p:sp>
        </p:grpSp>
      </p:grpSp>
      <p:sp>
        <p:nvSpPr>
          <p:cNvPr id="22534" name="BlokTextu 12"/>
          <p:cNvSpPr txBox="1">
            <a:spLocks noChangeArrowheads="1"/>
          </p:cNvSpPr>
          <p:nvPr/>
        </p:nvSpPr>
        <p:spPr bwMode="auto">
          <a:xfrm>
            <a:off x="4679950" y="2843213"/>
            <a:ext cx="4681538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sk-SK" altLang="sk-SK" sz="2400" b="1">
                <a:solidFill>
                  <a:schemeClr val="bg1"/>
                </a:solidFill>
                <a:cs typeface="Arial" panose="020B0604020202020204" pitchFamily="34" charset="0"/>
              </a:rPr>
              <a:t>					C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sk-SK" altLang="sk-SK" sz="2400" b="1">
                <a:solidFill>
                  <a:schemeClr val="bg1"/>
                </a:solidFill>
                <a:cs typeface="Arial" panose="020B0604020202020204" pitchFamily="34" charset="0"/>
              </a:rPr>
              <a:t>  D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sk-SK" altLang="sk-SK" sz="2400" b="1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sk-SK" altLang="sk-SK" sz="2400" b="1">
                <a:solidFill>
                  <a:schemeClr val="bg1"/>
                </a:solidFill>
                <a:cs typeface="Arial" panose="020B0604020202020204" pitchFamily="34" charset="0"/>
              </a:rPr>
              <a:t>  A				     				    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179388"/>
            <a:ext cx="9067800" cy="696912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schody							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2009</a:t>
            </a:r>
          </a:p>
        </p:txBody>
      </p:sp>
      <p:sp>
        <p:nvSpPr>
          <p:cNvPr id="24579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503238" y="1116013"/>
            <a:ext cx="9067800" cy="1354137"/>
          </a:xfrm>
        </p:spPr>
        <p:txBody>
          <a:bodyPr tIns="0" anchor="ctr"/>
          <a:lstStyle/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Určte výšku medzi dvoma poschodiami, ak viete, že počet schodov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medzi dvoma poschodiami je 18, sklon stúpania je 30° a dĺžka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schodu je 28,6 cm. Výsledok uveďte v centimetroch s presnosťou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na celé centimetre.</a:t>
            </a: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9217025" y="7010400"/>
            <a:ext cx="863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cs-CZ" altLang="sk-SK" b="1">
                <a:solidFill>
                  <a:srgbClr val="FF0000"/>
                </a:solidFill>
                <a:cs typeface="Times New Roman" panose="02020603050405020304" pitchFamily="18" charset="0"/>
              </a:rPr>
              <a:t>297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346075"/>
            <a:ext cx="9067800" cy="84137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rebrík									</a:t>
            </a:r>
            <a:r>
              <a:rPr altLang="sk-SK" smtClean="0">
                <a:latin typeface="Arial" panose="020B0604020202020204" pitchFamily="34" charset="0"/>
                <a:cs typeface="Lucida Sans Unicode" panose="020B0602030504020204" pitchFamily="34" charset="0"/>
              </a:rPr>
              <a:t>	</a:t>
            </a:r>
            <a:r>
              <a:rPr altLang="sk-SK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altLang="sk-SK" smtClean="0">
                <a:latin typeface="Arial" panose="020B0604020202020204" pitchFamily="34" charset="0"/>
                <a:cs typeface="Lucida Sans Unicode" panose="020B0602030504020204" pitchFamily="34" charset="0"/>
              </a:rPr>
              <a:t>		   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2008</a:t>
            </a:r>
          </a:p>
        </p:txBody>
      </p:sp>
      <p:sp>
        <p:nvSpPr>
          <p:cNvPr id="26627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144463" y="1116013"/>
            <a:ext cx="8351837" cy="1727200"/>
          </a:xfrm>
        </p:spPr>
        <p:txBody>
          <a:bodyPr tIns="0" anchor="ctr"/>
          <a:lstStyle/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altLang="sk-SK" sz="2400" b="1" smtClean="0">
                <a:solidFill>
                  <a:srgbClr val="FFFFFF"/>
                </a:solidFill>
                <a:latin typeface="Calibri" panose="020F0502020204030204" pitchFamily="34" charset="0"/>
                <a:cs typeface="Lucida Sans Unicode" panose="020B0602030504020204" pitchFamily="34" charset="0"/>
              </a:rPr>
              <a:t>Osem metrov dlhý rebrík je opretý v telocvični o stenu, s ktorou 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400" b="1" smtClean="0">
                <a:solidFill>
                  <a:srgbClr val="FFFFFF"/>
                </a:solidFill>
                <a:latin typeface="Calibri" panose="020F0502020204030204" pitchFamily="34" charset="0"/>
                <a:cs typeface="Lucida Sans Unicode" panose="020B0602030504020204" pitchFamily="34" charset="0"/>
              </a:rPr>
              <a:t> zviera uhol 11</a:t>
            </a:r>
            <a:r>
              <a:rPr altLang="sk-SK" sz="2400" b="1" smtClean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°</a:t>
            </a:r>
            <a:r>
              <a:rPr altLang="sk-SK" sz="2400" b="1" smtClean="0">
                <a:solidFill>
                  <a:srgbClr val="FFFFFF"/>
                </a:solidFill>
                <a:latin typeface="Calibri" panose="020F0502020204030204" pitchFamily="34" charset="0"/>
                <a:cs typeface="Lucida Sans Unicode" panose="020B0602030504020204" pitchFamily="34" charset="0"/>
              </a:rPr>
              <a:t> .  Zistite, do akej výšky steny rebrík dosiahne.</a:t>
            </a:r>
          </a:p>
          <a:p>
            <a:pPr eaLnBrk="1">
              <a:lnSpc>
                <a:spcPct val="10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400" b="1" smtClean="0">
                <a:solidFill>
                  <a:srgbClr val="FFFFFF"/>
                </a:solidFill>
                <a:latin typeface="Calibri" panose="020F0502020204030204" pitchFamily="34" charset="0"/>
                <a:cs typeface="Lucida Sans Unicode" panose="020B0602030504020204" pitchFamily="34" charset="0"/>
              </a:rPr>
              <a:t> Svoju odpoveď uveďte v metroch.</a:t>
            </a: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8996363" y="6975475"/>
            <a:ext cx="10842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b="1">
                <a:solidFill>
                  <a:srgbClr val="FF0000"/>
                </a:solidFill>
                <a:cs typeface="Times New Roman" panose="02020603050405020304" pitchFamily="18" charset="0"/>
              </a:rPr>
              <a:t>7,85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238" y="346075"/>
            <a:ext cx="9067800" cy="841375"/>
          </a:xfrm>
        </p:spPr>
        <p:txBody>
          <a:bodyPr/>
          <a:lstStyle/>
          <a:p>
            <a:pPr eaLnBrk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b="1" smtClean="0">
                <a:solidFill>
                  <a:srgbClr val="FFFF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výška v trojuholníku						</a:t>
            </a: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2005</a:t>
            </a:r>
          </a:p>
        </p:txBody>
      </p:sp>
      <p:sp>
        <p:nvSpPr>
          <p:cNvPr id="33795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503238" y="1474788"/>
            <a:ext cx="9067800" cy="1728787"/>
          </a:xfrm>
        </p:spPr>
        <p:txBody>
          <a:bodyPr tIns="0" anchor="ctr"/>
          <a:lstStyle/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V pravouhlom trojuholníku má prepona dĺžku 20 cm.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Päta výšky na preponu ju delí na dve časti v pomere 1 : 4.</a:t>
            </a:r>
          </a:p>
          <a:p>
            <a:pPr eaLnBrk="1">
              <a:lnSpc>
                <a:spcPct val="15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altLang="sk-SK" sz="2200" b="1" smtClean="0">
                <a:solidFill>
                  <a:srgbClr val="FFFFFF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Akú veľkosť (v cm) má výška na preponu?</a:t>
            </a:r>
          </a:p>
        </p:txBody>
      </p:sp>
      <p:sp>
        <p:nvSpPr>
          <p:cNvPr id="4" name="BlokTextu 3"/>
          <p:cNvSpPr txBox="1">
            <a:spLocks noChangeArrowheads="1"/>
          </p:cNvSpPr>
          <p:nvPr/>
        </p:nvSpPr>
        <p:spPr bwMode="auto">
          <a:xfrm>
            <a:off x="9577388" y="7010400"/>
            <a:ext cx="5032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sk-SK" altLang="sk-SK" b="1">
                <a:solidFill>
                  <a:srgbClr val="FF0000"/>
                </a:solidFill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trigonometria%20tabu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332</Words>
  <Application>Microsoft Office PowerPoint</Application>
  <PresentationFormat>Vlastná</PresentationFormat>
  <Paragraphs>93</Paragraphs>
  <Slides>11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 Unicode</vt:lpstr>
      <vt:lpstr>Symbol</vt:lpstr>
      <vt:lpstr>Tahoma</vt:lpstr>
      <vt:lpstr>Times New Roman</vt:lpstr>
      <vt:lpstr>trigonometria%20tabula</vt:lpstr>
      <vt:lpstr>TROJUHOLNÍKY pravouhlé</vt:lpstr>
      <vt:lpstr>uhol uhlopriečok *       2011</vt:lpstr>
      <vt:lpstr>pravouhlý trojuholník  *     2006</vt:lpstr>
      <vt:lpstr>pravouhlý trojuholník      2006</vt:lpstr>
      <vt:lpstr>obvod prav. trojuholníka *    2008</vt:lpstr>
      <vt:lpstr>strana štvoruholníka      2013</vt:lpstr>
      <vt:lpstr>schody             2009</vt:lpstr>
      <vt:lpstr>rebrík                2008</vt:lpstr>
      <vt:lpstr>výška v trojuholníku      2005</vt:lpstr>
      <vt:lpstr>uhol trojuholníka       2018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PLANIMETRIA</dc:title>
  <dc:creator>Anna ČERNINSKÁ</dc:creator>
  <cp:lastModifiedBy>ucitel</cp:lastModifiedBy>
  <cp:revision>151</cp:revision>
  <dcterms:created xsi:type="dcterms:W3CDTF">2009-07-11T22:06:31Z</dcterms:created>
  <dcterms:modified xsi:type="dcterms:W3CDTF">2018-08-13T16:30:28Z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ácia 1">
    <vt:lpwstr/>
  </property>
  <property fmtid="{D5CDD505-2E9C-101B-9397-08002B2CF9AE}" pid="3" name="Informácia 2">
    <vt:lpwstr/>
  </property>
  <property fmtid="{D5CDD505-2E9C-101B-9397-08002B2CF9AE}" pid="4" name="Informácia 3">
    <vt:lpwstr/>
  </property>
  <property fmtid="{D5CDD505-2E9C-101B-9397-08002B2CF9AE}" pid="5" name="Informácia 4">
    <vt:lpwstr/>
  </property>
</Properties>
</file>