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-90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2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478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83488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971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32979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745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843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3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9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7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7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0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9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8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5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5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725900" cy="1646302"/>
          </a:xfrm>
        </p:spPr>
        <p:txBody>
          <a:bodyPr/>
          <a:lstStyle/>
          <a:p>
            <a:r>
              <a:rPr lang="sk-SK" sz="4400" dirty="0" smtClean="0"/>
              <a:t>Európa pred 1. svetovou vojnou</a:t>
            </a:r>
            <a:endParaRPr lang="sk-SK" sz="4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dejepis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626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268778"/>
            <a:ext cx="8596668" cy="762000"/>
          </a:xfrm>
        </p:spPr>
        <p:txBody>
          <a:bodyPr/>
          <a:lstStyle/>
          <a:p>
            <a:r>
              <a:rPr lang="sk-SK" dirty="0"/>
              <a:t>Ohnisko vojny na Balkáne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4" y="1338349"/>
            <a:ext cx="9173248" cy="5261956"/>
          </a:xfrm>
        </p:spPr>
        <p:txBody>
          <a:bodyPr>
            <a:normAutofit/>
          </a:bodyPr>
          <a:lstStyle/>
          <a:p>
            <a:r>
              <a:rPr lang="sk-SK" sz="2000" dirty="0"/>
              <a:t>Na Balkáne sa stretali záujmy veľmocí, hlavne Nemecka, Ruska a Rakúsko-Uhorska</a:t>
            </a:r>
            <a:r>
              <a:rPr lang="sk-SK" sz="2000" dirty="0" smtClean="0"/>
              <a:t>.</a:t>
            </a:r>
          </a:p>
          <a:p>
            <a:endParaRPr lang="sk-SK" sz="1400" dirty="0"/>
          </a:p>
          <a:p>
            <a:r>
              <a:rPr lang="sk-SK" sz="2000" dirty="0"/>
              <a:t>Roku 1908 si R-U pripojilo Bosnu a Hercegovinu, ktorú malo dovtedy v </a:t>
            </a:r>
            <a:r>
              <a:rPr lang="sk-SK" sz="2000" dirty="0" smtClean="0"/>
              <a:t>správe a malo </a:t>
            </a:r>
            <a:r>
              <a:rPr lang="sk-SK" sz="2000" dirty="0" err="1" smtClean="0"/>
              <a:t>zálusk</a:t>
            </a:r>
            <a:r>
              <a:rPr lang="sk-SK" sz="2000" dirty="0" smtClean="0"/>
              <a:t> aj na Srbsko.</a:t>
            </a:r>
          </a:p>
          <a:p>
            <a:endParaRPr lang="sk-SK" dirty="0"/>
          </a:p>
          <a:p>
            <a:r>
              <a:rPr lang="sk-SK" sz="2000" dirty="0"/>
              <a:t>Roku 1912 sa malé </a:t>
            </a:r>
            <a:r>
              <a:rPr lang="sk-SK" sz="2000" dirty="0" err="1"/>
              <a:t>balkánské</a:t>
            </a:r>
            <a:r>
              <a:rPr lang="sk-SK" sz="2000" dirty="0"/>
              <a:t> štáty zjednotili a začali vojnu proti Turecku, ktoré veľmi rýchlo </a:t>
            </a:r>
            <a:r>
              <a:rPr lang="sk-SK" sz="2000" dirty="0" smtClean="0"/>
              <a:t>porazili. Bulharsko</a:t>
            </a:r>
            <a:r>
              <a:rPr lang="sk-SK" sz="2000" dirty="0"/>
              <a:t>, nespokojné s územnými ziskami v prvej balkánske vojne, napadlo Srbsko. K Srbsku sa pripojili ostatné balkánske štáty i Turecko. </a:t>
            </a:r>
            <a:r>
              <a:rPr lang="sk-SK" sz="2000" dirty="0" smtClean="0"/>
              <a:t>Táto </a:t>
            </a:r>
            <a:r>
              <a:rPr lang="sk-SK" sz="2000" dirty="0"/>
              <a:t>Druhá balkánska vojna (1913) sa skončila porážkou Bulharska. Počas balkánskych vojen sa v dôsledku zainteresovanosti veľmocí ocitla Európa na okraji vojnového požiaru</a:t>
            </a:r>
            <a:r>
              <a:rPr lang="sk-SK" sz="2000" dirty="0" smtClean="0"/>
              <a:t>.</a:t>
            </a:r>
          </a:p>
          <a:p>
            <a:endParaRPr lang="sk-SK" sz="1600" dirty="0"/>
          </a:p>
          <a:p>
            <a:r>
              <a:rPr lang="sk-SK" sz="2000" dirty="0"/>
              <a:t>So situáciou Bosny a Hercegoviny Srbsko ako mocný štát na Balkáne nemohlo súhlasiť a chcelo to riešiť.</a:t>
            </a:r>
          </a:p>
        </p:txBody>
      </p:sp>
    </p:spTree>
    <p:extLst>
      <p:ext uri="{BB962C8B-B14F-4D97-AF65-F5344CB8AC3E}">
        <p14:creationId xmlns:p14="http://schemas.microsoft.com/office/powerpoint/2010/main" val="250262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177338"/>
            <a:ext cx="8596668" cy="687185"/>
          </a:xfrm>
        </p:spPr>
        <p:txBody>
          <a:bodyPr/>
          <a:lstStyle/>
          <a:p>
            <a:r>
              <a:rPr lang="sk-SK" dirty="0" smtClean="0"/>
              <a:t>Osudné výstrely zo Sarajeva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24704" y="922713"/>
            <a:ext cx="9406004" cy="5652654"/>
          </a:xfrm>
        </p:spPr>
        <p:txBody>
          <a:bodyPr/>
          <a:lstStyle/>
          <a:p>
            <a:r>
              <a:rPr lang="sk-SK" sz="2000" dirty="0" smtClean="0"/>
              <a:t>28</a:t>
            </a:r>
            <a:r>
              <a:rPr lang="sk-SK" sz="2000" dirty="0"/>
              <a:t>. 6. 1914 </a:t>
            </a:r>
            <a:r>
              <a:rPr lang="sk-SK" sz="2000" dirty="0" err="1"/>
              <a:t>Gavrilo</a:t>
            </a:r>
            <a:r>
              <a:rPr lang="sk-SK" sz="2000" dirty="0"/>
              <a:t> </a:t>
            </a:r>
            <a:r>
              <a:rPr lang="sk-SK" sz="2000" dirty="0" err="1"/>
              <a:t>Princip</a:t>
            </a:r>
            <a:r>
              <a:rPr lang="sk-SK" sz="2000" dirty="0"/>
              <a:t> zavraždil </a:t>
            </a:r>
            <a:r>
              <a:rPr lang="sk-SK" sz="2000" dirty="0" smtClean="0"/>
              <a:t>synovca a následníka Františka Jozefa I. cisára R-U </a:t>
            </a:r>
            <a:r>
              <a:rPr lang="sk-SK" sz="2000" dirty="0"/>
              <a:t>Františka Ferdinanda </a:t>
            </a:r>
            <a:r>
              <a:rPr lang="sk-SK" sz="2000" dirty="0" err="1"/>
              <a:t>d´Este</a:t>
            </a:r>
            <a:r>
              <a:rPr lang="sk-SK" sz="2000" dirty="0"/>
              <a:t> </a:t>
            </a:r>
            <a:r>
              <a:rPr lang="sk-SK" sz="2000" dirty="0" smtClean="0"/>
              <a:t>a jeho manželku.</a:t>
            </a:r>
          </a:p>
          <a:p>
            <a:pPr marL="0" indent="0">
              <a:buNone/>
            </a:pPr>
            <a:r>
              <a:rPr lang="sk-SK" sz="1400" dirty="0" smtClean="0"/>
              <a:t>Keď ich náhodou uvidel v aute po tom ako odišli z mestskej radnice, kde sa boli sťažovať na nevydarený atentát.</a:t>
            </a:r>
          </a:p>
          <a:p>
            <a:pPr marL="0" indent="0">
              <a:buNone/>
            </a:pPr>
            <a:endParaRPr lang="sk-SK" sz="1400" dirty="0"/>
          </a:p>
          <a:p>
            <a:pPr marL="0" indent="0">
              <a:buNone/>
            </a:pPr>
            <a:endParaRPr lang="sk-SK" sz="1400" dirty="0" smtClean="0"/>
          </a:p>
          <a:p>
            <a:pPr marL="0" indent="0">
              <a:buNone/>
            </a:pPr>
            <a:endParaRPr lang="sk-SK" sz="1400" dirty="0"/>
          </a:p>
          <a:p>
            <a:pPr marL="0" indent="0">
              <a:buNone/>
            </a:pPr>
            <a:endParaRPr lang="sk-SK" sz="1400" dirty="0" smtClean="0"/>
          </a:p>
          <a:p>
            <a:pPr marL="0" indent="0">
              <a:buNone/>
            </a:pPr>
            <a:endParaRPr lang="sk-SK" sz="1400" dirty="0"/>
          </a:p>
          <a:p>
            <a:pPr marL="0" indent="0">
              <a:buNone/>
            </a:pPr>
            <a:endParaRPr lang="sk-SK" sz="1400" dirty="0" smtClean="0"/>
          </a:p>
          <a:p>
            <a:pPr marL="0" indent="0">
              <a:buNone/>
            </a:pPr>
            <a:endParaRPr lang="sk-SK" sz="1400" dirty="0"/>
          </a:p>
          <a:p>
            <a:pPr marL="0" indent="0">
              <a:buNone/>
            </a:pPr>
            <a:endParaRPr lang="sk-SK" sz="1400" dirty="0" smtClean="0"/>
          </a:p>
          <a:p>
            <a:pPr marL="0" indent="0">
              <a:buNone/>
            </a:pPr>
            <a:endParaRPr lang="sk-SK" sz="1400" dirty="0"/>
          </a:p>
          <a:p>
            <a:pPr marL="0" indent="0">
              <a:buNone/>
            </a:pPr>
            <a:endParaRPr lang="sk-SK" sz="1400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Picture 2" descr="http://nd04.jxs.cz/374/040/6f9cbcf807_75650544_o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7858" y="2226012"/>
            <a:ext cx="3752850" cy="2643582"/>
          </a:xfrm>
          <a:prstGeom prst="rect">
            <a:avLst/>
          </a:prstGeom>
          <a:noFill/>
        </p:spPr>
      </p:pic>
      <p:pic>
        <p:nvPicPr>
          <p:cNvPr id="5" name="Picture 6" descr="http://img.reflex.cz/img/3/article/2016988_sarajevo.jpg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/>
          <a:stretch>
            <a:fillRect/>
          </a:stretch>
        </p:blipFill>
        <p:spPr bwMode="auto">
          <a:xfrm>
            <a:off x="738909" y="2271453"/>
            <a:ext cx="4913073" cy="2552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1791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252153"/>
            <a:ext cx="8596668" cy="695498"/>
          </a:xfrm>
        </p:spPr>
        <p:txBody>
          <a:bodyPr/>
          <a:lstStyle/>
          <a:p>
            <a:r>
              <a:rPr lang="sk-SK" dirty="0" smtClean="0"/>
              <a:t>Rozpútanie vojny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3" y="1122219"/>
            <a:ext cx="9480820" cy="5195454"/>
          </a:xfrm>
        </p:spPr>
        <p:txBody>
          <a:bodyPr>
            <a:normAutofit/>
          </a:bodyPr>
          <a:lstStyle/>
          <a:p>
            <a:r>
              <a:rPr lang="sk-SK" sz="2000" dirty="0"/>
              <a:t>Nemecký cisár </a:t>
            </a:r>
            <a:r>
              <a:rPr lang="sk-SK" sz="2000" dirty="0" err="1"/>
              <a:t>Wilhelm</a:t>
            </a:r>
            <a:r>
              <a:rPr lang="sk-SK" sz="2000" dirty="0"/>
              <a:t> II. atentát využil na rozpútanie vojny</a:t>
            </a:r>
            <a:r>
              <a:rPr lang="sk-SK" sz="2000" dirty="0" smtClean="0"/>
              <a:t>.</a:t>
            </a:r>
          </a:p>
          <a:p>
            <a:endParaRPr lang="sk-SK" sz="2000" dirty="0"/>
          </a:p>
          <a:p>
            <a:r>
              <a:rPr lang="sk-SK" sz="2000" dirty="0"/>
              <a:t>Podnecoval spojenca rakúsko-uhorského panovníka Františka Jozefa I., aby dal Srbsku </a:t>
            </a:r>
            <a:r>
              <a:rPr lang="sk-SK" sz="2000" dirty="0" smtClean="0"/>
              <a:t>ultimátum, aké </a:t>
            </a:r>
            <a:r>
              <a:rPr lang="sk-SK" sz="2000" dirty="0"/>
              <a:t>Srbsko nemohlo prijať, ak sa nechcelo úplne vzdať suverenity. </a:t>
            </a:r>
          </a:p>
          <a:p>
            <a:pPr marL="0" indent="0">
              <a:buNone/>
            </a:pPr>
            <a:r>
              <a:rPr lang="sk-SK" sz="1600" dirty="0" smtClean="0"/>
              <a:t>(</a:t>
            </a:r>
            <a:r>
              <a:rPr lang="sk-SK" sz="1600" dirty="0" err="1" smtClean="0"/>
              <a:t>Císár</a:t>
            </a:r>
            <a:r>
              <a:rPr lang="sk-SK" sz="1600" dirty="0" smtClean="0"/>
              <a:t> veľký záujem na vojne nemal, no jeho ministri áno)</a:t>
            </a:r>
          </a:p>
          <a:p>
            <a:pPr marL="0" indent="0">
              <a:buNone/>
            </a:pPr>
            <a:endParaRPr lang="sk-SK" sz="1600" dirty="0"/>
          </a:p>
          <a:p>
            <a:r>
              <a:rPr lang="sk-SK" sz="2000" dirty="0" smtClean="0"/>
              <a:t>28.7.1914 </a:t>
            </a:r>
            <a:r>
              <a:rPr lang="sk-SK" sz="2000" dirty="0"/>
              <a:t>R-U armáda zaútočila na Srbsko – začala sa 1. Svetová vojna.</a:t>
            </a:r>
          </a:p>
          <a:p>
            <a:endParaRPr lang="sk-SK" sz="2000" dirty="0"/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53091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4" y="689956"/>
            <a:ext cx="8596668" cy="5934961"/>
          </a:xfrm>
        </p:spPr>
        <p:txBody>
          <a:bodyPr>
            <a:normAutofit/>
          </a:bodyPr>
          <a:lstStyle/>
          <a:p>
            <a:r>
              <a:rPr lang="sk-SK" sz="2000" dirty="0"/>
              <a:t>Rusko sa rozhodlo vystúpiť na obranu Srbska a začalo mobilizovať. </a:t>
            </a:r>
            <a:endParaRPr lang="sk-SK" sz="2000" dirty="0" smtClean="0"/>
          </a:p>
          <a:p>
            <a:endParaRPr lang="sk-SK" sz="2000" dirty="0" smtClean="0"/>
          </a:p>
          <a:p>
            <a:r>
              <a:rPr lang="sk-SK" sz="2000" dirty="0" smtClean="0"/>
              <a:t>Na </a:t>
            </a:r>
            <a:r>
              <a:rPr lang="sk-SK" sz="2000" dirty="0"/>
              <a:t>to Nemecko vypovedalo 1.augusta vojnu Rusku a 3.augusta </a:t>
            </a:r>
            <a:r>
              <a:rPr lang="sk-SK" sz="2000" dirty="0" smtClean="0"/>
              <a:t>Francúzsku</a:t>
            </a:r>
            <a:r>
              <a:rPr lang="sk-SK" sz="2000" dirty="0"/>
              <a:t>. </a:t>
            </a:r>
            <a:endParaRPr lang="sk-SK" sz="2000" dirty="0" smtClean="0"/>
          </a:p>
          <a:p>
            <a:endParaRPr lang="sk-SK" sz="2000" dirty="0" smtClean="0"/>
          </a:p>
          <a:p>
            <a:r>
              <a:rPr lang="sk-SK" sz="2000" dirty="0" smtClean="0"/>
              <a:t>4.augusta </a:t>
            </a:r>
            <a:r>
              <a:rPr lang="sk-SK" sz="2000" dirty="0"/>
              <a:t>vstúpilo do vojny na strane Dohody Anglicko. </a:t>
            </a:r>
            <a:endParaRPr lang="sk-SK" sz="2000" dirty="0" smtClean="0"/>
          </a:p>
          <a:p>
            <a:endParaRPr lang="sk-SK" sz="2000" dirty="0" smtClean="0"/>
          </a:p>
          <a:p>
            <a:r>
              <a:rPr lang="sk-SK" sz="2000" dirty="0" smtClean="0"/>
              <a:t>K </a:t>
            </a:r>
            <a:r>
              <a:rPr lang="sk-SK" sz="2000" dirty="0"/>
              <a:t>Dohode sa pridalo aj Japonsko. </a:t>
            </a:r>
            <a:endParaRPr lang="sk-SK" sz="2000" dirty="0" smtClean="0"/>
          </a:p>
          <a:p>
            <a:endParaRPr lang="sk-SK" sz="2000" dirty="0" smtClean="0"/>
          </a:p>
          <a:p>
            <a:r>
              <a:rPr lang="sk-SK" sz="2000" dirty="0" smtClean="0"/>
              <a:t>Spojenci </a:t>
            </a:r>
            <a:r>
              <a:rPr lang="sk-SK" sz="2000" dirty="0"/>
              <a:t>Rakúsko-Uhorska a Nemecka – Taliansko a Rumunsko vyhlásili neutralitu. </a:t>
            </a:r>
            <a:endParaRPr lang="sk-SK" sz="2000" dirty="0" smtClean="0"/>
          </a:p>
          <a:p>
            <a:endParaRPr lang="sk-SK" sz="2000" dirty="0" smtClean="0"/>
          </a:p>
          <a:p>
            <a:r>
              <a:rPr lang="sk-SK" sz="2000" dirty="0" smtClean="0"/>
              <a:t>Zato </a:t>
            </a:r>
            <a:r>
              <a:rPr lang="sk-SK" sz="2000" dirty="0"/>
              <a:t>na strane Nemecka a Rakúsko-Uhorska vstúpilo do vojny balkánskymi vojnami neuspokojené Turecko. </a:t>
            </a:r>
          </a:p>
        </p:txBody>
      </p:sp>
    </p:spTree>
    <p:extLst>
      <p:ext uri="{BB962C8B-B14F-4D97-AF65-F5344CB8AC3E}">
        <p14:creationId xmlns:p14="http://schemas.microsoft.com/office/powerpoint/2010/main" val="207427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 descr="0874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1088" y="328367"/>
            <a:ext cx="10117111" cy="598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8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76203" y="2770909"/>
            <a:ext cx="6273107" cy="13208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826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3" y="235527"/>
            <a:ext cx="8596668" cy="770313"/>
          </a:xfrm>
        </p:spPr>
        <p:txBody>
          <a:bodyPr/>
          <a:lstStyle/>
          <a:p>
            <a:r>
              <a:rPr lang="sk-SK" dirty="0" smtClean="0"/>
              <a:t>Zjednotenie Nemecka 1871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3" y="1005840"/>
            <a:ext cx="9331191" cy="5852160"/>
          </a:xfrm>
        </p:spPr>
        <p:txBody>
          <a:bodyPr>
            <a:normAutofit/>
          </a:bodyPr>
          <a:lstStyle/>
          <a:p>
            <a:r>
              <a:rPr lang="sk-SK" sz="2000" dirty="0" smtClean="0"/>
              <a:t>Bol </a:t>
            </a:r>
            <a:r>
              <a:rPr lang="sk-SK" sz="2000" dirty="0"/>
              <a:t>proces integrácie nemeckých štátov do jedného národného štátu, zavŕšený 18. januára 1871 vyhlásením vzniku Nemeckého cisárstva v Zrkadlovej sieni zámku Versailles vo Francúzsku, pri ktorom hlavy nemeckých štátov proklamovali pruského kráľa Viliama I. za nemeckého cisára.</a:t>
            </a:r>
          </a:p>
          <a:p>
            <a:endParaRPr lang="sk-SK" sz="2000" dirty="0"/>
          </a:p>
          <a:p>
            <a:r>
              <a:rPr lang="sk-SK" sz="2000" dirty="0"/>
              <a:t>V čase vyhlásenia vzniku tvorilo Nemecko 35 samostatných štátov, štyri slobodné mestá a ríšske územie Alsasko-Lotrinsko, získané od Francúzska po víťazstve v prusko-francúzskej vojne. </a:t>
            </a:r>
            <a:endParaRPr lang="sk-SK" sz="2000" dirty="0" smtClean="0"/>
          </a:p>
          <a:p>
            <a:endParaRPr lang="sk-SK" sz="2000" dirty="0" smtClean="0"/>
          </a:p>
          <a:p>
            <a:r>
              <a:rPr lang="sk-SK" sz="2000" dirty="0" smtClean="0"/>
              <a:t>Postupne </a:t>
            </a:r>
            <a:r>
              <a:rPr lang="sk-SK" sz="2000" dirty="0"/>
              <a:t>do cisárstva pristúpili aj ďalšie nemecké štáty, až kým Nemecko pozostávalo celkovo zo štyroch kráľovstiev, šiestich veľkovojvodstiev, šiestich vojvodstiev (po roku 1876 už piatich), siedmich kniežatstiev, troch slobodných miest a ríšskeho územia </a:t>
            </a:r>
            <a:r>
              <a:rPr lang="sk-SK" sz="2000" dirty="0" smtClean="0"/>
              <a:t>Alsasko-Lotrinska.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40300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30" y="91441"/>
            <a:ext cx="6014644" cy="6096876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9" y="1261689"/>
            <a:ext cx="1758033" cy="1171564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174" y="980902"/>
            <a:ext cx="5317826" cy="393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4" y="872837"/>
            <a:ext cx="8596668" cy="5168526"/>
          </a:xfrm>
        </p:spPr>
        <p:txBody>
          <a:bodyPr>
            <a:normAutofit/>
          </a:bodyPr>
          <a:lstStyle/>
          <a:p>
            <a:r>
              <a:rPr lang="sk-SK" sz="2000" dirty="0" smtClean="0"/>
              <a:t>Po zjednotení začal veľmi rýchlo rásť priemysel v Nemeckom cisárstve.</a:t>
            </a:r>
          </a:p>
          <a:p>
            <a:endParaRPr lang="sk-SK" sz="2000" dirty="0"/>
          </a:p>
          <a:p>
            <a:r>
              <a:rPr lang="sk-SK" sz="2000" dirty="0" smtClean="0"/>
              <a:t>V </a:t>
            </a:r>
            <a:r>
              <a:rPr lang="sk-SK" sz="2000" dirty="0"/>
              <a:t>objeme i modernosti priemyselnej výroby Nemecko pred 1.svetovou vojnou bolo už na druhom mieste hneď za </a:t>
            </a:r>
            <a:r>
              <a:rPr lang="sk-SK" sz="2000" dirty="0" smtClean="0"/>
              <a:t>USA.</a:t>
            </a:r>
          </a:p>
          <a:p>
            <a:endParaRPr lang="sk-SK" sz="2000" dirty="0"/>
          </a:p>
          <a:p>
            <a:r>
              <a:rPr lang="sk-SK" sz="2000" dirty="0"/>
              <a:t>Z</a:t>
            </a:r>
            <a:r>
              <a:rPr lang="sk-SK" sz="2000" dirty="0" smtClean="0"/>
              <a:t>ameralo </a:t>
            </a:r>
            <a:r>
              <a:rPr lang="sk-SK" sz="2000" dirty="0"/>
              <a:t>sa na ťažký, zbrojársky priemysel, </a:t>
            </a:r>
            <a:r>
              <a:rPr lang="sk-SK" sz="2000" dirty="0" err="1"/>
              <a:t>militárny</a:t>
            </a:r>
            <a:r>
              <a:rPr lang="sk-SK" sz="2000" dirty="0"/>
              <a:t> charakter štátu, všetko investovali do armády. </a:t>
            </a:r>
            <a:endParaRPr lang="sk-SK" sz="2000" dirty="0" smtClean="0"/>
          </a:p>
          <a:p>
            <a:endParaRPr lang="sk-SK" sz="2000" dirty="0" smtClean="0"/>
          </a:p>
          <a:p>
            <a:r>
              <a:rPr lang="sk-SK" sz="2000" dirty="0" smtClean="0"/>
              <a:t>Nemecko </a:t>
            </a:r>
            <a:r>
              <a:rPr lang="sk-SK" sz="2000" dirty="0"/>
              <a:t>sa neskoro zjednotilo, preto </a:t>
            </a:r>
            <a:r>
              <a:rPr lang="sk-SK" sz="2000" dirty="0" smtClean="0"/>
              <a:t>jediné čo im chýbalo boli kolónie.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1618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/>
              <a:t>Odštartovalo sa súperenie medzi veľmocami. Navzájom súperili aj v kolóniách aj v ekonomike v Európe</a:t>
            </a:r>
            <a:r>
              <a:rPr lang="sk-SK" sz="2000" dirty="0" smtClean="0"/>
              <a:t>.</a:t>
            </a:r>
          </a:p>
          <a:p>
            <a:endParaRPr lang="sk-SK" sz="2000" dirty="0"/>
          </a:p>
          <a:p>
            <a:r>
              <a:rPr lang="sk-SK" sz="2000" dirty="0"/>
              <a:t>Pred prvou svetovou vojnou bolo v Európe 6 veľmocí: VB, Francúzsko, Nemecko, Taliansko, R-U, Rusko.</a:t>
            </a:r>
          </a:p>
        </p:txBody>
      </p:sp>
    </p:spTree>
    <p:extLst>
      <p:ext uri="{BB962C8B-B14F-4D97-AF65-F5344CB8AC3E}">
        <p14:creationId xmlns:p14="http://schemas.microsoft.com/office/powerpoint/2010/main" val="420464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8" y="-1"/>
            <a:ext cx="8492263" cy="6776869"/>
          </a:xfrm>
        </p:spPr>
      </p:pic>
    </p:spTree>
    <p:extLst>
      <p:ext uri="{BB962C8B-B14F-4D97-AF65-F5344CB8AC3E}">
        <p14:creationId xmlns:p14="http://schemas.microsoft.com/office/powerpoint/2010/main" val="73098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3836" y="218902"/>
            <a:ext cx="8596668" cy="695498"/>
          </a:xfrm>
        </p:spPr>
        <p:txBody>
          <a:bodyPr/>
          <a:lstStyle/>
          <a:p>
            <a:r>
              <a:rPr lang="sk-SK" dirty="0"/>
              <a:t>Záujmy hl. európskych mocností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3" y="1014154"/>
            <a:ext cx="9123372" cy="58438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sz="2000" b="1" u="sng" dirty="0"/>
              <a:t>Nemecko</a:t>
            </a:r>
            <a:r>
              <a:rPr lang="sk-SK" sz="2000" dirty="0"/>
              <a:t> – chcelo získať v Európe veľmocenské postavenie po zjednotení, získať koloniálne panstvo. Vhodnú cestu videlo cez Balkán. Bolo pripravené použiť vojenskú silu</a:t>
            </a:r>
            <a:r>
              <a:rPr lang="sk-SK" sz="2000" dirty="0" smtClean="0"/>
              <a:t>.</a:t>
            </a:r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r>
              <a:rPr lang="sk-SK" sz="2000" b="1" u="sng" dirty="0"/>
              <a:t>VB</a:t>
            </a:r>
            <a:r>
              <a:rPr lang="sk-SK" sz="2000" dirty="0"/>
              <a:t> – chcela si za každú cenu udržať prevahu na mori i svoju obrovskú koloniálnu </a:t>
            </a:r>
            <a:r>
              <a:rPr lang="sk-SK" sz="2000" dirty="0" smtClean="0"/>
              <a:t>ríšu</a:t>
            </a:r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r>
              <a:rPr lang="sk-SK" sz="2000" b="1" u="sng" dirty="0"/>
              <a:t>Francúzsko</a:t>
            </a:r>
            <a:r>
              <a:rPr lang="sk-SK" sz="2000" dirty="0"/>
              <a:t> – chcelo si podržať koloniálne panstvo a získať späť Alsasko a Lotrinsko, ktoré muselo Nemecku odstúpiť po </a:t>
            </a:r>
            <a:r>
              <a:rPr lang="sk-SK" sz="2000" dirty="0" err="1"/>
              <a:t>prusko</a:t>
            </a:r>
            <a:r>
              <a:rPr lang="sk-SK" sz="2000" dirty="0"/>
              <a:t> – francúzskej vojne (1871</a:t>
            </a:r>
            <a:r>
              <a:rPr lang="sk-SK" sz="2000" dirty="0" smtClean="0"/>
              <a:t>).</a:t>
            </a:r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r>
              <a:rPr lang="sk-SK" sz="2000" b="1" u="sng" dirty="0"/>
              <a:t>Rusko</a:t>
            </a:r>
            <a:r>
              <a:rPr lang="sk-SK" sz="2000" dirty="0"/>
              <a:t> - sa usilovalo získať väčší vplyv na Blízkom Východe a Balkáne a ovládnuť čiernomorské úžiny Bospor a Dardanely. </a:t>
            </a:r>
            <a:endParaRPr lang="sk-SK" sz="2000" dirty="0" smtClean="0"/>
          </a:p>
          <a:p>
            <a:pPr marL="0" indent="0">
              <a:buNone/>
            </a:pPr>
            <a:endParaRPr lang="sk-SK" sz="2000" dirty="0" smtClean="0"/>
          </a:p>
          <a:p>
            <a:pPr marL="0" indent="0">
              <a:buNone/>
            </a:pPr>
            <a:r>
              <a:rPr lang="sk-SK" sz="2000" b="1" u="sng" dirty="0" smtClean="0"/>
              <a:t>R-U</a:t>
            </a:r>
            <a:r>
              <a:rPr lang="sk-SK" sz="2000" dirty="0" smtClean="0"/>
              <a:t> </a:t>
            </a:r>
            <a:r>
              <a:rPr lang="sk-SK" sz="2000" dirty="0"/>
              <a:t>– ako najslabšia veľmoc sa snažila o expanziu na Balkán (hľadala tak východisko zo svojich vnútorných ťažkostí). Nemohla si dovoliť kolónie.</a:t>
            </a:r>
          </a:p>
        </p:txBody>
      </p:sp>
    </p:spTree>
    <p:extLst>
      <p:ext uri="{BB962C8B-B14F-4D97-AF65-F5344CB8AC3E}">
        <p14:creationId xmlns:p14="http://schemas.microsoft.com/office/powerpoint/2010/main" val="127498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335280"/>
            <a:ext cx="8596668" cy="678873"/>
          </a:xfrm>
        </p:spPr>
        <p:txBody>
          <a:bodyPr/>
          <a:lstStyle/>
          <a:p>
            <a:r>
              <a:rPr lang="sk-SK" dirty="0"/>
              <a:t>Vytváranie vojenských blokov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4" y="1280160"/>
            <a:ext cx="9040244" cy="5162203"/>
          </a:xfrm>
        </p:spPr>
        <p:txBody>
          <a:bodyPr>
            <a:normAutofit/>
          </a:bodyPr>
          <a:lstStyle/>
          <a:p>
            <a:r>
              <a:rPr lang="sk-SK" sz="2000" dirty="0"/>
              <a:t>Každá z veľmocí sa usilovala nájsť spojenca na presadenie svojich cieľov. Tak sa začali vytvárať </a:t>
            </a:r>
            <a:r>
              <a:rPr lang="sk-SK" sz="2000" dirty="0" err="1"/>
              <a:t>vojensko</a:t>
            </a:r>
            <a:r>
              <a:rPr lang="sk-SK" sz="2000" dirty="0"/>
              <a:t> – politické zoskupenia</a:t>
            </a:r>
            <a:r>
              <a:rPr lang="sk-SK" sz="2000" dirty="0" smtClean="0"/>
              <a:t>.</a:t>
            </a:r>
          </a:p>
          <a:p>
            <a:endParaRPr lang="sk-SK" sz="2000" dirty="0"/>
          </a:p>
          <a:p>
            <a:r>
              <a:rPr lang="sk-SK" sz="2000" dirty="0"/>
              <a:t>V roku 1882 vytvorenie </a:t>
            </a:r>
            <a:r>
              <a:rPr lang="sk-SK" sz="2000" b="1" u="sng" dirty="0" err="1"/>
              <a:t>Trojspolku</a:t>
            </a:r>
            <a:r>
              <a:rPr lang="sk-SK" sz="2000" dirty="0"/>
              <a:t> – Rakúsko-Uhorsko, Nemecko, </a:t>
            </a:r>
            <a:r>
              <a:rPr lang="sk-SK" sz="2000" dirty="0" smtClean="0"/>
              <a:t>Taliansko (voľne pripojilo Rumunsko).</a:t>
            </a:r>
          </a:p>
          <a:p>
            <a:endParaRPr lang="sk-SK" sz="2000" dirty="0"/>
          </a:p>
          <a:p>
            <a:r>
              <a:rPr lang="sk-SK" sz="2000" dirty="0"/>
              <a:t>Proti nemeckej hrozbe uzavreli v r. 1892 vojenskú konvenciu Francúzsko a Rusko, neskôr r. 1904 uzavreli </a:t>
            </a:r>
            <a:r>
              <a:rPr lang="sk-SK" sz="2000" dirty="0" smtClean="0"/>
              <a:t>Francúzsko </a:t>
            </a:r>
            <a:r>
              <a:rPr lang="sk-SK" sz="2000" dirty="0"/>
              <a:t>a Veľká Británia. Tento vojenský blok, ktorý dostal meno </a:t>
            </a:r>
            <a:r>
              <a:rPr lang="sk-SK" sz="2000" b="1" u="sng" dirty="0"/>
              <a:t>Dohoda</a:t>
            </a:r>
            <a:r>
              <a:rPr lang="sk-SK" sz="2000" dirty="0"/>
              <a:t>, dotvorila zmluva medzi Veľkou Britániou a Ruskom r. 1907. </a:t>
            </a:r>
            <a:endParaRPr lang="sk-SK" sz="2000" dirty="0" smtClean="0"/>
          </a:p>
          <a:p>
            <a:endParaRPr lang="sk-SK" sz="2000" dirty="0"/>
          </a:p>
          <a:p>
            <a:r>
              <a:rPr lang="sk-SK" sz="2000" dirty="0" smtClean="0"/>
              <a:t>Rozpory </a:t>
            </a:r>
            <a:r>
              <a:rPr lang="sk-SK" sz="2000" dirty="0"/>
              <a:t>existovali, pochopiteľne, aj vo vnútri blokov. Veľkou slabosťou </a:t>
            </a:r>
            <a:r>
              <a:rPr lang="sk-SK" sz="2000" dirty="0" err="1"/>
              <a:t>Trojspolku</a:t>
            </a:r>
            <a:r>
              <a:rPr lang="sk-SK" sz="2000" dirty="0"/>
              <a:t> boli územné nároky Talianska Rumunska voči Rakúsko-Uhorsku.</a:t>
            </a:r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21587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europapredi.svet..jpg"/>
          <p:cNvPicPr>
            <a:picLocks noChangeAspect="1"/>
          </p:cNvPicPr>
          <p:nvPr/>
        </p:nvPicPr>
        <p:blipFill rotWithShape="1">
          <a:blip r:embed="rId2" cstate="print"/>
          <a:srcRect l="1398" t="11869" r="19772"/>
          <a:stretch/>
        </p:blipFill>
        <p:spPr>
          <a:xfrm>
            <a:off x="864523" y="53980"/>
            <a:ext cx="8611986" cy="68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8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zeta">
  <a:themeElements>
    <a:clrScheme name="Červená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750</Words>
  <Application>Microsoft Office PowerPoint</Application>
  <PresentationFormat>Vlastná</PresentationFormat>
  <Paragraphs>76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Fazeta</vt:lpstr>
      <vt:lpstr>Európa pred 1. svetovou vojnou</vt:lpstr>
      <vt:lpstr>Zjednotenie Nemecka 1871</vt:lpstr>
      <vt:lpstr>Prezentácia programu PowerPoint</vt:lpstr>
      <vt:lpstr>Prezentácia programu PowerPoint</vt:lpstr>
      <vt:lpstr>Prezentácia programu PowerPoint</vt:lpstr>
      <vt:lpstr>Prezentácia programu PowerPoint</vt:lpstr>
      <vt:lpstr>Záujmy hl. európskych mocností</vt:lpstr>
      <vt:lpstr>Vytváranie vojenských blokov</vt:lpstr>
      <vt:lpstr>Prezentácia programu PowerPoint</vt:lpstr>
      <vt:lpstr>Ohnisko vojny na Balkáne</vt:lpstr>
      <vt:lpstr>Osudné výstrely zo Sarajeva</vt:lpstr>
      <vt:lpstr>Rozpútanie vojny</vt:lpstr>
      <vt:lpstr>Prezentácia programu PowerPoint</vt:lpstr>
      <vt:lpstr>Prezentácia programu PowerPoint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Európa pred 1. svetovou vojnou</dc:title>
  <dc:creator>Používateľ systému Windows</dc:creator>
  <cp:lastModifiedBy>Raduz</cp:lastModifiedBy>
  <cp:revision>7</cp:revision>
  <dcterms:created xsi:type="dcterms:W3CDTF">2020-09-27T15:12:27Z</dcterms:created>
  <dcterms:modified xsi:type="dcterms:W3CDTF">2021-04-08T07:19:22Z</dcterms:modified>
</cp:coreProperties>
</file>