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559675" cy="106918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Obrázok 33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Obrázok 34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Obrázok 7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Obrázok 7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sk-S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00200" y="609480"/>
            <a:ext cx="7085880" cy="1828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Kliknúť na úpravu formátu textu osnovy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k-SK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Druhá úroveň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Tretia úroveň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k-S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Štvrtá úroveň osnovy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Piata úroveň osnovy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Šiesta úroveň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Siedma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00200" y="609480"/>
            <a:ext cx="7085880" cy="1828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sk-SK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600200" y="2507760"/>
            <a:ext cx="3457440" cy="15091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Kliknúť na úpravu formátu textu osnovy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k-SK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Druhá úroveň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Tretia úroveň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k-SK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Štvrtá úroveň osnovy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Piata úroveň osnovy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Šiesta úroveň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Siedma úroveň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231160" y="2507760"/>
            <a:ext cx="3457440" cy="15091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Kliknúť na úpravu formátu textu osnovy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k-SK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Druhá úroveň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Tretia úroveň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k-SK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Štvrtá úroveň osnovy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Piata úroveň osnovy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Šiesta úroveň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Siedma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tko.rodinka.sk/babetka/psychomotoricky-vyvin/" TargetMode="External"/><Relationship Id="rId2" Type="http://schemas.openxmlformats.org/officeDocument/2006/relationships/hyperlink" Target="http://detskechoroby.rodinka.sk/detske-choroby/koncatiny/svaly/znizeny-svalovy-tonus-hypotonia/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560" y="2514960"/>
            <a:ext cx="8228880" cy="1828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tIns="0" rIns="45720" bIns="0" anchor="b"/>
          <a:lstStyle/>
          <a:p>
            <a:pPr algn="ctr"/>
            <a:r>
              <a:rPr lang="sk-SK" sz="4800" b="1" strike="noStrike" cap="all" spc="-1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Klinefelterov</a:t>
            </a:r>
            <a:r>
              <a:rPr lang="sk-SK" sz="4800" b="1" strike="noStrike" cap="all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                        </a:t>
            </a:r>
            <a:r>
              <a:rPr lang="sk-SK" sz="4800" b="1" strike="noStrike" cap="all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syndróm</a:t>
            </a:r>
            <a:endParaRPr lang="sk-SK" sz="18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sk-SK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sk-SK" sz="4100" b="1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Čo je to ?</a:t>
            </a:r>
            <a:endParaRPr lang="sk-SK" sz="18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4037760" cy="492514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 marL="548640" indent="-41076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sk-SK" sz="2600" b="1" strike="noStrike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Klinefelterov</a:t>
            </a:r>
            <a:r>
              <a:rPr lang="sk-SK" sz="2600" b="1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syndróm</a:t>
            </a:r>
            <a:r>
              <a:rPr lang="sk-SK" sz="26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 je pomerne bežné, geneticky podmienené ochorenie v populácií mužov. Je tiež známy pod označením </a:t>
            </a:r>
            <a:r>
              <a:rPr lang="sk-SK" sz="2600" b="1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XXY syndróm</a:t>
            </a:r>
            <a:r>
              <a:rPr lang="sk-SK" sz="26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, ktorý sa objaví vtedy, ak má chlapec vo svojej genetickej výbave navyše chromozóm X.</a:t>
            </a:r>
            <a:endParaRPr lang="sk-SK" sz="18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2"/>
          <p:cNvPicPr/>
          <p:nvPr/>
        </p:nvPicPr>
        <p:blipFill>
          <a:blip r:embed="rId2" cstate="print"/>
          <a:stretch/>
        </p:blipFill>
        <p:spPr>
          <a:xfrm>
            <a:off x="4952880" y="2209680"/>
            <a:ext cx="3504600" cy="350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sk-SK" sz="4100" b="1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Dedičnosť alebo nie ? </a:t>
            </a:r>
            <a:endParaRPr lang="sk-SK" sz="18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4037760" cy="4525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48640" indent="-41076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sk-SK" sz="2600" b="0" strike="noStrike" spc="-1" dirty="0">
                <a:uFill>
                  <a:solidFill>
                    <a:srgbClr val="FFFFFF"/>
                  </a:solidFill>
                </a:uFill>
                <a:latin typeface="Book Antiqua"/>
              </a:rPr>
              <a:t>Tento syndróm je geneticky podmienené, ale nie je to dedičné ochorenie – nepostupuje v rodovej línií, ako niektoré iné genetické ochorenia. Problém vznikne pri </a:t>
            </a:r>
            <a:r>
              <a:rPr lang="sk-SK" sz="2600" b="1" strike="noStrike" spc="-1" dirty="0">
                <a:uFill>
                  <a:solidFill>
                    <a:srgbClr val="FFFFFF"/>
                  </a:solidFill>
                </a:uFill>
                <a:latin typeface="Book Antiqua"/>
              </a:rPr>
              <a:t>delení rodičovských buniek.</a:t>
            </a:r>
            <a:r>
              <a:rPr lang="sk-SK" sz="2600" b="0" strike="noStrike" spc="-1" dirty="0">
                <a:uFill>
                  <a:solidFill>
                    <a:srgbClr val="FFFFFF"/>
                  </a:solidFill>
                </a:uFill>
                <a:latin typeface="Book Antiqua"/>
              </a:rPr>
              <a:t> </a:t>
            </a:r>
            <a:endParaRPr lang="sk-SK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Picture 2"/>
          <p:cNvPicPr/>
          <p:nvPr/>
        </p:nvPicPr>
        <p:blipFill>
          <a:blip r:embed="rId2" cstate="print"/>
          <a:stretch/>
        </p:blipFill>
        <p:spPr>
          <a:xfrm>
            <a:off x="4968720" y="2438280"/>
            <a:ext cx="3403080" cy="305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sk-SK" sz="4100" b="1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Znaky </a:t>
            </a:r>
            <a:endParaRPr lang="sk-SK" sz="18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7848000" cy="4525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 marL="548640" indent="-41076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sk-SK" sz="22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u malých bábätiek sa objavuje </a:t>
            </a:r>
            <a:r>
              <a:rPr lang="sk-SK" sz="2200" b="0" u="sng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  <a:hlinkClick r:id="rId2"/>
              </a:rPr>
              <a:t>svalová hypotónia</a:t>
            </a:r>
            <a:r>
              <a:rPr lang="sk-SK" sz="22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, „tichá osobnosť“, spomalený </a:t>
            </a:r>
            <a:r>
              <a:rPr lang="sk-SK" sz="2200" b="0" u="sng" strike="noStrike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  <a:hlinkClick r:id="rId3"/>
              </a:rPr>
              <a:t>psychomotorický</a:t>
            </a:r>
            <a:r>
              <a:rPr lang="sk-SK" sz="2200" b="0" u="sng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  <a:hlinkClick r:id="rId3"/>
              </a:rPr>
              <a:t> vývin</a:t>
            </a:r>
            <a:r>
              <a:rPr lang="sk-SK" sz="22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,</a:t>
            </a:r>
            <a:endParaRPr lang="sk-SK" sz="18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indent="-41076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sk-SK" sz="22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u starších chlapcov je to </a:t>
            </a:r>
            <a:r>
              <a:rPr lang="sk-SK" sz="2200" b="1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vysoká postava</a:t>
            </a:r>
            <a:r>
              <a:rPr lang="sk-SK" sz="22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 (obvykle je chlapec vyšší než jeho rovesníci),</a:t>
            </a:r>
            <a:r>
              <a:rPr lang="sk-SK" sz="2200" b="1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dlhé ramená a nohy, </a:t>
            </a:r>
            <a:r>
              <a:rPr lang="sk-SK" sz="22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široké boky,</a:t>
            </a:r>
            <a:endParaRPr lang="sk-SK" sz="18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indent="-41076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sk-SK" sz="2200" b="1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zväčšené prsia</a:t>
            </a:r>
            <a:r>
              <a:rPr lang="sk-SK" sz="22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 (</a:t>
            </a:r>
            <a:r>
              <a:rPr lang="sk-SK" sz="2200" b="0" strike="noStrike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gynekomastia</a:t>
            </a:r>
            <a:r>
              <a:rPr lang="sk-SK" sz="22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),</a:t>
            </a:r>
            <a:endParaRPr lang="sk-SK" sz="18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indent="-41076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sk-SK" sz="22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chlapci majú obvykle menšie semenníky, ktoré zapríčiňujú nižšiu tvorbu </a:t>
            </a:r>
            <a:r>
              <a:rPr lang="sk-SK" sz="2200" b="0" strike="noStrike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testosterónu</a:t>
            </a:r>
            <a:r>
              <a:rPr lang="sk-SK" sz="22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– tým pádom nižšiu produkciu spermií a následne neplodnosť.</a:t>
            </a:r>
            <a:endParaRPr lang="sk-SK" sz="18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indent="-41076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sk-SK" sz="22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u niektorých chlapcov sa môžu objaviť problémy s rečou a učením,</a:t>
            </a:r>
            <a:endParaRPr lang="sk-SK" sz="18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indent="-41076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sk-SK" sz="22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oneskorená či </a:t>
            </a:r>
            <a:r>
              <a:rPr lang="sk-SK" sz="2200" b="1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nekompletná </a:t>
            </a:r>
            <a:r>
              <a:rPr lang="sk-SK" sz="22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puberta, menej </a:t>
            </a:r>
            <a:r>
              <a:rPr lang="sk-SK" sz="2200" b="1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ochlpenia</a:t>
            </a:r>
            <a:r>
              <a:rPr lang="sk-SK" sz="22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 na tvári a tele, ktoré pubertu sprevádza.</a:t>
            </a:r>
            <a:endParaRPr lang="sk-SK" sz="18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sk-SK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sk-SK" sz="4100" b="1" strike="noStrike" spc="-1" dirty="0">
                <a:uFill>
                  <a:solidFill>
                    <a:srgbClr val="FFFFFF"/>
                  </a:solidFill>
                </a:uFill>
                <a:latin typeface="Lucida Sans"/>
              </a:rPr>
              <a:t>Psychika a ohrozenie </a:t>
            </a:r>
            <a:endParaRPr lang="sk-SK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4037760" cy="50691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 marL="548640" indent="-41076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sk-SK" sz="2400" b="1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V sociálnej oblasti</a:t>
            </a:r>
            <a:r>
              <a:rPr lang="sk-SK" sz="24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 sa títo chlapci javia ako </a:t>
            </a:r>
            <a:r>
              <a:rPr lang="sk-SK" sz="2400" b="1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tiché osobnosti, poslušné deti.</a:t>
            </a:r>
            <a:r>
              <a:rPr lang="sk-SK" sz="24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 Sú akoby hĺbavejší, radi nápomocní iným deťom či dospelým. Často majú nízke sebavedomie a bývajú menej „akčnejší“ než chlapci v rovnakom veku – je to badateľné najmä s blížiacou sa pubertou.</a:t>
            </a:r>
            <a:endParaRPr lang="sk-SK" sz="18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648320" y="1600200"/>
            <a:ext cx="4037760" cy="452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48640" indent="-41076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sk-SK" sz="2400" b="0" strike="noStrike" spc="-1" dirty="0">
                <a:uFill>
                  <a:solidFill>
                    <a:srgbClr val="FFFFFF"/>
                  </a:solidFill>
                </a:uFill>
                <a:latin typeface="Book Antiqua"/>
              </a:rPr>
              <a:t>Muži s </a:t>
            </a:r>
            <a:r>
              <a:rPr lang="sk-SK" sz="2400" b="0" strike="noStrike" spc="-1" dirty="0" err="1">
                <a:uFill>
                  <a:solidFill>
                    <a:srgbClr val="FFFFFF"/>
                  </a:solidFill>
                </a:uFill>
                <a:latin typeface="Book Antiqua"/>
              </a:rPr>
              <a:t>Klinefelterovým</a:t>
            </a:r>
            <a:r>
              <a:rPr lang="sk-SK" sz="2400" b="0" strike="noStrike" spc="-1" dirty="0">
                <a:uFill>
                  <a:solidFill>
                    <a:srgbClr val="FFFFFF"/>
                  </a:solidFill>
                </a:uFill>
                <a:latin typeface="Book Antiqua"/>
              </a:rPr>
              <a:t> syndrómom sú vo väčšom ohrození rakoviny (prsníka), cievnych problémov, </a:t>
            </a:r>
            <a:r>
              <a:rPr lang="sk-SK" sz="2400" b="0" strike="noStrike" spc="-1" dirty="0" err="1">
                <a:uFill>
                  <a:solidFill>
                    <a:srgbClr val="FFFFFF"/>
                  </a:solidFill>
                </a:uFill>
                <a:latin typeface="Book Antiqua"/>
              </a:rPr>
              <a:t>osteoporózou</a:t>
            </a:r>
            <a:r>
              <a:rPr lang="sk-SK" sz="2400" b="0" strike="noStrike" spc="-1" dirty="0">
                <a:uFill>
                  <a:solidFill>
                    <a:srgbClr val="FFFFFF"/>
                  </a:solidFill>
                </a:uFill>
                <a:latin typeface="Book Antiqua"/>
              </a:rPr>
              <a:t> v neskoršom veku a problémami v sexuálnej oblasti (znížené libido, neplodnosť).</a:t>
            </a:r>
            <a:endParaRPr lang="sk-SK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sk-SK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sk-SK" sz="4100" b="1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Liečenie </a:t>
            </a:r>
            <a:endParaRPr lang="sk-SK" sz="18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4037760" cy="49971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 marL="548640" indent="-41076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sk-SK" sz="2400" b="1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Liečba ochorenie nezvráti, </a:t>
            </a:r>
            <a:r>
              <a:rPr lang="sk-SK" sz="24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ale zmierňuje jeho dôsledky – symptómy. V liečbe sa používa </a:t>
            </a:r>
            <a:r>
              <a:rPr lang="sk-SK" sz="2400" b="1" strike="noStrike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testosterón</a:t>
            </a:r>
            <a:r>
              <a:rPr lang="sk-SK" sz="24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. Zvyšovanie hladiny tohto hormónu v tele chlapca zabezpečí, že sa môžu vyvinúť väčšie svaly, hlbší hlas (mutovanie)  ochlpenie. </a:t>
            </a:r>
            <a:r>
              <a:rPr lang="sk-SK" sz="2400" b="0" strike="noStrike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Testosterón</a:t>
            </a:r>
            <a:r>
              <a:rPr lang="sk-SK" sz="24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zároveň redukuje rast prsníkov.</a:t>
            </a:r>
            <a:endParaRPr lang="sk-SK" sz="18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https://userscontent2.emaze.com/images/03673ae2-1a04-4323-af0d-ea77c2970c6d/66d988fb22dee43a7578f684549941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4271" y="1604963"/>
            <a:ext cx="3923928" cy="503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</TotalTime>
  <Words>40</Words>
  <Application>Microsoft Office PowerPoint</Application>
  <PresentationFormat>Prezentácia na obrazovke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Snímka 1</vt:lpstr>
      <vt:lpstr>Snímka 2</vt:lpstr>
      <vt:lpstr>Snímka 3</vt:lpstr>
      <vt:lpstr>Snímka 4</vt:lpstr>
      <vt:lpstr>Snímka 5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Klinefelterov syndróm </dc:title>
  <dc:subject/>
  <dc:creator>ŽIAK</dc:creator>
  <dc:description/>
  <cp:lastModifiedBy>sokol</cp:lastModifiedBy>
  <cp:revision>13</cp:revision>
  <dcterms:created xsi:type="dcterms:W3CDTF">2017-03-07T07:40:00Z</dcterms:created>
  <dcterms:modified xsi:type="dcterms:W3CDTF">2022-06-12T07:50:09Z</dcterms:modified>
  <dc:language>sk-SK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Prezentácia na obrazovke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