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7" d="100"/>
          <a:sy n="107" d="100"/>
        </p:scale>
        <p:origin x="-10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10/28/2020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storickarevue.com/cislo/xxvi-2016/4-2016" TargetMode="External"/><Relationship Id="rId2" Type="http://schemas.openxmlformats.org/officeDocument/2006/relationships/hyperlink" Target="http://www.historickarevue.com/clanok/anticky-epos-romulus-a-remu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ages.google.com/" TargetMode="External"/><Relationship Id="rId4" Type="http://schemas.openxmlformats.org/officeDocument/2006/relationships/hyperlink" Target="https://www.martinus.sk/?uItem=18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sz="8800" dirty="0"/>
              <a:t>História antického Ríma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74785" y="4468031"/>
            <a:ext cx="9937630" cy="2211057"/>
          </a:xfrm>
        </p:spPr>
        <p:txBody>
          <a:bodyPr>
            <a:normAutofit fontScale="70000" lnSpcReduction="20000"/>
          </a:bodyPr>
          <a:lstStyle/>
          <a:p>
            <a:pPr fontAlgn="ctr"/>
            <a:r>
              <a:rPr lang="sk-SK" sz="2900" b="1" dirty="0" smtClean="0"/>
              <a:t>Prehľad tém: </a:t>
            </a:r>
          </a:p>
          <a:p>
            <a:pPr marL="457200" indent="-457200" fontAlgn="ctr">
              <a:lnSpc>
                <a:spcPct val="120000"/>
              </a:lnSpc>
              <a:buFont typeface="+mj-lt"/>
              <a:buAutoNum type="arabicPeriod"/>
            </a:pPr>
            <a:r>
              <a:rPr lang="sk-SK" sz="2900" b="1" dirty="0" smtClean="0"/>
              <a:t>Rím </a:t>
            </a:r>
            <a:r>
              <a:rPr lang="sk-SK" sz="2900" b="1" dirty="0"/>
              <a:t>v období </a:t>
            </a:r>
            <a:r>
              <a:rPr lang="sk-SK" sz="2900" b="1" dirty="0" smtClean="0"/>
              <a:t>kráľovstva</a:t>
            </a:r>
            <a:endParaRPr lang="sk-SK" sz="2900" dirty="0"/>
          </a:p>
          <a:p>
            <a:pPr marL="457200" indent="-457200" fontAlgn="ctr">
              <a:lnSpc>
                <a:spcPct val="120000"/>
              </a:lnSpc>
              <a:buFont typeface="+mj-lt"/>
              <a:buAutoNum type="arabicPeriod"/>
            </a:pPr>
            <a:r>
              <a:rPr lang="sk-SK" sz="2900" b="1" dirty="0" smtClean="0"/>
              <a:t>Rím </a:t>
            </a:r>
            <a:r>
              <a:rPr lang="sk-SK" sz="2900" b="1" dirty="0"/>
              <a:t>v období </a:t>
            </a:r>
            <a:r>
              <a:rPr lang="sk-SK" sz="2900" b="1" dirty="0" smtClean="0"/>
              <a:t>republiky</a:t>
            </a:r>
            <a:endParaRPr lang="sk-SK" sz="2900" dirty="0"/>
          </a:p>
          <a:p>
            <a:pPr marL="457200" indent="-457200" fontAlgn="ctr">
              <a:lnSpc>
                <a:spcPct val="120000"/>
              </a:lnSpc>
              <a:buFont typeface="+mj-lt"/>
              <a:buAutoNum type="arabicPeriod"/>
            </a:pPr>
            <a:r>
              <a:rPr lang="sk-SK" sz="2900" b="1" dirty="0" smtClean="0"/>
              <a:t>Rím </a:t>
            </a:r>
            <a:r>
              <a:rPr lang="sk-SK" sz="2900" b="1" dirty="0"/>
              <a:t>v období </a:t>
            </a:r>
            <a:r>
              <a:rPr lang="sk-SK" sz="2900" b="1" dirty="0" smtClean="0"/>
              <a:t>cisárstva</a:t>
            </a:r>
            <a:endParaRPr lang="sk-SK" sz="2900" dirty="0"/>
          </a:p>
          <a:p>
            <a:pPr marL="457200" indent="-457200" fontAlgn="ctr">
              <a:lnSpc>
                <a:spcPct val="120000"/>
              </a:lnSpc>
              <a:buFont typeface="+mj-lt"/>
              <a:buAutoNum type="arabicPeriod"/>
            </a:pPr>
            <a:r>
              <a:rPr lang="sk-SK" sz="2900" b="1" dirty="0" smtClean="0"/>
              <a:t>Zánik </a:t>
            </a:r>
            <a:r>
              <a:rPr lang="sk-SK" sz="2900" b="1" dirty="0"/>
              <a:t>Ríma a jeho civilizačný </a:t>
            </a:r>
            <a:r>
              <a:rPr lang="sk-SK" sz="2900" b="1" dirty="0" smtClean="0"/>
              <a:t>odkaz</a:t>
            </a:r>
            <a:endParaRPr lang="sk-SK" sz="2900" dirty="0"/>
          </a:p>
          <a:p>
            <a:pPr>
              <a:lnSpc>
                <a:spcPct val="120000"/>
              </a:lnSpc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972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2598" y="160973"/>
            <a:ext cx="10058400" cy="1609344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Rímska ríša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2598" y="1770317"/>
            <a:ext cx="6945440" cy="1493330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Oblasť Apeninského polostrova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Dnešné Taliansko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Hlavné mesto Rím ( aj začiatok tejto ríše je spojený s týmto mestom)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800600" y="4316920"/>
            <a:ext cx="6851523" cy="2312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200" dirty="0" smtClean="0">
                <a:solidFill>
                  <a:srgbClr val="FF0000"/>
                </a:solidFill>
              </a:rPr>
              <a:t>Rímske dejiny delíme do 3. období 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smtClean="0">
                <a:solidFill>
                  <a:srgbClr val="FF0000"/>
                </a:solidFill>
              </a:rPr>
              <a:t>Doba kráľovská </a:t>
            </a:r>
            <a:r>
              <a:rPr lang="sk-SK" dirty="0" smtClean="0"/>
              <a:t>( od začiatku vzniku Ríma- kde vládli králi ( 8. stor. </a:t>
            </a:r>
            <a:r>
              <a:rPr lang="sk-SK" dirty="0" err="1" smtClean="0"/>
              <a:t>pnl</a:t>
            </a:r>
            <a:r>
              <a:rPr lang="sk-SK" dirty="0" smtClean="0"/>
              <a:t> – 6. stor. </a:t>
            </a:r>
            <a:r>
              <a:rPr lang="sk-SK" dirty="0" err="1" smtClean="0"/>
              <a:t>pnl</a:t>
            </a:r>
            <a:r>
              <a:rPr lang="sk-SK" dirty="0" smtClean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smtClean="0">
                <a:solidFill>
                  <a:srgbClr val="FF0000"/>
                </a:solidFill>
              </a:rPr>
              <a:t>Doba republiky </a:t>
            </a:r>
            <a:r>
              <a:rPr lang="sk-SK" dirty="0" smtClean="0"/>
              <a:t>(ľudia vyhnali kráľa, vláde ľud- nový systém vládnutia) 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smtClean="0">
                <a:solidFill>
                  <a:srgbClr val="FF0000"/>
                </a:solidFill>
              </a:rPr>
              <a:t>Doba cisárstva </a:t>
            </a:r>
            <a:r>
              <a:rPr lang="sk-SK" dirty="0" smtClean="0"/>
              <a:t>( koniec republiky- Cézar je zavraždený- </a:t>
            </a:r>
            <a:r>
              <a:rPr lang="sk-SK" dirty="0" err="1" smtClean="0"/>
              <a:t>Octavianus</a:t>
            </a:r>
            <a:r>
              <a:rPr lang="sk-SK" dirty="0" smtClean="0"/>
              <a:t> </a:t>
            </a:r>
            <a:r>
              <a:rPr lang="sk-SK" dirty="0" err="1" smtClean="0"/>
              <a:t>Augustus</a:t>
            </a:r>
            <a:r>
              <a:rPr lang="sk-SK" dirty="0" smtClean="0"/>
              <a:t>- prvý cisár – 1. stor. </a:t>
            </a:r>
            <a:r>
              <a:rPr lang="sk-SK" dirty="0" err="1" smtClean="0"/>
              <a:t>nl</a:t>
            </a:r>
            <a:r>
              <a:rPr lang="sk-SK" dirty="0" smtClean="0"/>
              <a:t>. – 476 </a:t>
            </a:r>
            <a:r>
              <a:rPr lang="sk-SK" dirty="0" err="1" smtClean="0"/>
              <a:t>nl</a:t>
            </a:r>
            <a:r>
              <a:rPr lang="sk-SK" dirty="0" smtClean="0"/>
              <a:t>. </a:t>
            </a:r>
            <a:endParaRPr lang="sk-SK" dirty="0"/>
          </a:p>
        </p:txBody>
      </p:sp>
      <p:pic>
        <p:nvPicPr>
          <p:cNvPr id="2050" name="Picture 2" descr="The Roman Empire:18 centuries in 19 ma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27" y="359148"/>
            <a:ext cx="4775651" cy="343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wnload Schaums Outline Of Signals And Systems Second Ed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8" y="3592108"/>
            <a:ext cx="4407096" cy="289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4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9736" y="96012"/>
            <a:ext cx="10058400" cy="1609344"/>
          </a:xfrm>
        </p:spPr>
        <p:txBody>
          <a:bodyPr/>
          <a:lstStyle/>
          <a:p>
            <a:r>
              <a:rPr lang="sk-SK" b="1" dirty="0"/>
              <a:t>Rím v období </a:t>
            </a:r>
            <a:r>
              <a:rPr lang="sk-SK" b="1" dirty="0" smtClean="0"/>
              <a:t>kráľovstva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2098" y="1423314"/>
            <a:ext cx="7692625" cy="2196288"/>
          </a:xfrm>
        </p:spPr>
        <p:txBody>
          <a:bodyPr/>
          <a:lstStyle/>
          <a:p>
            <a:r>
              <a:rPr lang="sk-SK" dirty="0" smtClean="0"/>
              <a:t>Začiatky formovania Rímskej ríše</a:t>
            </a:r>
          </a:p>
          <a:p>
            <a:r>
              <a:rPr lang="sk-SK" dirty="0" smtClean="0"/>
              <a:t>Do 8. stor. </a:t>
            </a:r>
            <a:r>
              <a:rPr lang="sk-SK" dirty="0" err="1" smtClean="0"/>
              <a:t>pnl</a:t>
            </a:r>
            <a:r>
              <a:rPr lang="sk-SK" dirty="0" smtClean="0"/>
              <a:t>. - na Apeninskom polostrove žijú viaceré kmene/ národy </a:t>
            </a:r>
          </a:p>
          <a:p>
            <a:pPr lvl="1"/>
            <a:r>
              <a:rPr lang="sk-SK" sz="2400" dirty="0" smtClean="0"/>
              <a:t>Etruskovia ( veľmi vyspelá kultúra)</a:t>
            </a:r>
          </a:p>
          <a:p>
            <a:pPr lvl="1"/>
            <a:r>
              <a:rPr lang="sk-SK" sz="2000" dirty="0" err="1" smtClean="0"/>
              <a:t>Italikovia</a:t>
            </a:r>
            <a:r>
              <a:rPr lang="sk-SK" sz="2000" dirty="0" smtClean="0"/>
              <a:t> (</a:t>
            </a:r>
            <a:r>
              <a:rPr lang="sk-SK" sz="2000" dirty="0" err="1" smtClean="0"/>
              <a:t>Latinovia</a:t>
            </a:r>
            <a:r>
              <a:rPr lang="sk-SK" sz="2000" dirty="0" smtClean="0"/>
              <a:t>) </a:t>
            </a:r>
          </a:p>
          <a:p>
            <a:pPr lvl="1"/>
            <a:r>
              <a:rPr lang="sk-SK" sz="2000" dirty="0" smtClean="0"/>
              <a:t>Gréci </a:t>
            </a:r>
            <a:endParaRPr lang="sk-SK" sz="2000" dirty="0"/>
          </a:p>
        </p:txBody>
      </p:sp>
      <p:pic>
        <p:nvPicPr>
          <p:cNvPr id="4" name="Obrázok 3" descr="thumb.php.jpg"/>
          <p:cNvPicPr>
            <a:picLocks noChangeAspect="1"/>
          </p:cNvPicPr>
          <p:nvPr/>
        </p:nvPicPr>
        <p:blipFill>
          <a:blip r:embed="rId2" cstate="print"/>
          <a:srcRect l="14582" t="4696" r="15934" b="6088"/>
          <a:stretch>
            <a:fillRect/>
          </a:stretch>
        </p:blipFill>
        <p:spPr>
          <a:xfrm>
            <a:off x="3478062" y="3514805"/>
            <a:ext cx="4176464" cy="30646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 descr="Predrimsky-Apeninsky-polostrov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62361" y="1289304"/>
            <a:ext cx="3992836" cy="5027344"/>
          </a:xfrm>
          <a:prstGeom prst="rect">
            <a:avLst/>
          </a:prstGeom>
        </p:spPr>
      </p:pic>
      <p:sp>
        <p:nvSpPr>
          <p:cNvPr id="6" name="Zástupný symbol obsahu 2"/>
          <p:cNvSpPr txBox="1">
            <a:spLocks/>
          </p:cNvSpPr>
          <p:nvPr/>
        </p:nvSpPr>
        <p:spPr>
          <a:xfrm>
            <a:off x="143455" y="4185176"/>
            <a:ext cx="3230689" cy="2293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8. stor. </a:t>
            </a:r>
            <a:r>
              <a:rPr lang="sk-SK" dirty="0" err="1" smtClean="0"/>
              <a:t>pnl</a:t>
            </a:r>
            <a:r>
              <a:rPr lang="sk-SK" dirty="0" smtClean="0"/>
              <a:t>- ( 753 </a:t>
            </a:r>
            <a:r>
              <a:rPr lang="sk-SK" dirty="0" err="1" smtClean="0"/>
              <a:t>pnl</a:t>
            </a:r>
            <a:r>
              <a:rPr lang="sk-SK" dirty="0" smtClean="0"/>
              <a:t>.) </a:t>
            </a:r>
          </a:p>
          <a:p>
            <a:r>
              <a:rPr lang="sk-SK" dirty="0" smtClean="0"/>
              <a:t>Založenie mesta Rím- kmeň </a:t>
            </a:r>
            <a:r>
              <a:rPr lang="sk-SK" dirty="0" err="1" smtClean="0"/>
              <a:t>Italikov</a:t>
            </a:r>
            <a:r>
              <a:rPr lang="sk-SK" dirty="0"/>
              <a:t> </a:t>
            </a:r>
            <a:r>
              <a:rPr lang="sk-SK" dirty="0" smtClean="0"/>
              <a:t>(pri rieke Tiber )</a:t>
            </a:r>
          </a:p>
          <a:p>
            <a:r>
              <a:rPr lang="sk-SK" dirty="0" smtClean="0"/>
              <a:t>Založenie spojené s legendou </a:t>
            </a:r>
            <a:r>
              <a:rPr lang="sk-SK" dirty="0" err="1" smtClean="0"/>
              <a:t>Romulus</a:t>
            </a:r>
            <a:r>
              <a:rPr lang="sk-SK" dirty="0" smtClean="0"/>
              <a:t> a </a:t>
            </a:r>
            <a:r>
              <a:rPr lang="sk-SK" dirty="0" err="1" smtClean="0"/>
              <a:t>Remus</a:t>
            </a:r>
            <a:r>
              <a:rPr lang="sk-SK" dirty="0" smtClean="0"/>
              <a:t> – prečítajte si tento príbeh </a:t>
            </a:r>
          </a:p>
        </p:txBody>
      </p:sp>
      <p:sp>
        <p:nvSpPr>
          <p:cNvPr id="7" name="Šípka doprava 6"/>
          <p:cNvSpPr/>
          <p:nvPr/>
        </p:nvSpPr>
        <p:spPr>
          <a:xfrm>
            <a:off x="5762445" y="2129401"/>
            <a:ext cx="2419093" cy="961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Tu máte vyznačené kmene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513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6822" y="98341"/>
            <a:ext cx="10058400" cy="1060793"/>
          </a:xfrm>
        </p:spPr>
        <p:txBody>
          <a:bodyPr/>
          <a:lstStyle/>
          <a:p>
            <a:r>
              <a:rPr lang="sk-SK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Príbeh o založení mesta </a:t>
            </a:r>
            <a:r>
              <a:rPr lang="sk-SK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r>
              <a:rPr lang="sk-SK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ím</a:t>
            </a:r>
            <a:endParaRPr lang="sk-SK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Zástupný symbol obsahu 3" descr="014454_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1193" r="8696" b="10606"/>
          <a:stretch>
            <a:fillRect/>
          </a:stretch>
        </p:blipFill>
        <p:spPr>
          <a:xfrm>
            <a:off x="8936966" y="1"/>
            <a:ext cx="2372437" cy="180758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500996" y="29329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4385095" y="2027136"/>
            <a:ext cx="7806905" cy="4050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600" b="1" dirty="0" err="1" smtClean="0"/>
              <a:t>Romulus</a:t>
            </a:r>
            <a:r>
              <a:rPr lang="sk-SK" sz="1600" b="1" dirty="0" smtClean="0"/>
              <a:t> a </a:t>
            </a:r>
            <a:r>
              <a:rPr lang="sk-SK" sz="1600" b="1" dirty="0" err="1" smtClean="0"/>
              <a:t>Remus</a:t>
            </a:r>
            <a:r>
              <a:rPr lang="sk-SK" sz="1600" dirty="0" smtClean="0"/>
              <a:t> boli synmi </a:t>
            </a:r>
            <a:r>
              <a:rPr lang="sk-SK" sz="1600" dirty="0" err="1" smtClean="0"/>
              <a:t>Rey</a:t>
            </a:r>
            <a:r>
              <a:rPr lang="sk-SK" sz="1600" dirty="0" smtClean="0"/>
              <a:t> Silvie, dcéry  kráľa </a:t>
            </a:r>
            <a:r>
              <a:rPr lang="sk-SK" sz="1600" dirty="0" err="1" smtClean="0"/>
              <a:t>Alby</a:t>
            </a:r>
            <a:r>
              <a:rPr lang="sk-SK" sz="1600" dirty="0" smtClean="0"/>
              <a:t> </a:t>
            </a:r>
            <a:r>
              <a:rPr lang="sk-SK" sz="1600" dirty="0" err="1" smtClean="0"/>
              <a:t>Longy</a:t>
            </a:r>
            <a:r>
              <a:rPr lang="sk-SK" sz="1600" dirty="0" smtClean="0"/>
              <a:t>. </a:t>
            </a:r>
            <a:r>
              <a:rPr lang="sk-SK" sz="1600" dirty="0" err="1" smtClean="0"/>
              <a:t>Rea</a:t>
            </a:r>
            <a:r>
              <a:rPr lang="sk-SK" sz="1600" dirty="0" smtClean="0"/>
              <a:t> </a:t>
            </a:r>
            <a:r>
              <a:rPr lang="sk-SK" sz="1600" dirty="0" err="1" smtClean="0"/>
              <a:t>Siliva</a:t>
            </a:r>
            <a:r>
              <a:rPr lang="sk-SK" sz="1600" dirty="0" smtClean="0"/>
              <a:t> bola kňažka- mala slúžiť bohyni, nemala mať deti. Napriek tomu </a:t>
            </a:r>
            <a:r>
              <a:rPr lang="sk-SK" sz="1600" dirty="0" err="1" smtClean="0"/>
              <a:t>Rea</a:t>
            </a:r>
            <a:r>
              <a:rPr lang="sk-SK" sz="1600" dirty="0" smtClean="0"/>
              <a:t> Silvia otehotnela a porodila dvoch chlapcov. Otcom bol údajne boh vojny Mars. Keď sa kráľ </a:t>
            </a:r>
            <a:r>
              <a:rPr lang="sk-SK" sz="1600" dirty="0" err="1" smtClean="0"/>
              <a:t>Amulius</a:t>
            </a:r>
            <a:r>
              <a:rPr lang="sk-SK" sz="1600" dirty="0" smtClean="0"/>
              <a:t> dozvedel o pôrode, </a:t>
            </a:r>
            <a:r>
              <a:rPr lang="sk-SK" sz="1600" dirty="0" err="1" smtClean="0"/>
              <a:t>Reu</a:t>
            </a:r>
            <a:r>
              <a:rPr lang="sk-SK" sz="1600" dirty="0" smtClean="0"/>
              <a:t> Silviu vrhol do rieky Tiber (podľa inej legendy ju zaživa pochoval) a sluhovi prikázal jej synov zabiť, ten ich však pustil v košíku po </a:t>
            </a:r>
            <a:r>
              <a:rPr lang="sk-SK" sz="1600" dirty="0" err="1" smtClean="0"/>
              <a:t>Tiberi</a:t>
            </a:r>
            <a:r>
              <a:rPr lang="sk-SK" sz="1600" dirty="0" smtClean="0"/>
              <a:t>. Košík sa po určitej dobe zachytil pri brehu na mieste budúceho mesta Rím.</a:t>
            </a:r>
          </a:p>
          <a:p>
            <a:r>
              <a:rPr lang="sk-SK" sz="1600" dirty="0" smtClean="0"/>
              <a:t>Chlapcov v prvých dňoch kojila vlčica a definitívne ich zachránil pastier, ktorý chlapcov vychovával spolu so svojou manželkou . Keď bratia dospeli, dozvedeli sa o svojom pôvode. Zabili kráľa </a:t>
            </a:r>
            <a:r>
              <a:rPr lang="sk-SK" sz="1600" dirty="0" err="1" smtClean="0"/>
              <a:t>Amulia</a:t>
            </a:r>
            <a:r>
              <a:rPr lang="sk-SK" sz="1600" dirty="0" smtClean="0"/>
              <a:t>, aby pomstili smrť svojej matky. </a:t>
            </a:r>
          </a:p>
          <a:p>
            <a:r>
              <a:rPr lang="sk-SK" sz="1600" dirty="0" smtClean="0"/>
              <a:t>Bratia sa napokon rozhodli založiť nové mesto, v ktorom by vládli. Vybrali si miesto, kde ich vyplavil Tiber a kde bol dôležitý brod cez rieku. </a:t>
            </a:r>
            <a:r>
              <a:rPr lang="sk-SK" sz="1600" dirty="0" err="1" smtClean="0"/>
              <a:t>Romulus</a:t>
            </a:r>
            <a:r>
              <a:rPr lang="sk-SK" sz="1600" dirty="0" smtClean="0"/>
              <a:t> pluhom vyznačil pôdorys budúceho mesta, medzi bratmi však vznikol spor o to, kto bude kráľom a po kom dostane nové mesto meno. Sledovali znamenia bohov: </a:t>
            </a:r>
            <a:r>
              <a:rPr lang="sk-SK" sz="1600" dirty="0" err="1" smtClean="0"/>
              <a:t>Removi</a:t>
            </a:r>
            <a:r>
              <a:rPr lang="sk-SK" sz="1600" dirty="0" smtClean="0"/>
              <a:t> priletelo šesť orlov ako prvému, ale o chvíľu neskôr priletelo ako znamenie </a:t>
            </a:r>
            <a:r>
              <a:rPr lang="sk-SK" sz="1600" dirty="0" err="1" smtClean="0"/>
              <a:t>Romulovi</a:t>
            </a:r>
            <a:r>
              <a:rPr lang="sk-SK" sz="1600" dirty="0" smtClean="0"/>
              <a:t> dvanásť orlov a robil si nárok na vládu. </a:t>
            </a:r>
          </a:p>
          <a:p>
            <a:r>
              <a:rPr lang="sk-SK" sz="1600" dirty="0" smtClean="0"/>
              <a:t>V spore napokon </a:t>
            </a:r>
            <a:r>
              <a:rPr lang="sk-SK" sz="1600" dirty="0" err="1" smtClean="0"/>
              <a:t>Romulus</a:t>
            </a:r>
            <a:r>
              <a:rPr lang="sk-SK" sz="1600" dirty="0" smtClean="0"/>
              <a:t> svojho brata </a:t>
            </a:r>
            <a:r>
              <a:rPr lang="sk-SK" sz="1600" dirty="0" err="1" smtClean="0"/>
              <a:t>Rema</a:t>
            </a:r>
            <a:r>
              <a:rPr lang="sk-SK" sz="1600" dirty="0" smtClean="0"/>
              <a:t> zabil a jeho krvou zasvätil nové mesto bohom.</a:t>
            </a:r>
          </a:p>
          <a:p>
            <a:endParaRPr lang="sk-SK" sz="1600" dirty="0"/>
          </a:p>
        </p:txBody>
      </p:sp>
      <p:sp>
        <p:nvSpPr>
          <p:cNvPr id="7" name="BlokTextu 6"/>
          <p:cNvSpPr txBox="1"/>
          <p:nvPr/>
        </p:nvSpPr>
        <p:spPr>
          <a:xfrm>
            <a:off x="83266" y="1066099"/>
            <a:ext cx="7369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Pozrite  si / prečítajte si príbeh o založení mesta Rím a odpovedzte na otázky a odpovede si zapíšte do zošitov </a:t>
            </a:r>
            <a:endParaRPr lang="sk-SK" sz="2000" dirty="0"/>
          </a:p>
        </p:txBody>
      </p:sp>
      <p:sp>
        <p:nvSpPr>
          <p:cNvPr id="8" name="Zaoblený obdĺžnik 7"/>
          <p:cNvSpPr/>
          <p:nvPr/>
        </p:nvSpPr>
        <p:spPr>
          <a:xfrm>
            <a:off x="146822" y="2849205"/>
            <a:ext cx="3510299" cy="1837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sk-SK" sz="2000" dirty="0" smtClean="0"/>
              <a:t>Kto boli </a:t>
            </a:r>
            <a:r>
              <a:rPr lang="sk-SK" sz="2000" dirty="0" err="1" smtClean="0"/>
              <a:t>Romulus</a:t>
            </a:r>
            <a:r>
              <a:rPr lang="sk-SK" sz="2000" dirty="0" smtClean="0"/>
              <a:t> a </a:t>
            </a:r>
            <a:r>
              <a:rPr lang="sk-SK" sz="2000" dirty="0" err="1" smtClean="0"/>
              <a:t>Remus</a:t>
            </a:r>
            <a:r>
              <a:rPr lang="sk-SK" sz="2000" dirty="0" smtClean="0"/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000" dirty="0" smtClean="0"/>
              <a:t>Kto ich vychovával? 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000" dirty="0" smtClean="0"/>
              <a:t>Podľa koho je pomenované mesto Rím? </a:t>
            </a:r>
          </a:p>
        </p:txBody>
      </p:sp>
      <p:pic>
        <p:nvPicPr>
          <p:cNvPr id="1026" name="Picture 2" descr="The Creation Myth of Romulus and Rem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02" y="4770131"/>
            <a:ext cx="2619798" cy="191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721" y="78998"/>
            <a:ext cx="10058400" cy="1609344"/>
          </a:xfrm>
        </p:spPr>
        <p:txBody>
          <a:bodyPr/>
          <a:lstStyle/>
          <a:p>
            <a:r>
              <a:rPr lang="sk-SK" dirty="0" err="1" smtClean="0"/>
              <a:t>Romulus</a:t>
            </a:r>
            <a:r>
              <a:rPr lang="sk-SK" dirty="0" smtClean="0"/>
              <a:t>- prvý kráľ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986718" y="1817929"/>
            <a:ext cx="6760466" cy="3211462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Ním začína doba kráľovská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Začiatok Rímskych dejín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Po jeho smrti sa vystrieda ešte 6 kráľov</a:t>
            </a:r>
          </a:p>
          <a:p>
            <a:r>
              <a:rPr lang="sk-SK" sz="2800" dirty="0" smtClean="0">
                <a:solidFill>
                  <a:srgbClr val="FF0000"/>
                </a:solidFill>
              </a:rPr>
              <a:t>Posledný kráľ: </a:t>
            </a:r>
            <a:r>
              <a:rPr lang="sk-SK" sz="2800" dirty="0" err="1" smtClean="0">
                <a:solidFill>
                  <a:srgbClr val="FF0000"/>
                </a:solidFill>
              </a:rPr>
              <a:t>Taquinius</a:t>
            </a:r>
            <a:r>
              <a:rPr lang="sk-SK" sz="2800" dirty="0" smtClean="0">
                <a:solidFill>
                  <a:srgbClr val="FF0000"/>
                </a:solidFill>
              </a:rPr>
              <a:t> </a:t>
            </a:r>
            <a:r>
              <a:rPr lang="sk-SK" sz="2800" dirty="0" err="1" smtClean="0">
                <a:solidFill>
                  <a:srgbClr val="FF0000"/>
                </a:solidFill>
              </a:rPr>
              <a:t>Superbus</a:t>
            </a:r>
            <a:r>
              <a:rPr lang="sk-SK" sz="2800" dirty="0" smtClean="0">
                <a:solidFill>
                  <a:srgbClr val="FF0000"/>
                </a:solidFill>
              </a:rPr>
              <a:t>- vyhnaný</a:t>
            </a:r>
          </a:p>
          <a:p>
            <a:pPr lvl="1"/>
            <a:r>
              <a:rPr lang="sk-SK" dirty="0"/>
              <a:t>Svojho svokra, </a:t>
            </a:r>
            <a:r>
              <a:rPr lang="sk-SK" dirty="0" err="1"/>
              <a:t>Servia</a:t>
            </a:r>
            <a:r>
              <a:rPr lang="sk-SK" dirty="0"/>
              <a:t> </a:t>
            </a:r>
            <a:r>
              <a:rPr lang="sk-SK" dirty="0" err="1"/>
              <a:t>Tullia</a:t>
            </a:r>
            <a:r>
              <a:rPr lang="sk-SK" dirty="0"/>
              <a:t>, vraj dal zavraždiť, aby získal trón.</a:t>
            </a:r>
          </a:p>
          <a:p>
            <a:pPr lvl="1"/>
            <a:r>
              <a:rPr lang="sk-SK" dirty="0"/>
              <a:t>Bol to pyšný, spurný, odpor vzbudzujúci panovník, ktorý nastolil </a:t>
            </a:r>
            <a:r>
              <a:rPr lang="sk-SK" dirty="0" smtClean="0"/>
              <a:t>krutovládu</a:t>
            </a:r>
          </a:p>
          <a:p>
            <a:pPr lvl="1"/>
            <a:r>
              <a:rPr lang="sk-SK" dirty="0"/>
              <a:t>Rimania vyhlásili kráľovský titul (</a:t>
            </a:r>
            <a:r>
              <a:rPr lang="sk-SK" i="1" dirty="0" err="1"/>
              <a:t>rex</a:t>
            </a:r>
            <a:r>
              <a:rPr lang="sk-SK" dirty="0"/>
              <a:t>) za prekliaty a už nikdy ho nepoužili</a:t>
            </a:r>
          </a:p>
          <a:p>
            <a:pPr lvl="1"/>
            <a:endParaRPr lang="sk-SK" dirty="0"/>
          </a:p>
        </p:txBody>
      </p:sp>
      <p:pic>
        <p:nvPicPr>
          <p:cNvPr id="4" name="Obrázok 3" descr="e5baef998e_73083818_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030" y="4635953"/>
            <a:ext cx="3818182" cy="2001328"/>
          </a:xfrm>
          <a:prstGeom prst="rect">
            <a:avLst/>
          </a:prstGeom>
        </p:spPr>
      </p:pic>
      <p:pic>
        <p:nvPicPr>
          <p:cNvPr id="3074" name="Picture 2" descr="Romulus - 1st of the 7 Kings of Rome | Romulus, Roman kings, R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96" y="312231"/>
            <a:ext cx="3011396" cy="301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Šípka doprava 4"/>
          <p:cNvSpPr/>
          <p:nvPr/>
        </p:nvSpPr>
        <p:spPr>
          <a:xfrm>
            <a:off x="5995359" y="430974"/>
            <a:ext cx="2803584" cy="1311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Počítačová animácia, ako vyzeral </a:t>
            </a:r>
            <a:r>
              <a:rPr lang="sk-SK" dirty="0" err="1" smtClean="0"/>
              <a:t>Romulus</a:t>
            </a:r>
            <a:endParaRPr lang="sk-SK" dirty="0"/>
          </a:p>
        </p:txBody>
      </p:sp>
      <p:pic>
        <p:nvPicPr>
          <p:cNvPr id="3076" name="Picture 4" descr="dějepi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1309"/>
            <a:ext cx="1854507" cy="516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Šípka nadol 5"/>
          <p:cNvSpPr/>
          <p:nvPr/>
        </p:nvSpPr>
        <p:spPr>
          <a:xfrm rot="4395786">
            <a:off x="6247258" y="4729415"/>
            <a:ext cx="1311215" cy="1500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2084541" y="5141343"/>
            <a:ext cx="4003189" cy="12990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Vyhnaním posledného kráľa </a:t>
            </a:r>
          </a:p>
          <a:p>
            <a:pPr algn="ctr"/>
            <a:r>
              <a:rPr lang="sk-SK" dirty="0" smtClean="0"/>
              <a:t>( 6. stor. </a:t>
            </a:r>
            <a:r>
              <a:rPr lang="sk-SK" dirty="0" err="1" smtClean="0"/>
              <a:t>pnl</a:t>
            </a:r>
            <a:r>
              <a:rPr lang="sk-SK" dirty="0" smtClean="0"/>
              <a:t>) sa začína nové obdobie- </a:t>
            </a:r>
            <a:r>
              <a:rPr lang="sk-SK" sz="2800" dirty="0" smtClean="0"/>
              <a:t>Republika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3378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Použité 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69848" y="2452720"/>
            <a:ext cx="10058400" cy="1450731"/>
          </a:xfrm>
        </p:spPr>
        <p:txBody>
          <a:bodyPr>
            <a:normAutofit fontScale="70000" lnSpcReduction="20000"/>
          </a:bodyPr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www.historickarevue.com/clanok/anticky-epos-romulus-a-remus</a:t>
            </a:r>
            <a:endParaRPr lang="sk-SK" dirty="0" smtClean="0"/>
          </a:p>
          <a:p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www.historickarevue.com/cislo/xxvi-2016/4-2016</a:t>
            </a:r>
            <a:r>
              <a:rPr lang="sk-SK" dirty="0" smtClean="0"/>
              <a:t>  </a:t>
            </a:r>
          </a:p>
          <a:p>
            <a:r>
              <a:rPr lang="sk-SK" dirty="0">
                <a:hlinkClick r:id="rId4"/>
              </a:rPr>
              <a:t>https://www.martinus.sk/?</a:t>
            </a:r>
            <a:r>
              <a:rPr lang="sk-SK" dirty="0" smtClean="0">
                <a:hlinkClick r:id="rId4"/>
              </a:rPr>
              <a:t>uItem=1821</a:t>
            </a:r>
            <a:r>
              <a:rPr lang="sk-SK" dirty="0" smtClean="0"/>
              <a:t> </a:t>
            </a:r>
          </a:p>
          <a:p>
            <a:endParaRPr lang="sk-SK" dirty="0"/>
          </a:p>
          <a:p>
            <a:r>
              <a:rPr lang="sk-SK" dirty="0"/>
              <a:t>Obrázkový zdroj: </a:t>
            </a:r>
            <a:r>
              <a:rPr lang="sk-SK" dirty="0">
                <a:hlinkClick r:id="rId5"/>
              </a:rPr>
              <a:t>https://images.google.com</a:t>
            </a:r>
            <a:r>
              <a:rPr lang="sk-SK" dirty="0" smtClean="0">
                <a:hlinkClick r:id="rId5"/>
              </a:rPr>
              <a:t>/</a:t>
            </a:r>
            <a:r>
              <a:rPr lang="sk-SK" dirty="0" smtClean="0"/>
              <a:t> </a:t>
            </a:r>
          </a:p>
        </p:txBody>
      </p:sp>
      <p:sp>
        <p:nvSpPr>
          <p:cNvPr id="4" name="Obdĺžnik 3"/>
          <p:cNvSpPr/>
          <p:nvPr/>
        </p:nvSpPr>
        <p:spPr>
          <a:xfrm>
            <a:off x="1069848" y="1909310"/>
            <a:ext cx="4825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Ak vás téma zaujala, viac sa môžete dočítať: </a:t>
            </a:r>
          </a:p>
        </p:txBody>
      </p:sp>
    </p:spTree>
    <p:extLst>
      <p:ext uri="{BB962C8B-B14F-4D97-AF65-F5344CB8AC3E}">
        <p14:creationId xmlns:p14="http://schemas.microsoft.com/office/powerpoint/2010/main" val="845106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 drev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 dreva</Template>
  <TotalTime>66</TotalTime>
  <Words>304</Words>
  <Application>Microsoft Office PowerPoint</Application>
  <PresentationFormat>Vlastná</PresentationFormat>
  <Paragraphs>51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Typ dreva</vt:lpstr>
      <vt:lpstr>História antického Ríma</vt:lpstr>
      <vt:lpstr>Rímska ríša</vt:lpstr>
      <vt:lpstr>Rím v období kráľovstva</vt:lpstr>
      <vt:lpstr>Príbeh o založení mesta Rím</vt:lpstr>
      <vt:lpstr>Romulus- prvý kráľ</vt:lpstr>
      <vt:lpstr>Použité zdroje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História antického Ríma</dc:title>
  <dc:creator>Ucitel</dc:creator>
  <cp:lastModifiedBy>Raduz</cp:lastModifiedBy>
  <cp:revision>9</cp:revision>
  <dcterms:created xsi:type="dcterms:W3CDTF">2020-10-23T06:12:38Z</dcterms:created>
  <dcterms:modified xsi:type="dcterms:W3CDTF">2020-10-28T09:54:42Z</dcterms:modified>
</cp:coreProperties>
</file>