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05A4BF-7BDA-4D98-9BA2-2779D840A2B9}" type="datetimeFigureOut">
              <a:rPr lang="sk-SK" smtClean="0"/>
              <a:pPr/>
              <a:t>08.03.2020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1215DD-8EBC-4B4A-B2AC-780CF3F9AC1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Charakteristika a členenie cenných papierov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18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 cenných papierov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</a:rPr>
              <a:t>Cenný papier</a:t>
            </a:r>
          </a:p>
          <a:p>
            <a:r>
              <a:rPr lang="sk-SK" dirty="0" smtClean="0"/>
              <a:t>Dokument alebo zápis, s ktorým sú spojené určité práva.</a:t>
            </a:r>
          </a:p>
          <a:p>
            <a:r>
              <a:rPr lang="sk-SK" dirty="0" smtClean="0"/>
              <a:t>Je to zvláštny druh tovaru, s ktorým sa obchoduje na finančnom trhu</a:t>
            </a:r>
            <a:endParaRPr lang="sk-SK" dirty="0"/>
          </a:p>
        </p:txBody>
      </p:sp>
      <p:sp>
        <p:nvSpPr>
          <p:cNvPr id="4" name="AutoShape 2" descr="data:image/jpeg;base64,/9j/4AAQSkZJRgABAQAAAQABAAD/2wCEAAkGBhQSERUUExQVFRQWFxcXFxgYGBkXFxgWFxgXFBUYGBgXHSYeGBwjHBgVHy8gIycpLCwsGB4xNTAqNSYrLCkBCQoKDgwOGg8PGiwlHyQvKSwsKSwsLCksLCwsLCwsLCwsLywsLCwsKSwsKSwsLCkpLCksKSwsLCwsLCkpLCwsLP/AABEIALAA+wMBIgACEQEDEQH/xAAbAAABBQEBAAAAAAAAAAAAAAAFAAIDBAYHAf/EAD0QAAECBAQDBQYFBAEEAwAAAAECEQADITEEBRJBUWFxEyKBkaEGMrHB0fAUFSNS4UJicvEWJEOCkjM0U//EABkBAAMBAQEAAAAAAAAAAAAAAAABAgMEBf/EACwRAAICAQQBAwMCBwAAAAAAAAABAhEDEhMhMVEiQWEjMnEEoRSBkbHB0fH/2gAMAwEAAhEDEQA/AOxY/MOz2DM9X4sAGimfaA30Bj/dXyaG+0B7yXtp9XgEpRfUqnwEXGNkTnRoPz4/tA6k/SHKzwgsyX4Ak/KM5iMchSSAoE8Igy7GJSl1lnO93h7Yt32o0/5+XYIHmR8oSfaChLJDXclx6VgAuaFEFJfmNvpDMXIHvmpEPQhLIzRH2gN9AbmS/wAId+fck+JI+UZE5zLJFSSNmtFfGZ6tmAAHn6w9qxb1G4OdkXCX4OSfhEZz8uwSD4kfKMHg86WDsetftoIKzlJ97un7qINqgedPpGsT7QXokNdyaelYR9oDfQG6n6Rl5S0zlAh6WNn5tFqZcObWhaEh7toPnP8A+0N4/SPVZ6RTSl+pPyjPTMegjSFAmKuX4oJcqLVavoPAQbY932o1Jz8uwSH5kj5Qk+0F6JDBy5NuNrQAmzwqqS8ezcIFsSbQtCEsjvoO/wDICz6A3MkfKHHP/wC0AeP0gBNFRwEJWPQRp1B+EPQg3GaBWekbJrapNONoac/NtIfqR8oy2AxASVFSqAtX0A9YtTcQlfukGDboby30jQJ9oHcaUggOXJsLm0N/5AWcIDdSPlGfxOHCkuraKis2RQEkNs328CgJ5TXDPuQHn9I9VnZGya8z9IxeKz5Td0ADnU/SKWHzpYNG8asOA+94ey2L+IS4aN+rPzYJD9SPlCTn5JbSkG9SbbsWjJKzkEd/uniLfxDk4hE4gOS29nNvswbYLNyake0JIcJBHFyPlDhn9H0hvH6QAmpZhsI9/MEAMVB/nC0Ie4w+rPWaia2YmvSkNPtAf2jzI+UZXCzwlaio0HHb7MXJmJSv3SDBt0N5b6RoEZ6SW0gHqa9C0GEmkYySs2IqLGNkmwiJKi4ytAbPjUHgH9TGezCcFS1BJDtGjzxRBDXZh5mMrjMAEJUsud/ExeMzzfAGlJWqYkBJv4/wGh+ayVyVJcOnbcHoeMe4fN1SVh0jSaeG/jG9wuDQtG4INf8AVrNENtt8nf6McIXBNNf1OcTZ6gQpJUPT/cHMGJkySSXPDZ+nGNl+WSyACl24mPE5UjU9W4PT6xruI854uW10cuQg6yPvyiUTDMmBCUnyqfDYR045aitGJ3esNGVS2qCTuXYnyiZ5NXRrgjHE25Rv+xzvNcMqSQdIblYng+xipijqAUAWPGkdPVlaCbEDcA0PC8PVl0su6fUwozcX2VmUckElGn5X+jC5LJX2ZIHTn04wMnYqYtbEk1t/AEdJlZSgO4J6mw5NHqssRs4PEXI6mL3Uc206OZ9sVLCEA+VSeQ2EWs3wy5WktS/EOakPsY6J+Wy3931MMRlSATcjgTQfWMm2+bPQjkxxpbar38s5nMnkgKTqHo3LpBrKZs2Ygkl2tYOfrG0mZYgpZiPF/Q0hJyuWwGm3P6RruccnE8Xqbj0c0xOLmKWyib2t6NDFzipQQlJfpV+QjpoypGp2PT+bw45agvS+71iZztUuDTBGOOWqa1eDnmb4ZcsJJSGudw5uDwMU5k4kBadQ86HrvHTEZSgBiCeJJh0zLEHiBw2PnCjPS++C8rjkhWlJ+UYnKJs2YguXA3LBzweAmIlntCGLvbfyjqZy2X+31MRyspQKsSdiTYcmjRZUjleFtdnM5s0khCUl96F34AXi3mmBVKSlWkc925K4R0NeWINnB4gufWPRlkundtzPrGLk3zZ3xnjiklBcd37nL5i9aQQCONN+u8EvZ2QouQPHZ+EbxGVoB3b9r0j1eVoZgG5gxru8UzjliTm5R4Xg5vmGLmlZSSb2t5xBOn2QAX3p6Abx05OUywB3XI3JrHpyxDvXp/N4mWS1S4LwwjCWqav4MBmOAmIlpVpuz71sAr73iXJ1HXqI0hqvF/2pzMSu6ge+/kGBbqTA7LkdoplBiQ/lsYUG7as3/UJPFGelJtvr3RoJM4KNNqxrkGg6Rj8Bh+zpsfjtGvRYdImXZjH7QNn5OpIF2fyJ+sAJyyoFJo4bpB/2hG7syXfxO27xnpGLo6wx+x4xcOiMi5M3NmsrSoe6fh/EdPy5uzDBnc+sYoYGVMmuSK1bi20bPK9XZh+bdPt4rKTib6b4LYhQhCjA3FFfG49MoAqdi4DB7JKj6Aw/EYpKGKiA5YPxitjp8k6StQ7hCwHepGkOBf3vtoBqr5I5ufygnUC4L6XZIUygkspVAxIu0ejPZbsQse6zpZ9ZISPEgjwhv4SQTRQcalABQLBR1LZPAkOQREaU4azkd2WB71Ag6pZS4u5JDXieTT6fyWUZzLJIGokEAhtyVJIvsUKfhTjHknOELKNIUQsgAsw91Si71BGkgjYxCDhgUHUHPaBKnNSpu0JVZ3IqeNIdh8PI1ulQ1BQVRV1aNALP3nT894fIvQP/ADyW9liumqDdtXwr4x4jPZStLajqcpYA6mKR3SCx94Gmz8IU3DySkrJUxX2juoHUR2TtcXb1iqcLhT3tVW1Pq0kOpKnDWU6E82FbmFyP6fyXZmcy06nfur7M/wCRTrHCjPXlDpGby1q0h3pcMwKdYUX2IevEEXEVFYDDE1UCd/1L6dXvVqf1FX4x7Nw2HSwWsvpYKUsvpWGbWdiEEtuxMHIfTLaMzQUIUHImUSAO8SASQxszF34RCc9l973+4AVd2qQdJqLj3htseENRLw4AZaQyjMBCwNJW+oitAXNOZhDDSASrWzlye0uUgHjVgkU68TD5D0EkzOpaXJ1MBqJZxp1BGqjuHIL8Kw+fmiEpCjqYkgU4Akm9mSWMVpeHw6SNKglnAAXQd7tCGegfbwj1sOlEsOAhBKkVOml+oGq30och6CROeyiFEFTISVHumySAWA3qGFy8SDNpesIBJJKQGsdaStJBe2kO8Uuzw2rVqLqUXDqZSioFiCGLKIps8ey8Bh0ukFSdBABKyKoSUMlRvpBIYWpyhch9MIScehSCsKASCUknusUli79Im7UOzh7s4duLQLThcMZagFAIUUqPf0hynQOQcC3LjD0pkJWF9p3gyAdYNKskttD5Jaj7BOEYrycfLWe6oE0pY1GoUvb58DFgwyBQoRhQAYT20mBM5NKjUR4tXzc+MVsldis9B8/vrBf2gwSVlRmFlA0PEHYeDRWwk1CEhPCOlfbwcsm3LllyTNJrsPWNiiwjE4CYVLING90N72/p6xtkGg6RjPs3h1YEz895L2b1eMpnJJlnYuNIjXZ7cdH9TGJzzGvMYWA+NTF4uSMyoEypa3ADvTzo3rHVMvV+mKvd+r/fnHMVBcxSUoG/mdvAR03LEjsw27k9XaFkmpOvBrH9O8UYyb79i0IUIQoyGMmyUqDKSFDgQ48jFPMcH3QUSpalOH1Ae6Nn8mi/CMAAdEuZQjDS090j3g4Jblwdx6w/RMZhh5fB9QttRuAgrCgAGpQoatOHRRR01CXSS5UzUqlPVgYhlIWC4wksEGneSC9KinrBgQhABQlBZDKkoAdIbUCybkimygC3PlFQ4aZX/ppN6VHu7pt1r6QahGAAOqRMf/60ptqpNagm1aMGiXSvSCcPL1A21OwDEEFqlyqnLnF9U1/d89vDjDRKHB+ZqYCqBf4eY1MPJFAzsTvtttTrE8qQSAFYeWKpcOkhiGURTalN4uhxa3D6RIhYNv5gE0BpeEmAl8PJIsPdHdej32Ytyhy5M0hvw8ptNKpICi+qnA92DMIwCBfYK0j/AKaW7mmoMxYk23IHlHiZS1KGrDy9NAe8lRuAVWrTbdhBWEIABQwagRpkyQlu8mlS5FDySXtuRHuEwjq7+GlpFS+oKLluVrwUEKACujASwQRLSCNwA9KCLBhQjAAoUKFABhPbUEzAUkt3h40f6eEBsrB7VL2f129YMe2chQmJUh2ST4Et6GogKrE8mMdOOd+kxzYHGKy3w/2NVIVxHe2jZosIx2AxGtKTvpc+TRsUWHSMJvmjSC9NgnOzUHfSw8SY5/nOEImEdD5xvM+J1JA4P5Exk85W6dViksen+40xcGed2kgfhs2MpaXHdZj/AI7tzjouWLJl12JAPEfbxy/8UCwUKAg+V46lgFPLTvf4mJnBxbNt6OSMaXK4f+CwIUKPCprxmB7CJiE4jkY8XiHBa7U1UD7ORYQDplCV7RoVipmG0kKQhKwotpW50rCeaCUA/wCYilg/axc0EIkAzO2mSuz7WumUrRMmk6KIBbq4Fy0Dl+zs5K8NOCkdvLWtU0lc0y1pmv2qEpI7uo6VClNAvFbC+x85H68syUYkYmZPTMBWxlTVPMkrGlykhgw3AVcVVlaeDQTvaY6Z65UntUyFLQtlhKlzJYBmJlgjvaSWcs5Ba1YcZ7YGX+MPYuMIhKz+o3aAyzNGkae6dIN9/OK+CyifJ7ZEooCZsxc0Ek65SptZgAZlgKdSbXraKmL9lp838cAqUBipaZaSSt06ZZkuphW706QWPQHcFnqpszR2YCdBPaIXrAUNDyz3Qy2Wk+cUf+QacUvDKlkK06pJKu5NISFqQC3cWAQWL0JIdjEmT5JMkr/7UuVpJUmW51zjoGsggAABJoN1RBmuRrn9ulZQl1S5kiYgntJUyWkJQuoZ3FgWIJBvANLwWMd7VpkYWXiJssjXoJQlWooQpipRLWQg6ldIKYvFqRLUoJCilJU2pnAD3blAP/j65mhE3QqWjD9kyVzEFS1JCZhVpYaSBpAcsCaVibAZXiEYESFrlqnJlmUlTq0kNoQpVNThLO125wBRXV7cAYaTOEkkzZokmXrAMtfadirWWZkqIsNxxi/mefIlT5ElSTqnEgLHuoUxKAT/AHkLA46TATEex806ylUt1zsNOKSVaEKlGWudpYOe0VLQeUSZv7OTZ6J5JQmcpUtchSZkzRL7IhUoqSAyilQUbV1m0AIL43N1SJuHQEa+3WpDlbaSlCphLMXok23aKo9sllC1DDP2a8QlX6gYDDAlan0f1FgBzq0MlZDiFzpUydOSpMubMnAAuxXLMpMpA0jTLTqUXJJPwZh/ZuenD4mWVSyqcuetLFWkdu9DR3S+wrygFSZJ/wA1VplKOHYTV4dKSZoZsQkqQonTsxBHIcYnn+1akSu07AEGdJlJImuhaZxSETEq01TqUxDU0mBuK9npq8NhZR7I9guSpYUVFKhJTp0gaf6uducPnez89clMoGShEudh5kqWCvQiXIKV6X0uVKUDyAbhBYOAazrPvw4lEIC+0mok1Xo0qmFgaguLvaJ8ozMztRKAkAjSpKtaJiVJCgtKgBR3S3ERnM0yjETiEq7ApTPkzAglRGmU5UkkpqVE9AAIN5FhVyUlK+zTLGhMmWjUQhCUsaqAJJU9qANAJxoMQjEP4nkYemcDDJpj4UKFAIxXtXmplkhu8sl+SQw87fZjOTwpRBIY0g97azgJqdyNRHKwHw9ID4Gb2kwDbf4mOjHFp6mZ5s0HjWOK57bNLk0kpQAbKD9CzxtEWHSMdh5puzAf6+EbFFh0jGa5sqD9NAX2hFi7Ml38fnGYXJM5HepWot5veNN7QtR3tRr6nLNGdRizLSNfHw8IvH0Tlq0U5GTy9YBNtuO7Rt8rltLFXdz8vlGMkz5Kpjm704Ps/J2jaZYsGWG2cHq8VkuiMVFoRXCSutht0iwIrhZRS424tHOdK+BfhyLGI1JO4+kSHEnYQPx0ucoumaEhk0bmrVtdiGP9sItWWCnnSJ0J7rM3CAmIkT1LUpC+zFg4BdgAC4Bpq1nxEWPw+JIft0/1MGpWidnpTe5PKAbsvqNdo9UKjnAnEYDEEEdqmpLMGIdJSmoF0mr71PKHzsvmlLdoNQmBb8AkNLFuhLu/jAAUUTEThvWBs/AYlV5qKFwwZlMoA2qHKSByIrDZmBxBA/WSw5Gre6CwD1uNxTqAgjiMemSkFb952ABUoskqLAVokEmPZ+YSkJlKLrE5SUyykagSsak2sCHLwPm5QtQkqSoGZJ7Qd4lldqgpNQHoWI6EQzG+z+rDYXDgpKZCpWvUVJK0S0FBA0g+8/yhkysvyc4QWYLAUsoQVIUNSh+1n1C7KsQDwifSxgBhfZyf+mlapcyVKC5csKVMChLK5a5KlEAPMQEaNnBvdyOIw81UwqTMAD2O6WSALUY6jTdUA4l9BqWtTzhy386QGRl+J1au1TqZKSQ9tRJ2a2nbbaJp2Dn9otaZiQlSgQGdgBp3HAep6whhKZtEksQHmYPEUacCGDkgPqoVN3WY94dGidWDnFSSJgSQlIJG5r2hZmc90g7MQ1YBexbmILksxMepT4nzgNOweJ1EmaFHTpYBgO8VOQRZi1K0DcpEYCdqB7UOEqQzNRVHIA2ZBb/KtoCrYaElR5R6cMeMNlzVAAHvMAH3LUctDjiuX35QyPUSSluK3FDEkRykkCtzUxJDIfZkfaDLkKUrUW0mh61Kef8AEDsLlABC0nm/3eCmfzZZUSr93d67+H1EUMLmCAAlNeHH7vHSr0nJJLUW8DMKlkGgTYVr58I2yLDpGJwL6zq/8ODs3m1o2yLDpGE+zoh9oFz73km/d9XpGTzp9DG6iPSNfngrS+l/ImMJnWNeZyAA6cY0xcmWdUgcjClw5YEgebCOp5cgCWGHF+ZdnjmqMDMnKSLJv0G6jHSctJ7OvEtxb/bwpz1NrwbLAsUYu+XzXjwWhHikvePRCjIZCcPwJhdgBesSxSVmlB+lNLh/drdQIIehoD4iAdsbPuxIG7PePZMyjX2pW0VMZompdUqaClwO7Vl3b/1B5U4RXkpQEkdjiEgl6aiXFQz2TXbhCovWqCGs7EGGy8WxZneoG/UcRA9GEllJPZYge6SNRfvFILECoF/Aw1OEkv3ZWJ7tLkNTbhQiCh60GkYkGyT6QxYcvQP8frAtWDQojuz0lQBIBNAkFIJfiA3OK4lyyf8A48RRzfduJNTTjcQAn4NAgbiGhfEPuG3ECRhUrWHRiEn3Hc6aUBJBr7u3GGSsKFAES5wIUE1KhQk1B/11o8ILDeo7lhEZTsCHHpz++EB5clBcKl4jvApLOXqRc1FyRCxEqWe92c92Tenu+6OfhvAOw4FsPdPhES8dSifE29IFoQlSW7OeNDD+okgl/Qk+EOwmDl909liBTUXJoUgKZmrUAc4dCtLsvoWeB/mJkKapvAhUmW4/SxFaVJ9OO/lFmShOpA7OdpGoByWrVz+52blBQOaJkrBL6g/UfbX8ovS0OK8KcRygGMDJYKEqeNASkBqsSVMXuAb+EEUZv3iBKmlr92o3twgoUpWW/wAPzMPTJAiPCYnWHKVJIoyg3lxEWDDItihQoUAjCe2mG/VS1H1U8iYDZbLKJgJ+3pBz2uwC5igsO6CXHAFmI8h6QAmz1AgKvHRjnfpMs2BRgsqfffwzWyUn3W6cvu8bFNhGNymfrSk8E1PNmaNkiw6RlPuioL02B88uP8W9TGFzrAtM5EA9eMbjP6qSHbu+r0jJ50+hzdJ+MXi4IzuwUnGzJKkkVFuvFJjpWWq/STV7/G0ctRiy4erEHlRjHUsuSBLBG5JPW0KcNP8AM2WdZIxVcri/PgtCFCENmOx03aj2eMgPY9JgbLlYkBiuUTsWVWgFWHU04xLMTP1UVLCeYJNg/q8AF14TwOUjE/ulVP8Acw4dRDpqcQ/dKAHF72r4E2F4AL4MJ4ooTiGLmU7Uoq7i44M/jDCjEk+9KDb1rUUI6P5wAXpyCQwUUmlRe9b8bRTmYGYW/XUGAHupOq5JINNxbhHqJc9i6pbkuKFmYuOVW9YZ2WJdXflEGzhVDX6jygA8/LpgtPWQ9mSKbgH5QxGBVpI7dTuliQO7pejc33idScRQapd1OWPuunSw4tq5WhqJc9u8ZSiyti7t3WJ5+kA7IUYCaVEjELqwJ0paj0HnE0jK1JZ5q1EKCiSzlgzGGmViSQdcoNsApjyPEW4Q9aMQVHSqWE2Dg8q9btADZ7l2XqlUMwrDNUV4u71Oz8BF4mBypeJLjXLFDUA3Nj1HSPcTLxB91UoUGyr77WeAQQeEDFEJxDh1SmcOwU+nceXyj1ScQwZUoGr0VW+luFGeAC6DCeKUlOIcalSmerBTtuzxHoxJJ70oVDUVVmJ+YgAIvCMD9GJ/dK8Qql+G1vWLGFTMD9oUnhpcehgAsQoUKADD+2OYKTM0IrrJdt2YafP4CAE2Qol1Xg57Zr0TEgf3Ho7AiA2WzCuYkH7av30joxwr1GWbMpQWJKq7+WajK8PoQkcU1HNneNmiw6RjpJN7cPv0jYpsIxmubLg/TQE9oW3f3aNd3LNGdRhCtP6lxtGiz8spJv3fV6QCWSASYuHRGTllKTJkpmMq704Ps8bPK5pMsOLEjrHMZyFLWVGmo+TsAI6jl4/TTvf4mKy8IjF+CwIQjxor4pZSBpQpZJsFNTi5pGB0FmEYoJxMyryJgoSO+mvAXvtDZ2MmB2kTCAWfWKjkHeAAjCeIMOoqS6kqQeBU/jQmJkiAD0QoQhQAKGqmjiPMffCPTFbEZahZUVA97RqrfQXHmwB4gDhABaMIGKByVFGVNADUCy1H+vw4R7+UJ1leqYCVaiyyATwYXFBABdCoWoRVRlqRuqizMFgyi/AWrEYyWXrK+9qKtW13ezQAX3hGI5MoISlIdkgAPwAYRIYAEYQhQoAEIUNCOvmYo/i5n/4TDX94DjiAS4gAIPCMUl4lY/7MwmlNadwSau1GA8YbJxMwqZUlaQ7FWsEAXBvXwgAvkwobo6+Zh0AGTz5aFFXaUOo6Rvw8mAeKOEy5BAUnrzjz22kkzQXH9QbppPw+EQZJMOnQdrdD9+ojpX28HLL7uUFMA+s63/s4W+PD6xtUWHSMbIex8OUbJNhGM+zeHVAfPRUMHYP6l4zeOxaVoKQWJtGkz0lwxZw3qYzOOwKUIKmcj4mHjFl9qAYwMyatKRQDy5qpHRcFNSiXVQqT9LX2jn2HxkyXMDMxpS3QgRNmuazVqAlkoHI+pVEPt3dnoaNyEEmlFL/tnRE4lLe8mvMR4MYjVp1B/TztHMsRj5oZPaLPiQ/lWC+BxyxJOoEkWJFfHjGu1wea8qtpG3ViUCupNOf0hDFoIfUPNo5gjNZus/qL839DQQ9ONnImAlalA8S48R9ImcNJtgrM2rSfz7nS1YxALFQfz8ztDvxCf3J8xHO82zSaohMs6Bux+KuF4q4nMJoAT2qjxq3wrCjHU6HmjtQUm1b9kdMlY1CnZQp4fGEvGIF1Dwr8Iw2VZgsyy/eIsTfx4wMVmU5Myq1jq7eRDRe0c28dO7dP7k+YhqcagkgKDj7vvHNDjZyVhXaKUk8T6EW8Ys5tmkxWlMvu/wCJq+7nYRk+OGj0I4NVNSVP38HQ14tAD6h4F/hHqcUgh9Sa8xHMZ2PnJSB2qyepvwBvBPKcXM0HUCaU1O/8iNdrizillSk0ufk3P4xDtqD+nnaPTiUCupNOYjmU3MJyZlVLFeYHlaEvHT0qCu0UocCXbkRYiJnDSrNMDWaWm6/J0xGMQQ4UG6t8YS8YgUKh8fMi0c+zbNJhCQjuk30lq712EVJuPnJQ3aqJ3r6A3hRjqdIvLDagpSavwdOOIT+5PmIbLxqFWUKeHxjDZPjJmk6wVDbU/wAeEC52aTe0LLUOhYeQpGixWcrzUrOmrxiAKqHhX4Q4YhP7k15iOZTMfPCgsTVEcHt1FiIt5pmyylIR3SbtcnlwEYvjho744NaTjJU/2OgJxiCWCh8vO0erxaAH1Dz+kcyVj5yEMZqj425PeL+RZksghRK+Dkkg9btGqxcWcc8ijJxTv5N8MUghwpLdRHhxaHbUH9PO0c0xmOnCY+paa0ZwPACkeTsbPBChNURuHt4WIhSx6VZpgayy0t1+Qz7XZcpSgpBcIJcjZ2IPyillcwpVqWwYM3E/KHZjm6zLSEhiaKbf6CGZZK1q0rAJIJccR8YnHy34Nv1CrDFSq03XmjQYWeFmlhUmNcgUHSMfhcPoNDQ3HPjGwRYdIUuzGP2gTPw6ki3dPxgEslXdV4j+fnGnzTLzMIbhd2ILmB6sjmFqJpu/yioySRM4tuwDNylCBqDk7PYRDgMuTMSH2eo61EaZWRrIYgEcHFY9/I1AuAA96hv4itwjZ9wD+ESg0FeJv/EOxSxp02PODSsjmO7A+LN0hp9myXKgCeLhx/jBrQLG+jK/kIB946uYp984r4zK5o/p8RaNmcimFgyaWLw9WSLNCHHBwPNoe7RKw2YLCYCYTRJP8Xi/MyR/fLchWNf+SKdwkA8iPhDFZGt3YHqRBu2N4K+TO4KQJJYmlxSsWMRLSosoP1EGD7OEvqSCevu9OfOPTkUygZNLF2MLWh7bSAS8nQkaq0sCaRWwWATMcK4m2x3jUHJFkMWbwhfkKncADa4alng3B7PuAlYFKDQV4msTqxCUtqvBVeRrd2B8WhqvZ1RJKkgnqKdOfOFrQljd8AfEICqEODDFZMgd6tNtoNnIZjAMC1i7EQ85Gtm+gMPXQbbZl8HgkzNQPGjbGLSsvQioDniawe/IVOCEgNS49Y8mZHMNWB5EtBuWDw0B500BLGj2gWrJAS5UXNbU/mNUr2eUqq0hXjQc+vOEcimMzJI5mBTS6E8TfLMhi8pmAUDjiKxTk4CYTQEtHQBki2Y/ED1jz8jVRkgNShFvnD3g/h75syKsmJHf7vIVMTYTBpkl3oa1vGmXkkw1YHkSI8V7PKUXWkKpZ6D+YNzgFidgfEAK2cHiIjOSyyHq3B6Qb/IFtpYEczWJBki2ano/xhax7bZlsPhErUpJs/lFxOBEqqXfnBw5CaMkBt3Hi/GPJmRzDsDydoNyweJoGyVKv5c42SLCAKMlW7kDkHpB5Nozk7ZpFUuT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59012">
            <a:off x="1591387" y="3829467"/>
            <a:ext cx="2904241" cy="203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1790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20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75040" cy="4876800"/>
          </a:xfrm>
        </p:spPr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Názov CP</a:t>
            </a:r>
          </a:p>
          <a:p>
            <a:pPr lvl="1"/>
            <a:r>
              <a:rPr lang="sk-SK" sz="2400" dirty="0" smtClean="0"/>
              <a:t>Je to označenie CP</a:t>
            </a:r>
          </a:p>
          <a:p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ISIN cenného papiera</a:t>
            </a:r>
          </a:p>
          <a:p>
            <a:pPr lvl="1"/>
            <a:r>
              <a:rPr lang="sk-SK" dirty="0" smtClean="0"/>
              <a:t>Medzinárodné identifikačné číslo CP</a:t>
            </a:r>
          </a:p>
          <a:p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Menovitá hodnota CP</a:t>
            </a:r>
          </a:p>
          <a:p>
            <a:pPr lvl="1"/>
            <a:r>
              <a:rPr lang="sk-SK" sz="2400" dirty="0"/>
              <a:t>Peňažná suma, na ktorú </a:t>
            </a:r>
            <a:r>
              <a:rPr lang="sk-SK" sz="2400" dirty="0" smtClean="0"/>
              <a:t>CP </a:t>
            </a:r>
            <a:r>
              <a:rPr lang="sk-SK" sz="2400" dirty="0"/>
              <a:t>znie</a:t>
            </a:r>
          </a:p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Trho</a:t>
            </a:r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vá hodnota CP</a:t>
            </a:r>
          </a:p>
          <a:p>
            <a:pPr lvl="1"/>
            <a:r>
              <a:rPr lang="sk-SK" sz="2400" dirty="0"/>
              <a:t>Cena, za ktorú sa CP predáva  a kupuje</a:t>
            </a:r>
          </a:p>
          <a:p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Majiteľ CP</a:t>
            </a:r>
          </a:p>
          <a:p>
            <a:pPr lvl="1"/>
            <a:r>
              <a:rPr lang="sk-SK" sz="2400" dirty="0"/>
              <a:t>FO alebo PO, ktorá nadobudla CP</a:t>
            </a:r>
          </a:p>
          <a:p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Emitent CP</a:t>
            </a:r>
          </a:p>
          <a:p>
            <a:pPr lvl="1"/>
            <a:r>
              <a:rPr lang="sk-SK" sz="2400" dirty="0"/>
              <a:t>Subjekt, ktorý vydal CP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176" y="2134631"/>
            <a:ext cx="2088232" cy="297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17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/>
          <a:lstStyle/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</a:rPr>
              <a:t>Emisia CP</a:t>
            </a:r>
          </a:p>
          <a:p>
            <a:pPr lvl="1"/>
            <a:r>
              <a:rPr lang="sk-SK" sz="2400" dirty="0" smtClean="0"/>
              <a:t>Proces vydávania CP</a:t>
            </a:r>
          </a:p>
          <a:p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Emisný kurz CP</a:t>
            </a:r>
          </a:p>
          <a:p>
            <a:pPr lvl="1"/>
            <a:r>
              <a:rPr lang="sk-SK" sz="2400" dirty="0" smtClean="0"/>
              <a:t>Cena, za ktorú sa predáva CP pri jeho emisii</a:t>
            </a:r>
            <a:endParaRPr lang="sk-SK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33056"/>
            <a:ext cx="483150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30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Akcionár Andrej Faktor vlastní 100 ks akcii s menovitou hodnotou 10€/akciu. Je majiteľom CP, t.j. má podiel na ZI a.s. v celkovej výške .................. . Emisný kurz akcie sa rovnal jej menovitej hodnote. Akcie sa v súčasnosti predávajú na trhu v cene 10,5 €.</a:t>
            </a:r>
          </a:p>
          <a:p>
            <a:r>
              <a:rPr lang="sk-SK" dirty="0" smtClean="0"/>
              <a:t>Určte:</a:t>
            </a:r>
          </a:p>
          <a:p>
            <a:pPr lvl="1"/>
            <a:r>
              <a:rPr lang="sk-SK" dirty="0" smtClean="0"/>
              <a:t>Názov CP</a:t>
            </a:r>
          </a:p>
          <a:p>
            <a:pPr lvl="1"/>
            <a:r>
              <a:rPr lang="sk-SK" dirty="0" smtClean="0"/>
              <a:t>Menovitú hodnotu</a:t>
            </a:r>
          </a:p>
          <a:p>
            <a:pPr lvl="1"/>
            <a:r>
              <a:rPr lang="sk-SK" dirty="0" smtClean="0"/>
              <a:t>Podiel na ZI</a:t>
            </a:r>
          </a:p>
          <a:p>
            <a:pPr lvl="1"/>
            <a:r>
              <a:rPr lang="sk-SK" dirty="0" smtClean="0"/>
              <a:t>Trhovú hodnotu</a:t>
            </a:r>
          </a:p>
          <a:p>
            <a:pPr lvl="1"/>
            <a:r>
              <a:rPr lang="sk-SK" dirty="0" smtClean="0"/>
              <a:t>Majiteľa CP</a:t>
            </a:r>
          </a:p>
          <a:p>
            <a:pPr lvl="1"/>
            <a:r>
              <a:rPr lang="sk-SK" dirty="0" smtClean="0"/>
              <a:t>Emitenta CP</a:t>
            </a:r>
          </a:p>
          <a:p>
            <a:pPr lvl="1"/>
            <a:r>
              <a:rPr lang="sk-SK" dirty="0" smtClean="0"/>
              <a:t>Emisný kurz CP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8898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cenných papierov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Podľa podoby:</a:t>
            </a:r>
          </a:p>
          <a:p>
            <a:pPr lvl="1"/>
            <a:r>
              <a:rPr lang="sk-SK" sz="2200" dirty="0" smtClean="0"/>
              <a:t>Listinné CP – majú podoby listiny</a:t>
            </a:r>
          </a:p>
          <a:p>
            <a:pPr lvl="1"/>
            <a:r>
              <a:rPr lang="sk-SK" sz="2200" dirty="0" smtClean="0"/>
              <a:t>Zaknihované CP – majú podobu elektronického záznamu v evidencii CP</a:t>
            </a:r>
          </a:p>
          <a:p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Podľa obchodovateľnosti:</a:t>
            </a:r>
          </a:p>
          <a:p>
            <a:pPr lvl="1"/>
            <a:r>
              <a:rPr lang="sk-SK" sz="2200" dirty="0"/>
              <a:t>Obchodovateľné – sú prevoditeľné na inú osobu, dá sa s nimi obchodovať</a:t>
            </a:r>
          </a:p>
          <a:p>
            <a:pPr lvl="1"/>
            <a:r>
              <a:rPr lang="sk-SK" sz="2200" dirty="0"/>
              <a:t>Neobchodovateľné – nie sú prevoditeľné na inú osobu</a:t>
            </a:r>
          </a:p>
          <a:p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Podľa emitenta:</a:t>
            </a:r>
          </a:p>
          <a:p>
            <a:pPr lvl="1"/>
            <a:r>
              <a:rPr lang="sk-SK" sz="2200" dirty="0"/>
              <a:t>Štátne CP – emitentom je štát</a:t>
            </a:r>
          </a:p>
          <a:p>
            <a:pPr lvl="1"/>
            <a:r>
              <a:rPr lang="sk-SK" sz="2200" dirty="0"/>
              <a:t>Komunálne CP – emitentom sú mestá a obce</a:t>
            </a:r>
          </a:p>
          <a:p>
            <a:pPr lvl="1"/>
            <a:r>
              <a:rPr lang="sk-SK" sz="2200" dirty="0"/>
              <a:t>Súkromné CP – emitentom sú podniky a banky</a:t>
            </a:r>
          </a:p>
        </p:txBody>
      </p:sp>
    </p:spTree>
    <p:extLst>
      <p:ext uri="{BB962C8B-B14F-4D97-AF65-F5344CB8AC3E}">
        <p14:creationId xmlns:p14="http://schemas.microsoft.com/office/powerpoint/2010/main" xmlns="" val="30979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cenných papierov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Podľa prevoditeľnosti</a:t>
            </a:r>
          </a:p>
          <a:p>
            <a:pPr lvl="1"/>
            <a:r>
              <a:rPr lang="sk-SK" sz="2200" dirty="0" smtClean="0"/>
              <a:t>CP na doručiteľa – prevod odovzdaním</a:t>
            </a:r>
          </a:p>
          <a:p>
            <a:pPr lvl="1"/>
            <a:r>
              <a:rPr lang="sk-SK" sz="2200" dirty="0" smtClean="0"/>
              <a:t>CP na rad- je na nich uvedené meno majiteľa, prevod rubopisom (zmenky)</a:t>
            </a:r>
          </a:p>
          <a:p>
            <a:pPr lvl="1"/>
            <a:r>
              <a:rPr lang="sk-SK" sz="2200" dirty="0" smtClean="0"/>
              <a:t>CP na meno – znejú na meno, prevod postúpením alebo dedičstvom (akcie na meno)</a:t>
            </a:r>
          </a:p>
          <a:p>
            <a:r>
              <a:rPr lang="sk-SK" dirty="0">
                <a:solidFill>
                  <a:srgbClr val="002060"/>
                </a:solidFill>
              </a:rPr>
              <a:t>Podľa držby</a:t>
            </a:r>
          </a:p>
          <a:p>
            <a:pPr lvl="1"/>
            <a:r>
              <a:rPr lang="sk-SK" sz="2200" dirty="0" smtClean="0"/>
              <a:t>CP  peňažného trhu – splatné do 1 roka</a:t>
            </a:r>
          </a:p>
          <a:p>
            <a:pPr lvl="1"/>
            <a:r>
              <a:rPr lang="sk-SK" sz="2200" dirty="0" smtClean="0"/>
              <a:t>CP kapitálového trhu – </a:t>
            </a:r>
            <a:r>
              <a:rPr lang="sk-SK" sz="2200" dirty="0" err="1" smtClean="0"/>
              <a:t>stredno</a:t>
            </a:r>
            <a:r>
              <a:rPr lang="sk-SK" sz="2200" dirty="0" smtClean="0"/>
              <a:t> a dlh. CP</a:t>
            </a:r>
          </a:p>
          <a:p>
            <a:r>
              <a:rPr lang="sk-SK" dirty="0">
                <a:solidFill>
                  <a:srgbClr val="002060"/>
                </a:solidFill>
              </a:rPr>
              <a:t>Podľa druhu práva na majetok</a:t>
            </a:r>
          </a:p>
          <a:p>
            <a:pPr lvl="1"/>
            <a:r>
              <a:rPr lang="sk-SK" sz="2200" dirty="0" smtClean="0"/>
              <a:t>Úverové CP – potvrdzujú úverový vzťah medzi majiteľom a dlžníkom</a:t>
            </a:r>
          </a:p>
          <a:p>
            <a:pPr lvl="1"/>
            <a:r>
              <a:rPr lang="sk-SK" sz="2200" dirty="0" smtClean="0"/>
              <a:t>Majetkové CP – vyjadrujú podiel na majetku spoločnosti</a:t>
            </a:r>
          </a:p>
          <a:p>
            <a:pPr lvl="1"/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xmlns="" val="13143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</TotalTime>
  <Words>335</Words>
  <Application>Microsoft Office PowerPoint</Application>
  <PresentationFormat>Prezentácia na obrazovke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Jasnosť</vt:lpstr>
      <vt:lpstr>Charakteristika a členenie cenných papierov</vt:lpstr>
      <vt:lpstr>Charakteristika cenných papierov</vt:lpstr>
      <vt:lpstr>Základné pojmy</vt:lpstr>
      <vt:lpstr>Základné pojmy</vt:lpstr>
      <vt:lpstr>Príklad</vt:lpstr>
      <vt:lpstr>Druhy cenných papierov</vt:lpstr>
      <vt:lpstr>Druhy cenných papierov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Charakteristika a členenie cenných papierov</dc:title>
  <dc:creator>lenovo_ntb</dc:creator>
  <cp:lastModifiedBy>Jaroslava Vitazkova</cp:lastModifiedBy>
  <cp:revision>4</cp:revision>
  <dcterms:created xsi:type="dcterms:W3CDTF">2012-11-25T15:22:28Z</dcterms:created>
  <dcterms:modified xsi:type="dcterms:W3CDTF">2020-03-08T11:37:16Z</dcterms:modified>
</cp:coreProperties>
</file>