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9" r:id="rId3"/>
    <p:sldId id="273" r:id="rId4"/>
    <p:sldId id="267" r:id="rId5"/>
    <p:sldId id="257" r:id="rId6"/>
    <p:sldId id="258" r:id="rId7"/>
    <p:sldId id="260" r:id="rId8"/>
    <p:sldId id="259" r:id="rId9"/>
    <p:sldId id="268" r:id="rId10"/>
    <p:sldId id="261" r:id="rId11"/>
    <p:sldId id="262" r:id="rId12"/>
    <p:sldId id="264" r:id="rId13"/>
    <p:sldId id="270" r:id="rId14"/>
    <p:sldId id="265" r:id="rId15"/>
    <p:sldId id="266" r:id="rId16"/>
    <p:sldId id="272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52658-3C6A-483A-9A26-8E91AAC61077}" type="datetimeFigureOut">
              <a:rPr lang="sk-SK" smtClean="0"/>
              <a:t>23. 11. 2014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AE05B-883D-47EC-8B7D-B65AC4C028D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4478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AE05B-883D-47EC-8B7D-B65AC4C028DC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543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A43E6AF-97E9-4179-9594-6E9415755707}" type="datetimeFigureOut">
              <a:rPr lang="sk-SK" smtClean="0"/>
              <a:pPr/>
              <a:t>23. 11. 2014</a:t>
            </a:fld>
            <a:endParaRPr lang="sk-SK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élní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élní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élní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římá spojovací čár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Přímá spojovací čár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Přímá spojovací čár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élní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a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a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a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D8E7BA7-B702-4FAB-A1AA-D227F3103FD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6AF-97E9-4179-9594-6E9415755707}" type="datetimeFigureOut">
              <a:rPr lang="sk-SK" smtClean="0"/>
              <a:pPr/>
              <a:t>23. 11. 2014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7BA7-B702-4FAB-A1AA-D227F3103FD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6AF-97E9-4179-9594-6E9415755707}" type="datetimeFigureOut">
              <a:rPr lang="sk-SK" smtClean="0"/>
              <a:pPr/>
              <a:t>23. 11. 2014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7BA7-B702-4FAB-A1AA-D227F3103FD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43E6AF-97E9-4179-9594-6E9415755707}" type="datetimeFigureOut">
              <a:rPr lang="sk-SK" smtClean="0"/>
              <a:pPr/>
              <a:t>23. 11. 2014</a:t>
            </a:fld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D8E7BA7-B702-4FAB-A1AA-D227F3103FD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A43E6AF-97E9-4179-9594-6E9415755707}" type="datetimeFigureOut">
              <a:rPr lang="sk-SK" smtClean="0"/>
              <a:pPr/>
              <a:t>23. 11. 2014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élní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římá spojovací čár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ovací čár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Přímá spojovací čár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élní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a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Přímá spojovací čár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D8E7BA7-B702-4FAB-A1AA-D227F3103FD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6AF-97E9-4179-9594-6E9415755707}" type="datetimeFigureOut">
              <a:rPr lang="sk-SK" smtClean="0"/>
              <a:pPr/>
              <a:t>23. 11. 2014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7BA7-B702-4FAB-A1AA-D227F3103FD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6AF-97E9-4179-9594-6E9415755707}" type="datetimeFigureOut">
              <a:rPr lang="sk-SK" smtClean="0"/>
              <a:pPr/>
              <a:t>23. 11. 2014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7BA7-B702-4FAB-A1AA-D227F3103FD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2" name="Zástupný symbol pro tex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4" name="Zástupný symbol pro tex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43E6AF-97E9-4179-9594-6E9415755707}" type="datetimeFigureOut">
              <a:rPr lang="sk-SK" smtClean="0"/>
              <a:pPr/>
              <a:t>23. 11. 2014</a:t>
            </a:fld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D8E7BA7-B702-4FAB-A1AA-D227F3103FD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E6AF-97E9-4179-9594-6E9415755707}" type="datetimeFigureOut">
              <a:rPr lang="sk-SK" smtClean="0"/>
              <a:pPr/>
              <a:t>23. 11. 2014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7BA7-B702-4FAB-A1AA-D227F3103FD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Přímá spojovací čár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ovací čár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pro obsah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1" name="Zástupný symbol pro datum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43E6AF-97E9-4179-9594-6E9415755707}" type="datetimeFigureOut">
              <a:rPr lang="sk-SK" smtClean="0"/>
              <a:pPr/>
              <a:t>23. 11. 2014</a:t>
            </a:fld>
            <a:endParaRPr lang="sk-SK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D8E7BA7-B702-4FAB-A1AA-D227F3103FD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ro zápatí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římá spojovací čár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Přímá spojovací čár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Přímá spojovací čár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pro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43E6AF-97E9-4179-9594-6E9415755707}" type="datetimeFigureOut">
              <a:rPr lang="sk-SK" smtClean="0"/>
              <a:pPr/>
              <a:t>23. 11. 2014</a:t>
            </a:fld>
            <a:endParaRPr lang="sk-SK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D8E7BA7-B702-4FAB-A1AA-D227F3103FD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římá spojovací čár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A43E6AF-97E9-4179-9594-6E9415755707}" type="datetimeFigureOut">
              <a:rPr lang="sk-SK" smtClean="0"/>
              <a:pPr/>
              <a:t>23. 11. 2014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Přímá spojovací čár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Přímá spojovací čár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ovací čár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D8E7BA7-B702-4FAB-A1AA-D227F3103FDE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rdio.sk/sk/poruchy-srdcoveho-rytmu/srdce-a-krvny-obeh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zdravie.pravda.sk/zdravie-a-prevencia/clanok/13178-vcasne-odhalenie-arytmie-moze-zabranit-porazke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hyperlink" Target="http://dxline.info/diseases/leukemia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kem.cz/www?docid=1005912" TargetMode="External"/><Relationship Id="rId5" Type="http://schemas.openxmlformats.org/officeDocument/2006/relationships/hyperlink" Target="http://www.lovcisarlatanov.sk/ako-neliecit-mozgovu-prihodu/" TargetMode="Externa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ome.stranka.info/index.php?vid=C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med.sk/akcny-potencial-a-srdce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tskechoroby.rodinka.sk/detske-choroby/hrudnik/srdce-a-krv/srdce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k.wikipedia.org/wiki/Srdce_(org%C3%A1n)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Stavba srdca, prejavy srdcovej činnosti, ochorenia</a:t>
            </a:r>
            <a:endParaRPr lang="sk-SK" dirty="0"/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Malý krvný obeh 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pľúcny</a:t>
            </a:r>
          </a:p>
          <a:p>
            <a:pPr algn="just"/>
            <a:r>
              <a:rPr lang="sk-SK" dirty="0" smtClean="0"/>
              <a:t>Odkysličená krv sa dostáva hornou a dolnou dutou žilou do prvej predsiene, tlakom krvi sa vypudí do pravej komory, pľúcnicou sa dostane do pravých a ľavých pľúc, v pľúcach sa okysličí, dostane sa do ľavej predsiene a štyrmi pľúcnymi žilami sa krv dostane do ľavej komory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Veľký krvný obeh 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Telový </a:t>
            </a:r>
          </a:p>
          <a:p>
            <a:r>
              <a:rPr lang="sk-SK" dirty="0" smtClean="0"/>
              <a:t>Rozvádza okysličenú krv do celého tela a privádza odkysličenú krv z tela späť do srdca.</a:t>
            </a:r>
          </a:p>
          <a:p>
            <a:r>
              <a:rPr lang="sk-SK" dirty="0" smtClean="0"/>
              <a:t>Začína v ľavej komore, kde sa okysličená krv vypudí aortou do celého tela. </a:t>
            </a:r>
          </a:p>
          <a:p>
            <a:r>
              <a:rPr lang="sk-SK" dirty="0" smtClean="0"/>
              <a:t>Cez vlásočnice, tenké priesvitne cievy, krv prechádza z tepien do žíl.</a:t>
            </a:r>
          </a:p>
          <a:p>
            <a:r>
              <a:rPr lang="sk-SK" dirty="0" smtClean="0"/>
              <a:t>Aorta – srdcovnica, najväčšia tepna v celom tele, otáča sa doľava a dozadu </a:t>
            </a:r>
            <a:endParaRPr lang="sk-SK" dirty="0"/>
          </a:p>
        </p:txBody>
      </p:sp>
      <p:pic>
        <p:nvPicPr>
          <p:cNvPr id="4" name="Obrázek 3" descr="krvny_obeh_popi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20" y="-1"/>
            <a:ext cx="1714481" cy="3934195"/>
          </a:xfrm>
          <a:prstGeom prst="rect">
            <a:avLst/>
          </a:prstGeom>
        </p:spPr>
      </p:pic>
      <p:sp>
        <p:nvSpPr>
          <p:cNvPr id="6" name="TextovéPole 5"/>
          <p:cNvSpPr txBox="1"/>
          <p:nvPr/>
        </p:nvSpPr>
        <p:spPr>
          <a:xfrm>
            <a:off x="214282" y="6427113"/>
            <a:ext cx="37147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 smtClean="0"/>
              <a:t>Zdroj: </a:t>
            </a:r>
            <a:r>
              <a:rPr lang="sk-SK" sz="1100" dirty="0" smtClean="0">
                <a:hlinkClick r:id="rId3"/>
              </a:rPr>
              <a:t>http://www.cardio.sk/sk/poruchy-srdcoveho-rytmu/srdce-a-krvny-obeh/</a:t>
            </a:r>
            <a:endParaRPr lang="sk-SK" sz="1100" dirty="0" smtClean="0"/>
          </a:p>
          <a:p>
            <a:endParaRPr lang="sk-SK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Tep, pulz – tlaková vlna, vyvolaná vypudením krvi z ľavej srdcovej komory do aorty, ideálny tep je 70 až 80 úderov za minútu </a:t>
            </a:r>
            <a:endParaRPr lang="sk-SK" dirty="0"/>
          </a:p>
        </p:txBody>
      </p:sp>
      <p:pic>
        <p:nvPicPr>
          <p:cNvPr id="4" name="Obrázek 3" descr="17664-srdce-rytmus-ekg-arytmia-echo-krivka-kardio-infarkt-clano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3786190"/>
            <a:ext cx="4143404" cy="2326143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285720" y="6257836"/>
            <a:ext cx="3143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 smtClean="0"/>
              <a:t>Zdroj: </a:t>
            </a:r>
            <a:r>
              <a:rPr lang="sk-SK" sz="1100" dirty="0" smtClean="0">
                <a:hlinkClick r:id="rId3"/>
              </a:rPr>
              <a:t>http://zdravie.pravda.sk/zdravie-a-prevencia/clanok/13178-vcasne-odhalenie-arytmie-moze-zabranit-porazke/</a:t>
            </a:r>
            <a:endParaRPr lang="sk-SK" sz="1100" dirty="0" smtClean="0"/>
          </a:p>
          <a:p>
            <a:endParaRPr lang="sk-SK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Výživa srdca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Koronárne - vencovité tepny</a:t>
            </a:r>
            <a:endParaRPr lang="sk-SK" dirty="0"/>
          </a:p>
        </p:txBody>
      </p:sp>
      <p:pic>
        <p:nvPicPr>
          <p:cNvPr id="4098" name="Picture 2" descr="http://oskole.sk/userfiles/image/Zofia/Apr%C3%ADl/Biol%C3%B3gia/srdce_html_m3a1c2fc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47244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2301986" y="6165304"/>
            <a:ext cx="4540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http://oskole.sk/?id_cat=7&amp;clanok=15595</a:t>
            </a:r>
          </a:p>
        </p:txBody>
      </p:sp>
    </p:spTree>
    <p:extLst>
      <p:ext uri="{BB962C8B-B14F-4D97-AF65-F5344CB8AC3E}">
        <p14:creationId xmlns:p14="http://schemas.microsoft.com/office/powerpoint/2010/main" val="3093236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Ochorenia srdca a krvi 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 smtClean="0"/>
              <a:t>Kardiovaskulárne </a:t>
            </a:r>
          </a:p>
          <a:p>
            <a:r>
              <a:rPr lang="sk-SK" dirty="0" smtClean="0"/>
              <a:t>Infarkt myokardu </a:t>
            </a:r>
          </a:p>
          <a:p>
            <a:r>
              <a:rPr lang="sk-SK" dirty="0" smtClean="0"/>
              <a:t>Vrodené srdcové chyby </a:t>
            </a:r>
          </a:p>
          <a:p>
            <a:r>
              <a:rPr lang="sk-SK" dirty="0" smtClean="0"/>
              <a:t>Mozgová mŕtvica </a:t>
            </a:r>
          </a:p>
          <a:p>
            <a:r>
              <a:rPr lang="sk-SK" dirty="0" smtClean="0"/>
              <a:t>Anémia (málokrvnosť) </a:t>
            </a:r>
          </a:p>
          <a:p>
            <a:r>
              <a:rPr lang="sk-SK" dirty="0" smtClean="0"/>
              <a:t>Leukémia </a:t>
            </a:r>
          </a:p>
          <a:p>
            <a:r>
              <a:rPr lang="sk-SK" dirty="0" smtClean="0"/>
              <a:t>Kŕčové žily</a:t>
            </a:r>
          </a:p>
          <a:p>
            <a:r>
              <a:rPr lang="sk-SK" dirty="0" smtClean="0"/>
              <a:t>AIDS </a:t>
            </a:r>
          </a:p>
          <a:p>
            <a:endParaRPr lang="sk-SK" dirty="0"/>
          </a:p>
        </p:txBody>
      </p:sp>
      <p:pic>
        <p:nvPicPr>
          <p:cNvPr id="4" name="Obrázek 3" descr="ww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4" y="214290"/>
            <a:ext cx="3095102" cy="2234432"/>
          </a:xfrm>
          <a:prstGeom prst="rect">
            <a:avLst/>
          </a:prstGeom>
        </p:spPr>
      </p:pic>
      <p:pic>
        <p:nvPicPr>
          <p:cNvPr id="5" name="Obrázek 4" descr="strok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94" y="2786058"/>
            <a:ext cx="2993499" cy="2000264"/>
          </a:xfrm>
          <a:prstGeom prst="rect">
            <a:avLst/>
          </a:prstGeom>
        </p:spPr>
      </p:pic>
      <p:pic>
        <p:nvPicPr>
          <p:cNvPr id="6" name="Obrázek 5" descr="leukem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2" y="4752972"/>
            <a:ext cx="2870493" cy="2105028"/>
          </a:xfrm>
          <a:prstGeom prst="rect">
            <a:avLst/>
          </a:prstGeom>
        </p:spPr>
      </p:pic>
      <p:sp>
        <p:nvSpPr>
          <p:cNvPr id="7" name="TextovéPole 6"/>
          <p:cNvSpPr txBox="1"/>
          <p:nvPr/>
        </p:nvSpPr>
        <p:spPr>
          <a:xfrm>
            <a:off x="357158" y="6134725"/>
            <a:ext cx="37147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 smtClean="0"/>
              <a:t>Zdroj: </a:t>
            </a:r>
            <a:r>
              <a:rPr lang="sk-SK" sz="1100" dirty="0" smtClean="0">
                <a:hlinkClick r:id="rId5"/>
              </a:rPr>
              <a:t>http://www.lovcisarlatanov.sk/ako-neliecit-mozgovu-prihodu/#more-116</a:t>
            </a:r>
            <a:r>
              <a:rPr lang="sk-SK" sz="1100" dirty="0" smtClean="0"/>
              <a:t> </a:t>
            </a:r>
            <a:r>
              <a:rPr lang="sk-SK" sz="1100" dirty="0" smtClean="0">
                <a:hlinkClick r:id="rId6"/>
              </a:rPr>
              <a:t>http://www.ikem.cz/www?docid=1005912</a:t>
            </a:r>
            <a:r>
              <a:rPr lang="sk-SK" sz="1100" dirty="0" smtClean="0"/>
              <a:t> </a:t>
            </a:r>
            <a:r>
              <a:rPr lang="sk-SK" sz="1100" dirty="0" smtClean="0">
                <a:hlinkClick r:id="rId7"/>
              </a:rPr>
              <a:t>http://dxline.info/diseases/leukemia</a:t>
            </a:r>
            <a:endParaRPr lang="sk-SK" sz="1100" dirty="0" smtClean="0"/>
          </a:p>
          <a:p>
            <a:endParaRPr lang="sk-SK" sz="1100" dirty="0" smtClean="0"/>
          </a:p>
          <a:p>
            <a:endParaRPr lang="sk-SK" sz="1100" dirty="0" smtClean="0"/>
          </a:p>
          <a:p>
            <a:endParaRPr lang="sk-SK" sz="1100" dirty="0" smtClean="0"/>
          </a:p>
          <a:p>
            <a:endParaRPr lang="sk-SK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pic>
        <p:nvPicPr>
          <p:cNvPr id="3074" name="Picture 2" descr="http://infarkt.sk/pics/atheroscleros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628800"/>
            <a:ext cx="263842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1115616" y="4797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/>
              <a:t>http://infarkt.sk/podrobne.php?otazka=4&amp;lang=cz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Obr. </a:t>
            </a:r>
            <a:r>
              <a:rPr lang="sk-SK" dirty="0"/>
              <a:t>Ceruzka: </a:t>
            </a:r>
            <a:r>
              <a:rPr lang="sk-SK" dirty="0">
                <a:hlinkClick r:id="rId2"/>
              </a:rPr>
              <a:t>http://</a:t>
            </a:r>
            <a:r>
              <a:rPr lang="sk-SK" dirty="0" smtClean="0">
                <a:hlinkClick r:id="rId2"/>
              </a:rPr>
              <a:t>www.home.stranka.info/index.php?vid=CA</a:t>
            </a:r>
            <a:endParaRPr lang="sk-SK" dirty="0" smtClean="0"/>
          </a:p>
          <a:p>
            <a:pPr marL="0" indent="0">
              <a:buNone/>
            </a:pPr>
            <a:r>
              <a:rPr lang="sk-SK" smtClean="0"/>
              <a:t>(</a:t>
            </a:r>
            <a:r>
              <a:rPr lang="sk-SK" smtClean="0"/>
              <a:t>16.11.2014</a:t>
            </a:r>
            <a:r>
              <a:rPr lang="sk-SK" dirty="0" smtClean="0"/>
              <a:t>)</a:t>
            </a:r>
          </a:p>
          <a:p>
            <a:pPr marL="0" indent="0">
              <a:buNone/>
            </a:pPr>
            <a:r>
              <a:rPr lang="sk-SK" dirty="0" smtClean="0"/>
              <a:t>Obr.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4711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0694" y="-315416"/>
            <a:ext cx="7467600" cy="1143000"/>
          </a:xfrm>
        </p:spPr>
        <p:txBody>
          <a:bodyPr/>
          <a:lstStyle/>
          <a:p>
            <a:r>
              <a:rPr lang="sk-SK" dirty="0" smtClean="0"/>
              <a:t>Čo by sme už mali vedieť ... 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303906" y="970848"/>
            <a:ext cx="7646142" cy="5484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/>
              <a:t>Krvný obeh </a:t>
            </a:r>
            <a:r>
              <a:rPr lang="sk-SK" sz="2800" dirty="0" smtClean="0"/>
              <a:t>tvoria:</a:t>
            </a:r>
            <a:endParaRPr lang="sk-SK" sz="2800" dirty="0"/>
          </a:p>
          <a:p>
            <a:pPr marL="2782888" indent="-92075"/>
            <a:r>
              <a:rPr lang="sk-SK" sz="3200" dirty="0" smtClean="0"/>
              <a:t> </a:t>
            </a:r>
            <a:r>
              <a:rPr lang="sk-SK" sz="3200" u="sng" dirty="0" smtClean="0"/>
              <a:t>srdce </a:t>
            </a:r>
            <a:endParaRPr lang="sk-SK" sz="3200" u="sng" dirty="0"/>
          </a:p>
          <a:p>
            <a:pPr marL="2782888" indent="-92075"/>
            <a:r>
              <a:rPr lang="sk-SK" sz="3200" dirty="0" smtClean="0"/>
              <a:t> </a:t>
            </a:r>
            <a:r>
              <a:rPr lang="sk-SK" sz="3200" u="sng" dirty="0" smtClean="0"/>
              <a:t>cievy</a:t>
            </a:r>
            <a:r>
              <a:rPr lang="sk-SK" sz="3200" b="1" u="sng" dirty="0" smtClean="0"/>
              <a:t> </a:t>
            </a:r>
          </a:p>
          <a:p>
            <a:pPr marL="0" indent="0">
              <a:buNone/>
            </a:pPr>
            <a:endParaRPr lang="sk-SK" b="1" dirty="0"/>
          </a:p>
        </p:txBody>
      </p:sp>
      <p:pic>
        <p:nvPicPr>
          <p:cNvPr id="6" name="Obrázek 3" descr="stiahnuť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99" y="3427916"/>
            <a:ext cx="8064895" cy="3325423"/>
          </a:xfrm>
          <a:prstGeom prst="rect">
            <a:avLst/>
          </a:prstGeom>
        </p:spPr>
      </p:pic>
      <p:sp>
        <p:nvSpPr>
          <p:cNvPr id="7" name="Obdĺžnik 6"/>
          <p:cNvSpPr/>
          <p:nvPr/>
        </p:nvSpPr>
        <p:spPr>
          <a:xfrm>
            <a:off x="2884100" y="3427915"/>
            <a:ext cx="2664296" cy="1102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800" b="1" dirty="0" smtClean="0">
                <a:solidFill>
                  <a:schemeClr val="tx1"/>
                </a:solidFill>
              </a:rPr>
              <a:t>1.</a:t>
            </a:r>
            <a:endParaRPr lang="sk-SK" sz="2800" b="1" dirty="0">
              <a:solidFill>
                <a:schemeClr val="tx1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6616011" y="3305968"/>
            <a:ext cx="1656185" cy="814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800" b="1" dirty="0" smtClean="0">
                <a:solidFill>
                  <a:schemeClr val="tx1"/>
                </a:solidFill>
              </a:rPr>
              <a:t>2.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4949752" y="5087486"/>
            <a:ext cx="1656185" cy="700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3200" b="1" dirty="0" smtClean="0">
                <a:solidFill>
                  <a:schemeClr val="tx1"/>
                </a:solidFill>
              </a:rPr>
              <a:t>3.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10" name="Obdĺžnik 9"/>
          <p:cNvSpPr/>
          <p:nvPr/>
        </p:nvSpPr>
        <p:spPr>
          <a:xfrm>
            <a:off x="3040394" y="6052404"/>
            <a:ext cx="1656185" cy="700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11" name="Obdĺžnik 10"/>
          <p:cNvSpPr/>
          <p:nvPr/>
        </p:nvSpPr>
        <p:spPr>
          <a:xfrm>
            <a:off x="303906" y="2889631"/>
            <a:ext cx="5245347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sk-SK" sz="2400" b="1" dirty="0"/>
              <a:t>Určte typy ciev a ich </a:t>
            </a:r>
            <a:r>
              <a:rPr lang="sk-SK" sz="2400" b="1" dirty="0" smtClean="0"/>
              <a:t>rozdiely.</a:t>
            </a:r>
            <a:endParaRPr lang="sk-SK" sz="2400" b="1" dirty="0"/>
          </a:p>
        </p:txBody>
      </p:sp>
      <p:pic>
        <p:nvPicPr>
          <p:cNvPr id="12" name="Picture 2" descr="http://www.home.stranka.info/stranky/home/C/A/fotky/ceruzka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696" y="260648"/>
            <a:ext cx="1293298" cy="226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8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95536" y="332656"/>
            <a:ext cx="7992888" cy="5805264"/>
          </a:xfrm>
          <a:solidFill>
            <a:schemeClr val="bg1"/>
          </a:solidFill>
          <a:ln w="63500" cmpd="tri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822960" lvl="1" indent="-457200" algn="just">
              <a:buFont typeface="+mj-lt"/>
              <a:buAutoNum type="arabicPeriod"/>
            </a:pPr>
            <a:endParaRPr lang="sk-SK" sz="2800" b="1" dirty="0" smtClean="0"/>
          </a:p>
          <a:p>
            <a:pPr marL="450850" lvl="1" indent="-358775" algn="just">
              <a:buFont typeface="+mj-lt"/>
              <a:buAutoNum type="arabicPeriod"/>
            </a:pPr>
            <a:r>
              <a:rPr lang="sk-SK" sz="2800" b="1" dirty="0" smtClean="0"/>
              <a:t>Žily </a:t>
            </a:r>
            <a:r>
              <a:rPr lang="sk-SK" sz="2800" dirty="0"/>
              <a:t>– privádzajúca  </a:t>
            </a:r>
            <a:r>
              <a:rPr lang="sk-SK" sz="2800" dirty="0" smtClean="0"/>
              <a:t>__________________ krv</a:t>
            </a:r>
            <a:r>
              <a:rPr lang="sk-SK" sz="2800" dirty="0"/>
              <a:t> </a:t>
            </a:r>
            <a:r>
              <a:rPr lang="sk-SK" sz="2800" b="1" u="sng" dirty="0"/>
              <a:t>do srdca</a:t>
            </a:r>
            <a:r>
              <a:rPr lang="sk-SK" sz="2800" dirty="0"/>
              <a:t>, tenkostenné, nemajú svalovú vrstvu, tmavočervená </a:t>
            </a:r>
            <a:r>
              <a:rPr lang="sk-SK" sz="2800" dirty="0" smtClean="0"/>
              <a:t>krv, chlopne</a:t>
            </a:r>
            <a:endParaRPr lang="sk-SK" sz="2800" dirty="0"/>
          </a:p>
          <a:p>
            <a:pPr marL="542925" lvl="1" indent="-450850" algn="just">
              <a:buFont typeface="+mj-lt"/>
              <a:buAutoNum type="arabicPeriod"/>
            </a:pPr>
            <a:r>
              <a:rPr lang="sk-SK" sz="2800" b="1" dirty="0"/>
              <a:t>Tepny </a:t>
            </a:r>
            <a:r>
              <a:rPr lang="sk-SK" sz="2800" dirty="0"/>
              <a:t>– </a:t>
            </a:r>
            <a:r>
              <a:rPr lang="sk-SK" sz="2800" b="1" u="sng" dirty="0"/>
              <a:t>zo srdca</a:t>
            </a:r>
            <a:r>
              <a:rPr lang="sk-SK" sz="2800" b="1" dirty="0"/>
              <a:t> </a:t>
            </a:r>
            <a:r>
              <a:rPr lang="sk-SK" sz="2800" dirty="0" smtClean="0"/>
              <a:t>nimi prúdi ________________krv</a:t>
            </a:r>
            <a:r>
              <a:rPr lang="sk-SK" sz="2800" dirty="0"/>
              <a:t>, </a:t>
            </a:r>
            <a:r>
              <a:rPr lang="sk-SK" sz="2800" dirty="0" smtClean="0"/>
              <a:t>prúdi </a:t>
            </a:r>
            <a:r>
              <a:rPr lang="sk-SK" sz="2800" dirty="0"/>
              <a:t>pod tlakom, sú uložené hlbšie ako žily, majú svalovú vrstvu, jasnočervená krv </a:t>
            </a:r>
          </a:p>
          <a:p>
            <a:pPr marL="542925" lvl="1" indent="-450850" algn="just">
              <a:buFont typeface="+mj-lt"/>
              <a:buAutoNum type="arabicPeriod"/>
            </a:pPr>
            <a:r>
              <a:rPr lang="sk-SK" sz="2800" b="1" dirty="0"/>
              <a:t>Krvné vlásočnice </a:t>
            </a:r>
            <a:r>
              <a:rPr lang="sk-SK" sz="2800" dirty="0"/>
              <a:t>– </a:t>
            </a:r>
            <a:r>
              <a:rPr lang="sk-SK" sz="2800" dirty="0" smtClean="0"/>
              <a:t>tvoria prepojenie </a:t>
            </a:r>
            <a:r>
              <a:rPr lang="sk-SK" sz="2800" dirty="0"/>
              <a:t>medzi žilami a tepnami, bohato </a:t>
            </a:r>
            <a:r>
              <a:rPr lang="sk-SK" sz="2800" dirty="0" smtClean="0"/>
              <a:t>rozvetvené, výmena dýchacích plynov </a:t>
            </a:r>
            <a:endParaRPr lang="sk-SK" sz="2800" dirty="0"/>
          </a:p>
          <a:p>
            <a:endParaRPr lang="sk-SK" dirty="0"/>
          </a:p>
        </p:txBody>
      </p:sp>
      <p:pic>
        <p:nvPicPr>
          <p:cNvPr id="4" name="Picture 2" descr="http://www.home.stranka.info/stranky/home/C/A/fotky/ceruzka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636" y="1"/>
            <a:ext cx="682149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04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1475656" y="59492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/>
              <a:t>http://tech.sme.sk/c/6261277/kmenove-bunky-liecia-srdce.html</a:t>
            </a:r>
          </a:p>
        </p:txBody>
      </p:sp>
      <p:pic>
        <p:nvPicPr>
          <p:cNvPr id="2050" name="Picture 2" descr="http://i.sme.sk/vydania/20120216/photo2/sm-0216-018f-srdceF.r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33" y="464333"/>
            <a:ext cx="7056784" cy="52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16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Srdce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i="1" dirty="0" err="1" smtClean="0"/>
              <a:t>kardium</a:t>
            </a:r>
            <a:r>
              <a:rPr lang="sk-SK" dirty="0" smtClean="0"/>
              <a:t>, </a:t>
            </a:r>
            <a:r>
              <a:rPr lang="sk-SK" i="1" dirty="0" err="1" smtClean="0"/>
              <a:t>cor</a:t>
            </a:r>
            <a:endParaRPr lang="sk-SK" i="1" dirty="0" smtClean="0"/>
          </a:p>
          <a:p>
            <a:pPr algn="just"/>
            <a:r>
              <a:rPr lang="sk-SK" dirty="0" smtClean="0"/>
              <a:t>dutý svalový orgán</a:t>
            </a:r>
          </a:p>
          <a:p>
            <a:pPr algn="just"/>
            <a:r>
              <a:rPr lang="sk-SK" dirty="0" smtClean="0"/>
              <a:t>srdcový </a:t>
            </a:r>
            <a:r>
              <a:rPr lang="sk-SK" dirty="0"/>
              <a:t>sval tvorený z osobitného typu priečne pruhovaného svalstva</a:t>
            </a:r>
          </a:p>
          <a:p>
            <a:r>
              <a:rPr lang="sk-SK" dirty="0"/>
              <a:t>uložené v </a:t>
            </a:r>
            <a:r>
              <a:rPr lang="sk-SK" dirty="0" err="1"/>
              <a:t>medzipľúcí</a:t>
            </a:r>
            <a:endParaRPr lang="sk-SK" dirty="0"/>
          </a:p>
          <a:p>
            <a:pPr algn="just"/>
            <a:r>
              <a:rPr lang="sk-SK" dirty="0" smtClean="0"/>
              <a:t>pumpuje </a:t>
            </a:r>
            <a:r>
              <a:rPr lang="sk-SK" dirty="0"/>
              <a:t>krv vďaka rytmickým sťahom (kontrakciám)</a:t>
            </a:r>
          </a:p>
          <a:p>
            <a:pPr algn="just"/>
            <a:r>
              <a:rPr lang="sk-SK" dirty="0"/>
              <a:t>je uložené v osrdcovníku (</a:t>
            </a:r>
            <a:r>
              <a:rPr lang="sk-SK" i="1" dirty="0" err="1"/>
              <a:t>pericardium</a:t>
            </a:r>
            <a:r>
              <a:rPr lang="sk-SK" dirty="0"/>
              <a:t>)</a:t>
            </a:r>
          </a:p>
          <a:p>
            <a:pPr algn="just"/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Anatomická stavba srdca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sk-SK" dirty="0" smtClean="0"/>
          </a:p>
          <a:p>
            <a:r>
              <a:rPr lang="sk-SK" dirty="0" smtClean="0"/>
              <a:t>endokard – vnútrosrdie, vystiela vnútro srdca a tvorí srdcové chlopne</a:t>
            </a:r>
          </a:p>
          <a:p>
            <a:r>
              <a:rPr lang="sk-SK" dirty="0" smtClean="0"/>
              <a:t>myokard– svalová vrstva= srdcový sval</a:t>
            </a:r>
          </a:p>
          <a:p>
            <a:r>
              <a:rPr lang="sk-SK" dirty="0" smtClean="0"/>
              <a:t>epikard – osrdie, lesklá blana na povrchu srdca</a:t>
            </a:r>
          </a:p>
          <a:p>
            <a:endParaRPr lang="sk-SK" dirty="0"/>
          </a:p>
        </p:txBody>
      </p:sp>
      <p:pic>
        <p:nvPicPr>
          <p:cNvPr id="4" name="Obrázek 3" descr="apsireni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61" y="3933056"/>
            <a:ext cx="2928958" cy="2493425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285720" y="6286520"/>
            <a:ext cx="24288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 smtClean="0"/>
              <a:t>Zdroj: </a:t>
            </a:r>
            <a:r>
              <a:rPr lang="sk-SK" sz="1100" dirty="0" smtClean="0">
                <a:hlinkClick r:id="rId3"/>
              </a:rPr>
              <a:t>http://www.techmed.sk/akcny-potencial-a-srdce/</a:t>
            </a:r>
            <a:endParaRPr lang="sk-SK" sz="1100" dirty="0" smtClean="0"/>
          </a:p>
          <a:p>
            <a:endParaRPr lang="sk-SK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 descr="Srdce1.jpg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/>
          <a:srcRect b="3366"/>
          <a:stretch/>
        </p:blipFill>
        <p:spPr>
          <a:xfrm>
            <a:off x="1187624" y="365036"/>
            <a:ext cx="6552728" cy="6062077"/>
          </a:xfrm>
        </p:spPr>
      </p:pic>
      <p:sp>
        <p:nvSpPr>
          <p:cNvPr id="3" name="TextovéPole 2"/>
          <p:cNvSpPr txBox="1"/>
          <p:nvPr/>
        </p:nvSpPr>
        <p:spPr>
          <a:xfrm>
            <a:off x="214282" y="6427113"/>
            <a:ext cx="4286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 smtClean="0"/>
              <a:t>Zdroj: </a:t>
            </a:r>
            <a:r>
              <a:rPr lang="sk-SK" sz="1100" dirty="0" smtClean="0">
                <a:hlinkClick r:id="rId3"/>
              </a:rPr>
              <a:t>http://detskechoroby.rodinka.sk/detske-choroby/hrudnik/srdce-a-krv/srdce/</a:t>
            </a:r>
            <a:endParaRPr lang="sk-SK" sz="1100" dirty="0" smtClean="0"/>
          </a:p>
          <a:p>
            <a:endParaRPr lang="sk-SK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 descr="650px-Diagram_of_the_human_heart_sk.svg.png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643042" y="857232"/>
            <a:ext cx="4873625" cy="4873625"/>
          </a:xfrm>
        </p:spPr>
      </p:pic>
      <p:sp>
        <p:nvSpPr>
          <p:cNvPr id="3" name="TextovéPole 2"/>
          <p:cNvSpPr txBox="1"/>
          <p:nvPr/>
        </p:nvSpPr>
        <p:spPr>
          <a:xfrm>
            <a:off x="214282" y="6257836"/>
            <a:ext cx="4929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 smtClean="0"/>
              <a:t>Zdroj: </a:t>
            </a:r>
            <a:r>
              <a:rPr lang="sk-SK" sz="1100" dirty="0" smtClean="0">
                <a:hlinkClick r:id="rId3"/>
              </a:rPr>
              <a:t>http://sk.wikipedia.org/wiki/Srdce_%28org%C3%A1n%29#mediaviewer/File:Diagram_of_the_human_heart_sk.svg</a:t>
            </a:r>
            <a:endParaRPr lang="sk-SK" sz="1100" dirty="0" smtClean="0"/>
          </a:p>
          <a:p>
            <a:endParaRPr lang="sk-SK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znanje.org/i/i25/05iv10/05iv10202611fll/Slike/srculenc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09489"/>
            <a:ext cx="5238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dĺžnik 1"/>
          <p:cNvSpPr/>
          <p:nvPr/>
        </p:nvSpPr>
        <p:spPr>
          <a:xfrm>
            <a:off x="1670880" y="476672"/>
            <a:ext cx="61093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Tok krvi srdcom</a:t>
            </a:r>
            <a:endParaRPr lang="sk-SK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179512" y="541948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/>
              <a:t>http://www.znanje.org/i/i25/05iv10/05iv10202611fll/SRCE.htm</a:t>
            </a:r>
          </a:p>
        </p:txBody>
      </p:sp>
      <p:pic>
        <p:nvPicPr>
          <p:cNvPr id="1028" name="Picture 4" descr="http://www.znanje.org/i/i25/05iv10/05iv10202611fll/Slike/ekg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649" y="2276872"/>
            <a:ext cx="3059005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4211960" y="55892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/>
              <a:t>http://www.znanje.org/i/i25/05iv10/05iv10202611fll/Slike/ekg.gif</a:t>
            </a:r>
          </a:p>
        </p:txBody>
      </p:sp>
    </p:spTree>
    <p:extLst>
      <p:ext uri="{BB962C8B-B14F-4D97-AF65-F5344CB8AC3E}">
        <p14:creationId xmlns:p14="http://schemas.microsoft.com/office/powerpoint/2010/main" val="2221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ýř">
  <a:themeElements>
    <a:clrScheme name="Jmění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kýř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ýř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267</TotalTime>
  <Words>259</Words>
  <Application>Microsoft Office PowerPoint</Application>
  <PresentationFormat>Prezentácia na obrazovke (4:3)</PresentationFormat>
  <Paragraphs>66</Paragraphs>
  <Slides>16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Arkýř</vt:lpstr>
      <vt:lpstr>Stavba srdca, prejavy srdcovej činnosti, ochorenia</vt:lpstr>
      <vt:lpstr>Čo by sme už mali vedieť ... </vt:lpstr>
      <vt:lpstr>Prezentácia programu PowerPoint</vt:lpstr>
      <vt:lpstr>Prezentácia programu PowerPoint</vt:lpstr>
      <vt:lpstr>Srdce</vt:lpstr>
      <vt:lpstr>Anatomická stavba srdca</vt:lpstr>
      <vt:lpstr>Prezentácia programu PowerPoint</vt:lpstr>
      <vt:lpstr>Prezentácia programu PowerPoint</vt:lpstr>
      <vt:lpstr>Prezentácia programu PowerPoint</vt:lpstr>
      <vt:lpstr>Malý krvný obeh </vt:lpstr>
      <vt:lpstr>Veľký krvný obeh </vt:lpstr>
      <vt:lpstr>Prezentácia programu PowerPoint</vt:lpstr>
      <vt:lpstr>Výživa srdca</vt:lpstr>
      <vt:lpstr>Ochorenia srdca a krvi </vt:lpstr>
      <vt:lpstr>Prezentácia programu PowerPoint</vt:lpstr>
      <vt:lpstr>Zdroje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Srdce</dc:title>
  <dc:creator>Lenka</dc:creator>
  <cp:lastModifiedBy>lensk</cp:lastModifiedBy>
  <cp:revision>21</cp:revision>
  <dcterms:created xsi:type="dcterms:W3CDTF">2014-11-22T12:24:48Z</dcterms:created>
  <dcterms:modified xsi:type="dcterms:W3CDTF">2014-11-23T19:49:33Z</dcterms:modified>
</cp:coreProperties>
</file>