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72" r:id="rId2"/>
    <p:sldId id="273" r:id="rId3"/>
    <p:sldId id="274" r:id="rId4"/>
    <p:sldId id="275" r:id="rId5"/>
    <p:sldId id="276" r:id="rId6"/>
    <p:sldId id="278" r:id="rId7"/>
    <p:sldId id="277" r:id="rId8"/>
    <p:sldId id="279" r:id="rId9"/>
    <p:sldId id="280" r:id="rId10"/>
    <p:sldId id="28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20" autoAdjust="0"/>
    <p:restoredTop sz="94660"/>
  </p:normalViewPr>
  <p:slideViewPr>
    <p:cSldViewPr snapToGrid="0">
      <p:cViewPr varScale="1">
        <p:scale>
          <a:sx n="78" d="100"/>
          <a:sy n="78" d="100"/>
        </p:scale>
        <p:origin x="-96" y="-10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8CC11-AFF6-45C0-BA74-2B93BD6EE0B9}" type="datetimeFigureOut">
              <a:rPr lang="en-US"/>
              <a:pPr/>
              <a:t>3/24/2017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E4A6C-E889-445C-9EEB-29DA08D028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10620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E4A6C-E889-445C-9EEB-29DA08D0288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E4A6C-E889-445C-9EEB-29DA08D0288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E4A6C-E889-445C-9EEB-29DA08D0288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E4A6C-E889-445C-9EEB-29DA08D0288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ransition spd="slow"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dissolv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dissolv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ransition spd="slow">
    <p:dissolv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54112" y="3316286"/>
            <a:ext cx="10339388" cy="3541714"/>
          </a:xfrm>
        </p:spPr>
        <p:txBody>
          <a:bodyPr/>
          <a:lstStyle/>
          <a:p>
            <a:r>
              <a:rPr lang="sk-SK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Vznik modernej spoločnosti </a:t>
            </a:r>
          </a:p>
          <a:p>
            <a:r>
              <a:rPr lang="sk-SK" dirty="0" smtClean="0"/>
              <a:t>2 podoby</a:t>
            </a:r>
          </a:p>
          <a:p>
            <a:pPr lvl="1"/>
            <a:r>
              <a:rPr lang="sk-SK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Anglická priemyselná revolúcia </a:t>
            </a:r>
            <a:r>
              <a:rPr lang="sk-SK" dirty="0" smtClean="0"/>
              <a:t>– rozvoj svetového hospodárstva</a:t>
            </a:r>
          </a:p>
          <a:p>
            <a:pPr lvl="1"/>
            <a:r>
              <a:rPr lang="sk-SK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Francúzska revolúcia </a:t>
            </a:r>
            <a:r>
              <a:rPr lang="sk-SK" dirty="0" smtClean="0"/>
              <a:t>– dedičstvo myšlienok, spoločenské pomery, ideológia, kultúra</a:t>
            </a:r>
            <a:endParaRPr lang="sk-SK" dirty="0"/>
          </a:p>
        </p:txBody>
      </p:sp>
      <p:pic>
        <p:nvPicPr>
          <p:cNvPr id="4" name="Obrázok 3" descr="World_heads_of_state_in_188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55458"/>
            <a:ext cx="12192000" cy="3533658"/>
          </a:xfrm>
          <a:prstGeom prst="rect">
            <a:avLst/>
          </a:prstGeom>
        </p:spPr>
      </p:pic>
    </p:spTree>
  </p:cSld>
  <p:clrMapOvr>
    <a:masterClrMapping/>
  </p:clrMapOvr>
  <p:transition spd="slow"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54113" y="262918"/>
            <a:ext cx="9905998" cy="1478570"/>
          </a:xfrm>
        </p:spPr>
        <p:txBody>
          <a:bodyPr/>
          <a:lstStyle/>
          <a:p>
            <a:r>
              <a:rPr lang="sk-SK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Mešťania ako vrstva 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41412" y="1473200"/>
            <a:ext cx="9905999" cy="5384800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sk-SK" dirty="0" smtClean="0"/>
              <a:t>Šľachta, remeselníci stratili svoj vplyv</a:t>
            </a:r>
          </a:p>
          <a:p>
            <a:pPr lvl="0"/>
            <a:r>
              <a:rPr lang="sk-SK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19. storočie ,, storočie meštianstva“ </a:t>
            </a:r>
          </a:p>
          <a:p>
            <a:pPr lvl="1"/>
            <a:r>
              <a:rPr lang="sk-SK" dirty="0" smtClean="0"/>
              <a:t> bankári, továrnici, veľkoobchodníci, vlastníci veľkého kapitálu, predstavitelia slobodných zamestnaní:</a:t>
            </a:r>
            <a:r>
              <a:rPr lang="sk-SK" i="1" dirty="0" smtClean="0"/>
              <a:t> lekári, advokáti, notári, novinári, majitelia menších obchodov a podnikov, technici, inžinieri, úradníci z továrni</a:t>
            </a:r>
          </a:p>
          <a:p>
            <a:pPr lvl="0"/>
            <a:r>
              <a:rPr lang="sk-SK" dirty="0" smtClean="0"/>
              <a:t>dôležitá – úloha, vplyv, miesto v spoločnosti</a:t>
            </a:r>
          </a:p>
          <a:p>
            <a:pPr lvl="0"/>
            <a:r>
              <a:rPr lang="sk-SK" dirty="0" smtClean="0"/>
              <a:t>záujmy: </a:t>
            </a:r>
            <a:r>
              <a:rPr lang="sk-SK" sz="2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politika, kultúra</a:t>
            </a:r>
            <a:endParaRPr lang="sk-SK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sk-SK" dirty="0" smtClean="0"/>
              <a:t>cenili si pracovitosť, poriadok v rodine</a:t>
            </a:r>
          </a:p>
          <a:p>
            <a:pPr lvl="0"/>
            <a:r>
              <a:rPr lang="sk-SK" dirty="0" smtClean="0"/>
              <a:t>dôležitá: </a:t>
            </a:r>
            <a:r>
              <a:rPr lang="sk-SK" sz="29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snaha o osobitný úspech </a:t>
            </a:r>
            <a:r>
              <a:rPr lang="sk-SK" dirty="0" smtClean="0"/>
              <a:t>– záujem o vzdelávanie a spôsob trávenia voľného času</a:t>
            </a:r>
          </a:p>
          <a:p>
            <a:pPr lvl="0"/>
            <a:r>
              <a:rPr lang="sk-SK" dirty="0" smtClean="0"/>
              <a:t>vzdelávacie spolky, vznik vedeckých spoločností, vedeckých zbierok, športové a kultúrne združenia</a:t>
            </a:r>
          </a:p>
          <a:p>
            <a:pPr lvl="0"/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IDEÁL: </a:t>
            </a:r>
            <a:r>
              <a:rPr lang="sk-SK" dirty="0" smtClean="0"/>
              <a:t>mešťan, ktorý sa usiluje o svoju osobnú aj ekonomickú slobodu, preto podporuje právny štát a ústavné slobody a zaujíma sa o kultúrne výdobytky</a:t>
            </a:r>
          </a:p>
          <a:p>
            <a:pPr lvl="0"/>
            <a:r>
              <a:rPr lang="sk-SK" dirty="0" smtClean="0"/>
              <a:t>s robotníctvom nechceli mať nič spoločné</a:t>
            </a:r>
          </a:p>
        </p:txBody>
      </p:sp>
    </p:spTree>
  </p:cSld>
  <p:clrMapOvr>
    <a:masterClrMapping/>
  </p:clrMapOvr>
  <p:transition spd="slow"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79512" y="389918"/>
            <a:ext cx="10606087" cy="1478570"/>
          </a:xfrm>
        </p:spPr>
        <p:txBody>
          <a:bodyPr>
            <a:normAutofit/>
          </a:bodyPr>
          <a:lstStyle/>
          <a:p>
            <a:r>
              <a:rPr lang="sk-SK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Základné črty priemyselného vývoja</a:t>
            </a:r>
            <a:endParaRPr lang="sk-SK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41413" y="2019300"/>
            <a:ext cx="4814888" cy="4660900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sk-SK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odsunutie politického a kultúrneho diania </a:t>
            </a:r>
            <a:endParaRPr lang="sk-SK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sk-SK" dirty="0" smtClean="0"/>
              <a:t>sila, stabilita štátu  = </a:t>
            </a:r>
            <a:r>
              <a:rPr lang="sk-SK" sz="2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technický a technologický pokrok</a:t>
            </a:r>
            <a:endParaRPr lang="sk-SK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sk-SK" dirty="0" smtClean="0"/>
              <a:t>presadzovanie kapitalistického podnikania, spriemyselňovanie hospodárstva</a:t>
            </a:r>
          </a:p>
          <a:p>
            <a:pPr lvl="0"/>
            <a:r>
              <a:rPr lang="sk-SK" sz="29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vyspelé a zaostalé krajiny</a:t>
            </a:r>
            <a:endParaRPr lang="sk-SK" sz="29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sk-SK" b="1" u="sng" dirty="0" smtClean="0"/>
              <a:t>najrozvinutejšie štáty</a:t>
            </a:r>
            <a:r>
              <a:rPr lang="sk-SK" dirty="0" smtClean="0"/>
              <a:t>: </a:t>
            </a:r>
            <a:r>
              <a:rPr lang="sk-SK" i="1" dirty="0" smtClean="0"/>
              <a:t>USA, VB, Nemecké cisárstvo, Francúzsko</a:t>
            </a:r>
            <a:endParaRPr lang="sk-SK" dirty="0" smtClean="0"/>
          </a:p>
          <a:p>
            <a:pPr lvl="0"/>
            <a:r>
              <a:rPr lang="sk-SK" b="1" dirty="0" smtClean="0"/>
              <a:t>USA a Nemecko</a:t>
            </a:r>
            <a:r>
              <a:rPr lang="sk-SK" dirty="0" smtClean="0"/>
              <a:t> – neskorší začiatok im pomohol, priemysel, ktorý budovali bol od začiatku </a:t>
            </a:r>
            <a:r>
              <a:rPr lang="sk-SK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modernejší</a:t>
            </a:r>
            <a:r>
              <a:rPr lang="sk-SK" dirty="0" smtClean="0"/>
              <a:t>, neinvestovali do inovácie klasických továrni</a:t>
            </a:r>
            <a:endParaRPr lang="sk-SK" dirty="0"/>
          </a:p>
        </p:txBody>
      </p:sp>
      <p:pic>
        <p:nvPicPr>
          <p:cNvPr id="5" name="Obrázok 4" descr="stiahnuť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1428994"/>
            <a:ext cx="3657600" cy="27080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Obrázok 5" descr="stiahnuť (1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1062" y="3678738"/>
            <a:ext cx="4567238" cy="2647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62013" y="237518"/>
            <a:ext cx="9905998" cy="1478570"/>
          </a:xfrm>
        </p:spPr>
        <p:txBody>
          <a:bodyPr>
            <a:normAutofit/>
          </a:bodyPr>
          <a:lstStyle/>
          <a:p>
            <a:r>
              <a:rPr lang="sk-SK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Nemecko </a:t>
            </a:r>
            <a:endParaRPr lang="sk-SK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938213" y="1587500"/>
            <a:ext cx="5868988" cy="4419599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sk-SK" dirty="0" smtClean="0"/>
              <a:t>spočiatku</a:t>
            </a:r>
            <a:r>
              <a:rPr lang="sk-SK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agrárne</a:t>
            </a:r>
            <a:endParaRPr lang="sk-SK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industrializácia, rast urbanizácie </a:t>
            </a:r>
          </a:p>
          <a:p>
            <a:pPr lvl="0"/>
            <a:r>
              <a:rPr lang="sk-SK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Alsasko-Lotrinsko</a:t>
            </a:r>
            <a:r>
              <a:rPr lang="sk-SK" dirty="0" smtClean="0"/>
              <a:t> – bohaté zásoby nerastných surovín</a:t>
            </a:r>
          </a:p>
          <a:p>
            <a:pPr lvl="0"/>
            <a:r>
              <a:rPr lang="sk-SK" dirty="0" smtClean="0"/>
              <a:t>zbrojovka (</a:t>
            </a:r>
            <a:r>
              <a:rPr lang="sk-SK" dirty="0" err="1" smtClean="0"/>
              <a:t>Alfred</a:t>
            </a:r>
            <a:r>
              <a:rPr lang="sk-SK" dirty="0" smtClean="0"/>
              <a:t> </a:t>
            </a:r>
            <a:r>
              <a:rPr lang="sk-SK" dirty="0" err="1" smtClean="0"/>
              <a:t>Krupp</a:t>
            </a:r>
            <a:r>
              <a:rPr lang="sk-SK" dirty="0" smtClean="0"/>
              <a:t>) -  </a:t>
            </a:r>
            <a:r>
              <a:rPr lang="sk-SK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Kruppove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závody </a:t>
            </a:r>
            <a:r>
              <a:rPr lang="sk-SK" dirty="0" smtClean="0"/>
              <a:t>vďaka zásobám čierneho uhlia a železnej rudy – boli svetoznáme</a:t>
            </a:r>
          </a:p>
          <a:p>
            <a:pPr lvl="0"/>
            <a:r>
              <a:rPr lang="sk-SK" b="1" u="sng" dirty="0" smtClean="0"/>
              <a:t>najsilnejšia priemyselná oblasť Európy = </a:t>
            </a:r>
            <a:r>
              <a:rPr lang="sk-SK" sz="39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PORÚRIE </a:t>
            </a:r>
            <a:endParaRPr lang="sk-SK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sk-SK" dirty="0"/>
          </a:p>
        </p:txBody>
      </p:sp>
      <p:pic>
        <p:nvPicPr>
          <p:cNvPr id="4" name="Obrázok 3" descr="Lage_des_Ruhrgebiet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26236">
            <a:off x="6908027" y="222012"/>
            <a:ext cx="2061940" cy="27414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Obrázok 4" descr="220px-Alfred_Krupp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3816" y="0"/>
            <a:ext cx="2768184" cy="38880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Obrázok 5" descr="Krupp-Werke_in_Essen_1864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9912" y="2803961"/>
            <a:ext cx="3633787" cy="38000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Obrázok 6" descr="uhlie-kocka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9087" y="5486400"/>
            <a:ext cx="2018685" cy="1371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28713" y="237518"/>
            <a:ext cx="9905998" cy="1478570"/>
          </a:xfrm>
        </p:spPr>
        <p:txBody>
          <a:bodyPr>
            <a:normAutofit/>
          </a:bodyPr>
          <a:lstStyle/>
          <a:p>
            <a:r>
              <a:rPr lang="sk-SK" sz="6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Poľnohospodárstvo </a:t>
            </a:r>
            <a:endParaRPr lang="sk-SK" sz="6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980113" y="1817686"/>
            <a:ext cx="5868988" cy="4291014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jediný spôsob obživy </a:t>
            </a:r>
          </a:p>
          <a:p>
            <a:pPr lvl="0"/>
            <a:r>
              <a:rPr lang="sk-SK" dirty="0" smtClean="0"/>
              <a:t>počet pracujúcich sa znižoval </a:t>
            </a:r>
          </a:p>
          <a:p>
            <a:pPr lvl="0"/>
            <a:r>
              <a:rPr lang="sk-SK" dirty="0" smtClean="0"/>
              <a:t>vyššie nároky</a:t>
            </a:r>
            <a:r>
              <a:rPr lang="sk-SK" i="1" dirty="0" smtClean="0"/>
              <a:t>: uživenia väčšieho počtu ľudí, s rastom miezd rástla aj spotreba potravín</a:t>
            </a:r>
            <a:endParaRPr lang="sk-SK" dirty="0" smtClean="0"/>
          </a:p>
          <a:p>
            <a:pPr lvl="0"/>
            <a:r>
              <a:rPr lang="sk-SK" dirty="0" smtClean="0"/>
              <a:t>intenzifikovala sa – </a:t>
            </a:r>
            <a:r>
              <a:rPr lang="sk-SK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dokázala zvyšovať výnosy a produkciu</a:t>
            </a:r>
          </a:p>
          <a:p>
            <a:pPr lvl="0"/>
            <a:r>
              <a:rPr lang="sk-SK" dirty="0" smtClean="0"/>
              <a:t>zavádzanie vysoko špecializovanej a efektívnej poľnohospodárskej výroby</a:t>
            </a:r>
          </a:p>
          <a:p>
            <a:pPr lvl="0"/>
            <a:r>
              <a:rPr lang="sk-SK" dirty="0" smtClean="0"/>
              <a:t>produkty – vývoz do obrovských vzdialeností </a:t>
            </a:r>
          </a:p>
          <a:p>
            <a:endParaRPr lang="sk-SK" dirty="0"/>
          </a:p>
        </p:txBody>
      </p:sp>
      <p:pic>
        <p:nvPicPr>
          <p:cNvPr id="4" name="Obrázok 3" descr="ovoci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523449"/>
            <a:ext cx="4432300" cy="28145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Obrázok 4" descr="plot-pri-ceste-na-luky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1300" y="4383891"/>
            <a:ext cx="3327400" cy="22959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Presuny a rast obyvateľstva 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357313" y="1830386"/>
            <a:ext cx="5868988" cy="4240213"/>
          </a:xfrm>
        </p:spPr>
        <p:txBody>
          <a:bodyPr>
            <a:normAutofit/>
          </a:bodyPr>
          <a:lstStyle/>
          <a:p>
            <a:pPr lvl="0"/>
            <a:r>
              <a:rPr lang="sk-SK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URBANIZÁCIA</a:t>
            </a:r>
            <a:r>
              <a:rPr lang="sk-SK" dirty="0" smtClean="0"/>
              <a:t> – 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VZRAST MIEST, OBYVATEĽSTVA</a:t>
            </a:r>
          </a:p>
          <a:p>
            <a:pPr lvl="0"/>
            <a:r>
              <a:rPr lang="sk-SK" dirty="0" smtClean="0"/>
              <a:t>počet Európanov sa v rámci </a:t>
            </a:r>
            <a:r>
              <a:rPr lang="sk-SK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storočia zdvojnásobil </a:t>
            </a:r>
          </a:p>
          <a:p>
            <a:pPr lvl="0"/>
            <a:r>
              <a:rPr lang="sk-SK" i="1" dirty="0" smtClean="0"/>
              <a:t>presuny obyvateľstva medzi krajinami, kontinentmi </a:t>
            </a:r>
          </a:p>
          <a:p>
            <a:r>
              <a:rPr lang="sk-SK" sz="3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USA</a:t>
            </a:r>
            <a:r>
              <a:rPr lang="sk-SK" dirty="0" smtClean="0"/>
              <a:t> – lepšie životné príležitosti, rastúce mestá na východe , na západ</a:t>
            </a:r>
          </a:p>
          <a:p>
            <a:pPr lvl="0"/>
            <a:endParaRPr lang="sk-SK" i="1" dirty="0" smtClean="0"/>
          </a:p>
          <a:p>
            <a:pPr lvl="0"/>
            <a:endParaRPr lang="sk-SK" i="1" dirty="0" smtClean="0"/>
          </a:p>
          <a:p>
            <a:endParaRPr lang="sk-SK" dirty="0"/>
          </a:p>
        </p:txBody>
      </p:sp>
      <p:pic>
        <p:nvPicPr>
          <p:cNvPr id="5" name="Obrázok 4" descr="statue-of-liberty-s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236" y="1628285"/>
            <a:ext cx="4525264" cy="3070715"/>
          </a:xfrm>
          <a:prstGeom prst="rect">
            <a:avLst/>
          </a:prstGeom>
        </p:spPr>
      </p:pic>
      <p:pic>
        <p:nvPicPr>
          <p:cNvPr id="4" name="Obrázok 3" descr="883594_empire-state-building-stavb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28065">
            <a:off x="9318244" y="4564298"/>
            <a:ext cx="2543556" cy="20397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54113" y="186718"/>
            <a:ext cx="9905998" cy="1478570"/>
          </a:xfrm>
        </p:spPr>
        <p:txBody>
          <a:bodyPr>
            <a:normAutofit/>
          </a:bodyPr>
          <a:lstStyle/>
          <a:p>
            <a:r>
              <a:rPr lang="sk-SK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Demografická revolúcia </a:t>
            </a:r>
            <a:endParaRPr lang="sk-SK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49313" y="1473200"/>
            <a:ext cx="6986588" cy="4698999"/>
          </a:xfrm>
        </p:spPr>
        <p:txBody>
          <a:bodyPr/>
          <a:lstStyle/>
          <a:p>
            <a:pPr lvl="0"/>
            <a:r>
              <a:rPr lang="sk-SK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zlepšenie životných podmienok </a:t>
            </a:r>
          </a:p>
          <a:p>
            <a:pPr lvl="1"/>
            <a:r>
              <a:rPr lang="sk-SK" dirty="0" smtClean="0"/>
              <a:t> predĺženie priemernej dĺžky ľudského života,</a:t>
            </a:r>
          </a:p>
          <a:p>
            <a:pPr lvl="1"/>
            <a:r>
              <a:rPr lang="sk-SK" dirty="0" smtClean="0"/>
              <a:t> znižovanie detskej úmrtnosti</a:t>
            </a:r>
          </a:p>
          <a:p>
            <a:pPr lvl="0"/>
            <a:r>
              <a:rPr lang="sk-SK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očkovanie proti nevyliečiteľným chorobám</a:t>
            </a:r>
            <a:endParaRPr lang="sk-SK" dirty="0" smtClean="0"/>
          </a:p>
          <a:p>
            <a:pPr lvl="1"/>
            <a:r>
              <a:rPr lang="sk-SK" sz="2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Louis </a:t>
            </a:r>
            <a:r>
              <a:rPr lang="sk-SK" sz="2400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Pasteur</a:t>
            </a:r>
            <a:r>
              <a:rPr lang="sk-SK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dirty="0" smtClean="0"/>
              <a:t>dokázal, že príčinou infekcií sú mikróby</a:t>
            </a:r>
          </a:p>
          <a:p>
            <a:pPr lvl="1"/>
            <a:r>
              <a:rPr lang="sk-SK" dirty="0" smtClean="0"/>
              <a:t>lekár </a:t>
            </a:r>
            <a:r>
              <a:rPr lang="sk-SK" sz="2400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Jules</a:t>
            </a:r>
            <a:r>
              <a:rPr lang="sk-SK" sz="2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sz="2400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Péan</a:t>
            </a:r>
            <a:r>
              <a:rPr lang="sk-SK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dirty="0" smtClean="0"/>
              <a:t>zaviedol pri operáciách nové aseptické metódy (umývanie rúk mydlom, sterilizáciu lekárskych nástrojov)</a:t>
            </a:r>
          </a:p>
          <a:p>
            <a:endParaRPr lang="sk-SK" dirty="0"/>
          </a:p>
        </p:txBody>
      </p:sp>
      <p:pic>
        <p:nvPicPr>
          <p:cNvPr id="4" name="Obrázok 3" descr="Louis_Pasteu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25732">
            <a:off x="8209280" y="4560623"/>
            <a:ext cx="1595120" cy="18864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Obrázok 4" descr="53JPG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675" y="1710866"/>
            <a:ext cx="4727325" cy="27468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16013" y="0"/>
            <a:ext cx="9905998" cy="1478570"/>
          </a:xfrm>
        </p:spPr>
        <p:txBody>
          <a:bodyPr>
            <a:normAutofit/>
          </a:bodyPr>
          <a:lstStyle/>
          <a:p>
            <a:r>
              <a:rPr lang="sk-SK" sz="4400" b="1" dirty="0" smtClean="0"/>
              <a:t>Revolučné zmeny v doprave, vytvorenie svetového trhu</a:t>
            </a:r>
            <a:endParaRPr lang="sk-SK" sz="44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89000" y="1625601"/>
            <a:ext cx="5994401" cy="5232399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sk-SK" dirty="0" smtClean="0"/>
              <a:t>potreba prepravy výrobkov – lacno a na veľkú vzdialenosť</a:t>
            </a:r>
          </a:p>
          <a:p>
            <a:pPr lvl="0"/>
            <a:r>
              <a:rPr lang="sk-SK" sz="30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železnica</a:t>
            </a:r>
            <a:r>
              <a:rPr lang="sk-SK" dirty="0" smtClean="0"/>
              <a:t> – </a:t>
            </a:r>
            <a:r>
              <a:rPr lang="sk-SK" i="1" dirty="0" smtClean="0"/>
              <a:t>vytvorenie celonárodného, celoštátneho, medzištátneho svetového trhu</a:t>
            </a:r>
            <a:endParaRPr lang="sk-SK" dirty="0" smtClean="0"/>
          </a:p>
          <a:p>
            <a:pPr lvl="0"/>
            <a:r>
              <a:rPr lang="sk-SK" dirty="0" smtClean="0"/>
              <a:t>výmena tovarov 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nové zákonitosti </a:t>
            </a:r>
          </a:p>
          <a:p>
            <a:pPr lvl="0"/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lacnejšie lepšie tovary z vzdialeností </a:t>
            </a:r>
            <a:r>
              <a:rPr lang="sk-SK" dirty="0" smtClean="0"/>
              <a:t>– ohrozovali miestne, regionálne trhy</a:t>
            </a:r>
          </a:p>
          <a:p>
            <a:pPr lvl="0"/>
            <a:r>
              <a:rPr lang="sk-SK" dirty="0" smtClean="0"/>
              <a:t>zanikali rozdiely v cenách, </a:t>
            </a:r>
            <a:r>
              <a:rPr lang="sk-SK" b="1" i="1" dirty="0" smtClean="0"/>
              <a:t>zanikala tradičná remeselná či ručná výroba</a:t>
            </a:r>
            <a:endParaRPr lang="sk-SK" dirty="0" smtClean="0"/>
          </a:p>
          <a:p>
            <a:pPr lvl="0"/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podnikatelia</a:t>
            </a:r>
            <a:r>
              <a:rPr lang="sk-SK" dirty="0" smtClean="0"/>
              <a:t> – premýšľanie o špecializácií – nevyrábalo sa všade všetko, aj poľnohospodárstvo sa špecializovalo </a:t>
            </a:r>
          </a:p>
          <a:p>
            <a:endParaRPr lang="sk-SK" dirty="0"/>
          </a:p>
        </p:txBody>
      </p:sp>
      <p:pic>
        <p:nvPicPr>
          <p:cNvPr id="4" name="Obrázok 3" descr="16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1343406"/>
            <a:ext cx="4673600" cy="31137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Obrázok 4" descr="3-b18a363b3912e4f80c10528f9281ffcf1d1eaf5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10346">
            <a:off x="8441928" y="4208557"/>
            <a:ext cx="3318270" cy="2460625"/>
          </a:xfrm>
          <a:prstGeom prst="rect">
            <a:avLst/>
          </a:prstGeom>
        </p:spPr>
      </p:pic>
    </p:spTree>
  </p:cSld>
  <p:clrMapOvr>
    <a:masterClrMapping/>
  </p:clrMapOvr>
  <p:transition spd="slow"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11213" y="516918"/>
            <a:ext cx="9905998" cy="1478570"/>
          </a:xfrm>
        </p:spPr>
        <p:txBody>
          <a:bodyPr>
            <a:normAutofit/>
          </a:bodyPr>
          <a:lstStyle/>
          <a:p>
            <a:r>
              <a:rPr lang="sk-SK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Transibírska</a:t>
            </a:r>
            <a:r>
              <a:rPr lang="sk-SK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železnica 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14413" y="1703386"/>
            <a:ext cx="6237288" cy="4062413"/>
          </a:xfrm>
        </p:spPr>
        <p:txBody>
          <a:bodyPr>
            <a:normAutofit/>
          </a:bodyPr>
          <a:lstStyle/>
          <a:p>
            <a:pPr lvl="0"/>
            <a:r>
              <a:rPr lang="sk-SK" dirty="0" smtClean="0"/>
              <a:t>odstránia izolovanosť jednotlivých regiónov a krajín</a:t>
            </a:r>
          </a:p>
          <a:p>
            <a:pPr lvl="0"/>
            <a:r>
              <a:rPr lang="sk-SK" dirty="0" smtClean="0"/>
              <a:t>v Ázií – šíriteľ komunikácie a kultúrnopolitických kontaktov</a:t>
            </a:r>
          </a:p>
          <a:p>
            <a:pPr lvl="0"/>
            <a:r>
              <a:rPr lang="sk-SK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Novosibirsk</a:t>
            </a:r>
            <a:r>
              <a:rPr lang="sk-SK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sk-SK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Chabarovsk</a:t>
            </a:r>
            <a:r>
              <a:rPr lang="sk-SK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sk-SK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Irkutsk</a:t>
            </a:r>
            <a:endParaRPr lang="sk-SK" sz="28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sk-SK" dirty="0" smtClean="0"/>
              <a:t>pôvodne cez Mandžusko</a:t>
            </a:r>
          </a:p>
          <a:p>
            <a:pPr lvl="0"/>
            <a:r>
              <a:rPr lang="sk-SK" dirty="0" smtClean="0"/>
              <a:t>Sibír sa otvorila pre ťažbu </a:t>
            </a:r>
            <a:r>
              <a:rPr lang="sk-SK" b="1" dirty="0" smtClean="0"/>
              <a:t>nerastných surovín</a:t>
            </a:r>
            <a:endParaRPr lang="sk-SK" dirty="0" smtClean="0"/>
          </a:p>
          <a:p>
            <a:endParaRPr lang="sk-SK" dirty="0"/>
          </a:p>
        </p:txBody>
      </p:sp>
      <p:pic>
        <p:nvPicPr>
          <p:cNvPr id="4" name="Obrázok 3" descr="Trans_siberian_railroad_lar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562" y="2095500"/>
            <a:ext cx="5116415" cy="3568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Kapitalistický rozmach a nové rozvrstvenie spoločnosti 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204912" y="2338387"/>
            <a:ext cx="9905999" cy="3541714"/>
          </a:xfrm>
        </p:spPr>
        <p:txBody>
          <a:bodyPr>
            <a:normAutofit fontScale="92500"/>
          </a:bodyPr>
          <a:lstStyle/>
          <a:p>
            <a:pPr lvl="0"/>
            <a:r>
              <a:rPr lang="sk-SK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hospodársky rozmach</a:t>
            </a:r>
          </a:p>
          <a:p>
            <a:pPr lvl="0"/>
            <a:r>
              <a:rPr lang="sk-SK" dirty="0" smtClean="0"/>
              <a:t>svetová priemyselná produkcia vzrástla o 70%</a:t>
            </a:r>
          </a:p>
          <a:p>
            <a:pPr lvl="0"/>
            <a:r>
              <a:rPr lang="sk-SK" dirty="0" smtClean="0"/>
              <a:t>zmena sociálnej štruktúry – zmena vrstiev, zánik niektorých</a:t>
            </a:r>
          </a:p>
          <a:p>
            <a:pPr lvl="0"/>
            <a:r>
              <a:rPr lang="sk-SK" dirty="0" smtClean="0"/>
              <a:t>najpočetnejšia: </a:t>
            </a:r>
            <a:r>
              <a:rPr lang="sk-SK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ROBOTNÍCI</a:t>
            </a:r>
            <a:r>
              <a:rPr lang="sk-SK" dirty="0" smtClean="0"/>
              <a:t> (nahradili poľnohospodárov)</a:t>
            </a:r>
          </a:p>
          <a:p>
            <a:pPr lvl="0"/>
            <a:r>
              <a:rPr lang="sk-SK" dirty="0" smtClean="0"/>
              <a:t>mestská spoločnosť – rozvrstvená bohatí podnikatelia, priemyselní robotníci, + stredné vrstvy: vysokokvalifikovaný personál továrni, tí čo si zarábali duševnou prácou – </a:t>
            </a:r>
            <a:r>
              <a:rPr lang="sk-SK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úradníci, advokáti, lekári, učitelia, umelci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dirty="0" smtClean="0"/>
              <a:t>– vrstva inteligencie</a:t>
            </a:r>
          </a:p>
          <a:p>
            <a:endParaRPr lang="sk-SK" dirty="0"/>
          </a:p>
        </p:txBody>
      </p:sp>
    </p:spTree>
  </p:cSld>
  <p:clrMapOvr>
    <a:masterClrMapping/>
  </p:clrMapOvr>
  <p:transition spd="slow">
    <p:dissolv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294</TotalTime>
  <Words>206</Words>
  <Application>Microsoft Office PowerPoint</Application>
  <PresentationFormat>Vlastná</PresentationFormat>
  <Paragraphs>71</Paragraphs>
  <Slides>10</Slides>
  <Notes>4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Circuit</vt:lpstr>
      <vt:lpstr>Snímka 1</vt:lpstr>
      <vt:lpstr>Základné črty priemyselného vývoja</vt:lpstr>
      <vt:lpstr>Nemecko </vt:lpstr>
      <vt:lpstr>Poľnohospodárstvo </vt:lpstr>
      <vt:lpstr>Presuny a rast obyvateľstva  </vt:lpstr>
      <vt:lpstr>Demografická revolúcia </vt:lpstr>
      <vt:lpstr>Revolučné zmeny v doprave, vytvorenie svetového trhu</vt:lpstr>
      <vt:lpstr>Transibírska železnica  </vt:lpstr>
      <vt:lpstr>Kapitalistický rozmach a nové rozvrstvenie spoločnosti  </vt:lpstr>
      <vt:lpstr>Mešťania ako vrstva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Jana</dc:creator>
  <cp:lastModifiedBy>radbu</cp:lastModifiedBy>
  <cp:revision>13</cp:revision>
  <dcterms:created xsi:type="dcterms:W3CDTF">2014-08-26T23:43:54Z</dcterms:created>
  <dcterms:modified xsi:type="dcterms:W3CDTF">2017-03-24T06:49:54Z</dcterms:modified>
</cp:coreProperties>
</file>