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61" r:id="rId6"/>
    <p:sldId id="271" r:id="rId7"/>
    <p:sldId id="272" r:id="rId8"/>
    <p:sldId id="258" r:id="rId9"/>
    <p:sldId id="259" r:id="rId10"/>
    <p:sldId id="262" r:id="rId11"/>
    <p:sldId id="264" r:id="rId12"/>
    <p:sldId id="266" r:id="rId13"/>
    <p:sldId id="263" r:id="rId14"/>
    <p:sldId id="268" r:id="rId15"/>
    <p:sldId id="267" r:id="rId16"/>
    <p:sldId id="269" r:id="rId17"/>
    <p:sldId id="275" r:id="rId18"/>
    <p:sldId id="276" r:id="rId19"/>
    <p:sldId id="277" r:id="rId20"/>
    <p:sldId id="270" r:id="rId21"/>
    <p:sldId id="279" r:id="rId22"/>
    <p:sldId id="280" r:id="rId23"/>
    <p:sldId id="281" r:id="rId24"/>
    <p:sldId id="274" r:id="rId25"/>
    <p:sldId id="278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8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8. 3. 2015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biopedia.sk/?cat=rastliny&amp;file=vytrus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291144" cy="1702160"/>
          </a:xfrm>
        </p:spPr>
        <p:txBody>
          <a:bodyPr>
            <a:normAutofit fontScale="90000"/>
          </a:bodyPr>
          <a:lstStyle/>
          <a:p>
            <a:pPr algn="r"/>
            <a: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Výtrusné rastliny – charakteristika, </a:t>
            </a:r>
            <a: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k-SK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zástupcovia</a:t>
            </a:r>
            <a:endParaRPr lang="sk-S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11960" y="5445224"/>
            <a:ext cx="4015099" cy="1260629"/>
          </a:xfrm>
        </p:spPr>
        <p:txBody>
          <a:bodyPr/>
          <a:lstStyle/>
          <a:p>
            <a:pPr algn="r"/>
            <a:r>
              <a:rPr lang="sk-SK" dirty="0" smtClean="0"/>
              <a:t>RNDr</a:t>
            </a:r>
            <a:r>
              <a:rPr lang="sk-SK" dirty="0" smtClean="0"/>
              <a:t>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pPr algn="r"/>
            <a:r>
              <a:rPr lang="sk-SK" dirty="0" smtClean="0"/>
              <a:t>GEL-ŠKA-EKO-IIIA-21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0"/>
            <a:ext cx="9150976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2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3556" y="404664"/>
            <a:ext cx="7024744" cy="1143000"/>
          </a:xfrm>
        </p:spPr>
        <p:txBody>
          <a:bodyPr/>
          <a:lstStyle/>
          <a:p>
            <a:r>
              <a:rPr lang="sk-SK" b="1" dirty="0" smtClean="0"/>
              <a:t>Zástupcovia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45708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___________________________________</a:t>
            </a:r>
            <a:endParaRPr lang="sk-SK" dirty="0"/>
          </a:p>
        </p:txBody>
      </p:sp>
      <p:pic>
        <p:nvPicPr>
          <p:cNvPr id="3074" name="Picture 2" descr="http://m1.aimg.sk/tahaky/d_16886_88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65691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69" y="4652572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2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323652"/>
            <a:ext cx="8100508" cy="3508977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    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                                             ______________________</a:t>
            </a:r>
            <a:endParaRPr lang="sk-SK" dirty="0"/>
          </a:p>
        </p:txBody>
      </p:sp>
      <p:pic>
        <p:nvPicPr>
          <p:cNvPr id="4098" name="Picture 2" descr="http://atraktivnibiologie.upol.cz/docs/img/databaze/biologie_rostlin/3.%20Mechorosty/slides/Plon%C3%ADk%20zten%C4%8Den%C3%BD%20%28Polytrichum%20formosum%29,%20L.%20Kincl,%2017.9.2007,%20Drahansk%C3%A1%20vrchovi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3" y="34240"/>
            <a:ext cx="4724400" cy="3429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3.gstatic.com/images?q=tbn:ANd9GcT4QfrP69ev5x8UsYUGxV7ZtJN_LotaKn1GoCoS3j7ylyewLDc3r_EoIlq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44" y="620688"/>
            <a:ext cx="3795384" cy="2686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nahuby.sk/images/fotosutaz/2013/04/15/_3788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78796"/>
            <a:ext cx="3572272" cy="2679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12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www.splendenspower.cz/userpix/79_machyjp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50" y="0"/>
            <a:ext cx="4362034" cy="6568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30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47664" y="1916832"/>
            <a:ext cx="122413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024744" cy="854968"/>
          </a:xfrm>
          <a:solidFill>
            <a:srgbClr val="FFFF99"/>
          </a:solidFill>
        </p:spPr>
        <p:txBody>
          <a:bodyPr/>
          <a:lstStyle/>
          <a:p>
            <a:r>
              <a:rPr lang="sk-SK" b="1" dirty="0" err="1" smtClean="0"/>
              <a:t>Rodozmena</a:t>
            </a:r>
            <a:r>
              <a:rPr lang="sk-SK" b="1" dirty="0"/>
              <a:t> </a:t>
            </a:r>
            <a:r>
              <a:rPr lang="sk-SK" b="1" dirty="0" smtClean="0"/>
              <a:t>= </a:t>
            </a:r>
            <a:r>
              <a:rPr lang="sk-SK" b="1" dirty="0" err="1" smtClean="0"/>
              <a:t>metagenéza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556792"/>
            <a:ext cx="7632848" cy="482453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z</a:t>
            </a:r>
            <a:r>
              <a:rPr lang="sk-SK" dirty="0" smtClean="0"/>
              <a:t> </a:t>
            </a:r>
            <a:r>
              <a:rPr lang="sk-SK" dirty="0"/>
              <a:t>jednobunkového </a:t>
            </a:r>
            <a:r>
              <a:rPr lang="sk-SK" dirty="0" err="1"/>
              <a:t>haploidného</a:t>
            </a:r>
            <a:r>
              <a:rPr lang="sk-SK" dirty="0"/>
              <a:t> výtrusu vyklíči </a:t>
            </a:r>
            <a:r>
              <a:rPr lang="sk-SK" dirty="0" smtClean="0"/>
              <a:t>zelený </a:t>
            </a:r>
            <a:r>
              <a:rPr lang="sk-SK" b="1" dirty="0" err="1" smtClean="0"/>
              <a:t>prvoklík</a:t>
            </a:r>
            <a:endParaRPr lang="sk-SK" dirty="0"/>
          </a:p>
          <a:p>
            <a:r>
              <a:rPr lang="sk-SK" dirty="0" smtClean="0"/>
              <a:t>n</a:t>
            </a:r>
            <a:r>
              <a:rPr lang="sk-SK" dirty="0" smtClean="0"/>
              <a:t>a </a:t>
            </a:r>
            <a:r>
              <a:rPr lang="sk-SK" dirty="0"/>
              <a:t>ňom sa vyvinú </a:t>
            </a:r>
            <a:r>
              <a:rPr lang="sk-SK" dirty="0" smtClean="0"/>
              <a:t>zelené rastliny </a:t>
            </a:r>
            <a:r>
              <a:rPr lang="sk-SK" dirty="0"/>
              <a:t>machov, ktoré sú </a:t>
            </a:r>
            <a:r>
              <a:rPr lang="sk-SK" dirty="0" smtClean="0"/>
              <a:t>j</a:t>
            </a:r>
            <a:r>
              <a:rPr lang="sk-SK" dirty="0" smtClean="0"/>
              <a:t>ednodomé </a:t>
            </a:r>
            <a:r>
              <a:rPr lang="sk-SK" dirty="0" smtClean="0"/>
              <a:t>alebo dvojdomé </a:t>
            </a:r>
            <a:r>
              <a:rPr lang="sk-SK" dirty="0" smtClean="0">
                <a:solidFill>
                  <a:srgbClr val="FF0000"/>
                </a:solidFill>
              </a:rPr>
              <a:t>?????????????</a:t>
            </a:r>
          </a:p>
          <a:p>
            <a:r>
              <a:rPr lang="sk-SK" b="1" dirty="0" smtClean="0"/>
              <a:t>v </a:t>
            </a:r>
            <a:r>
              <a:rPr lang="sk-SK" b="1" dirty="0" err="1"/>
              <a:t>plemenníčkoch</a:t>
            </a:r>
            <a:r>
              <a:rPr lang="sk-SK" b="1" dirty="0"/>
              <a:t> sa tvoria samčie pohlavné bunky </a:t>
            </a:r>
            <a:r>
              <a:rPr lang="sk-SK" b="1" dirty="0" smtClean="0"/>
              <a:t>= </a:t>
            </a:r>
            <a:r>
              <a:rPr lang="sk-SK" b="1" dirty="0" smtClean="0"/>
              <a:t>spermatozoidy </a:t>
            </a:r>
            <a:endParaRPr lang="sk-SK" b="1" dirty="0" smtClean="0"/>
          </a:p>
          <a:p>
            <a:r>
              <a:rPr lang="sk-SK" b="1" dirty="0"/>
              <a:t>v</a:t>
            </a:r>
            <a:r>
              <a:rPr lang="sk-SK" b="1" dirty="0" smtClean="0"/>
              <a:t> </a:t>
            </a:r>
            <a:r>
              <a:rPr lang="sk-SK" b="1" dirty="0" err="1"/>
              <a:t>zárodočníkoch</a:t>
            </a:r>
            <a:r>
              <a:rPr lang="sk-SK" b="1" dirty="0"/>
              <a:t> je nepohyblivá samičia pohlavná bunka </a:t>
            </a:r>
            <a:r>
              <a:rPr lang="sk-SK" b="1" dirty="0" smtClean="0"/>
              <a:t>vajcová </a:t>
            </a:r>
            <a:r>
              <a:rPr lang="sk-SK" b="1" dirty="0"/>
              <a:t>bunka </a:t>
            </a:r>
            <a:r>
              <a:rPr lang="sk-SK" b="1" dirty="0" smtClean="0"/>
              <a:t>= </a:t>
            </a:r>
            <a:r>
              <a:rPr lang="sk-SK" b="1" dirty="0" err="1" smtClean="0"/>
              <a:t>oosféra</a:t>
            </a:r>
            <a:endParaRPr lang="sk-SK" b="1" dirty="0" smtClean="0"/>
          </a:p>
          <a:p>
            <a:r>
              <a:rPr lang="sk-SK" dirty="0" smtClean="0"/>
              <a:t>splynutím </a:t>
            </a:r>
            <a:r>
              <a:rPr lang="sk-SK" dirty="0" smtClean="0"/>
              <a:t>pohlavných buniek vzniká_______, </a:t>
            </a:r>
            <a:r>
              <a:rPr lang="sk-SK" dirty="0"/>
              <a:t>z ktorej sa vyvinie </a:t>
            </a:r>
            <a:r>
              <a:rPr lang="sk-SK" dirty="0" err="1"/>
              <a:t>diploidná</a:t>
            </a:r>
            <a:r>
              <a:rPr lang="sk-SK" dirty="0"/>
              <a:t> valcovitá stopka s </a:t>
            </a:r>
            <a:r>
              <a:rPr lang="sk-SK" dirty="0" err="1" smtClean="0"/>
              <a:t>výtrusnicou</a:t>
            </a:r>
            <a:endParaRPr lang="sk-SK" dirty="0"/>
          </a:p>
          <a:p>
            <a:r>
              <a:rPr lang="sk-SK" dirty="0" smtClean="0"/>
              <a:t>vo </a:t>
            </a:r>
            <a:r>
              <a:rPr lang="sk-SK" dirty="0"/>
              <a:t>vnútri </a:t>
            </a:r>
            <a:r>
              <a:rPr lang="sk-SK" dirty="0" err="1"/>
              <a:t>výtrusnice</a:t>
            </a:r>
            <a:r>
              <a:rPr lang="sk-SK" dirty="0"/>
              <a:t> </a:t>
            </a:r>
            <a:r>
              <a:rPr lang="sk-SK" dirty="0" err="1" smtClean="0"/>
              <a:t>meiózou</a:t>
            </a:r>
            <a:r>
              <a:rPr lang="sk-SK" dirty="0" smtClean="0"/>
              <a:t> vznikajú  </a:t>
            </a:r>
            <a:r>
              <a:rPr lang="sk-SK" dirty="0" err="1" smtClean="0"/>
              <a:t>haploidné</a:t>
            </a:r>
            <a:r>
              <a:rPr lang="sk-SK" dirty="0" smtClean="0"/>
              <a:t> výtrusy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Rodozmena</a:t>
            </a:r>
            <a:r>
              <a:rPr lang="sk-SK" b="1" dirty="0" smtClean="0">
                <a:solidFill>
                  <a:srgbClr val="FF0000"/>
                </a:solidFill>
              </a:rPr>
              <a:t> je____________ (____________), v ktorej prevláda_________________.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502" t="21875" r="20468" b="16331"/>
          <a:stretch/>
        </p:blipFill>
        <p:spPr bwMode="auto">
          <a:xfrm>
            <a:off x="7659609" y="2996952"/>
            <a:ext cx="1484391" cy="343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73" y="1347813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08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Význam </a:t>
            </a:r>
            <a:r>
              <a:rPr lang="sk-SK" b="1" dirty="0" err="1" smtClean="0"/>
              <a:t>machorastov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palístky majú drobné bunky (</a:t>
            </a:r>
            <a:r>
              <a:rPr lang="sk-SK" b="1" dirty="0" err="1"/>
              <a:t>hyalocysty</a:t>
            </a:r>
            <a:r>
              <a:rPr lang="sk-SK" dirty="0"/>
              <a:t>), ktoré sú odumreté nezelené </a:t>
            </a:r>
            <a:r>
              <a:rPr lang="sk-SK" dirty="0" smtClean="0"/>
              <a:t> - nasávajú vodu</a:t>
            </a:r>
          </a:p>
          <a:p>
            <a:r>
              <a:rPr lang="sk-SK" dirty="0" smtClean="0"/>
              <a:t>zelené </a:t>
            </a:r>
            <a:r>
              <a:rPr lang="sk-SK" dirty="0"/>
              <a:t>bunky – </a:t>
            </a:r>
            <a:r>
              <a:rPr lang="sk-SK" b="1" dirty="0" err="1" smtClean="0"/>
              <a:t>chlorocysty</a:t>
            </a:r>
            <a:r>
              <a:rPr lang="sk-SK" b="1" dirty="0" smtClean="0"/>
              <a:t> - 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</a:t>
            </a:r>
          </a:p>
          <a:p>
            <a:r>
              <a:rPr lang="sk-SK" b="1" dirty="0" smtClean="0"/>
              <a:t>____________________________ ...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588224" y="4005064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14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829816"/>
          </a:xfrm>
          <a:solidFill>
            <a:srgbClr val="FFFF99"/>
          </a:solidFill>
        </p:spPr>
        <p:txBody>
          <a:bodyPr/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Plavúňorasty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1412776"/>
            <a:ext cx="6777317" cy="4635877"/>
          </a:xfrm>
        </p:spPr>
        <p:txBody>
          <a:bodyPr>
            <a:noAutofit/>
          </a:bodyPr>
          <a:lstStyle/>
          <a:p>
            <a:r>
              <a:rPr lang="sk-SK" sz="2800" dirty="0"/>
              <a:t>najrozšírenejšie v prvohorách</a:t>
            </a:r>
          </a:p>
          <a:p>
            <a:pPr algn="just"/>
            <a:r>
              <a:rPr lang="sk-SK" sz="2800" dirty="0"/>
              <a:t>vyhynuté dreviny stromovitého rastu</a:t>
            </a:r>
          </a:p>
          <a:p>
            <a:pPr algn="just"/>
            <a:r>
              <a:rPr lang="sk-SK" sz="2800" dirty="0"/>
              <a:t>d</a:t>
            </a:r>
            <a:r>
              <a:rPr lang="sk-SK" sz="2800" dirty="0" smtClean="0"/>
              <a:t>nešné - byliny </a:t>
            </a:r>
            <a:r>
              <a:rPr lang="sk-SK" sz="2800" dirty="0"/>
              <a:t>menších rozmerov</a:t>
            </a:r>
          </a:p>
          <a:p>
            <a:pPr lvl="1" algn="just"/>
            <a:r>
              <a:rPr lang="sk-SK" sz="2800" b="1" dirty="0" err="1" smtClean="0"/>
              <a:t>pajazýček</a:t>
            </a:r>
            <a:r>
              <a:rPr lang="sk-SK" sz="2800" b="1" dirty="0" smtClean="0"/>
              <a:t> </a:t>
            </a:r>
            <a:r>
              <a:rPr lang="sk-SK" sz="2800" b="1" dirty="0"/>
              <a:t>(</a:t>
            </a:r>
            <a:r>
              <a:rPr lang="sk-SK" sz="2800" b="1" dirty="0" err="1" smtClean="0"/>
              <a:t>lingula</a:t>
            </a:r>
            <a:r>
              <a:rPr lang="sk-SK" sz="2800" b="1" dirty="0" smtClean="0"/>
              <a:t>) </a:t>
            </a:r>
            <a:r>
              <a:rPr lang="sk-SK" sz="2800" dirty="0" smtClean="0"/>
              <a:t>slúži </a:t>
            </a:r>
            <a:r>
              <a:rPr lang="sk-SK" sz="2800" dirty="0"/>
              <a:t>na zachytávanie </a:t>
            </a:r>
            <a:r>
              <a:rPr lang="sk-SK" sz="2800" dirty="0" smtClean="0"/>
              <a:t>vody</a:t>
            </a:r>
            <a:endParaRPr lang="sk-SK" sz="2800" dirty="0" smtClean="0"/>
          </a:p>
          <a:p>
            <a:pPr lvl="1" algn="just"/>
            <a:r>
              <a:rPr lang="sk-SK" sz="2800" dirty="0" smtClean="0"/>
              <a:t>typická </a:t>
            </a:r>
            <a:r>
              <a:rPr lang="sk-SK" sz="2800" dirty="0"/>
              <a:t>je pre nich </a:t>
            </a:r>
            <a:r>
              <a:rPr lang="sk-SK" sz="2800" b="1" dirty="0" err="1"/>
              <a:t>heteromorfná</a:t>
            </a:r>
            <a:r>
              <a:rPr lang="sk-SK" sz="2800" b="1" dirty="0"/>
              <a:t> </a:t>
            </a:r>
            <a:r>
              <a:rPr lang="sk-SK" sz="2800" b="1" dirty="0" err="1"/>
              <a:t>rodozmena</a:t>
            </a:r>
            <a:endParaRPr lang="sk-SK" sz="2800" b="1" dirty="0"/>
          </a:p>
          <a:p>
            <a:pPr algn="just"/>
            <a:r>
              <a:rPr lang="sk-SK" sz="2800" dirty="0" err="1"/>
              <a:t>gametofyt</a:t>
            </a:r>
            <a:r>
              <a:rPr lang="sk-SK" sz="2800" dirty="0"/>
              <a:t> je viacej redukovaný, čo súvisí s prechodom rastlín na suchú </a:t>
            </a:r>
            <a:r>
              <a:rPr lang="sk-SK" sz="2800" dirty="0" smtClean="0"/>
              <a:t>zem</a:t>
            </a: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="" xmlns:p14="http://schemas.microsoft.com/office/powerpoint/2010/main" val="228386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Zástupcovia: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052736"/>
            <a:ext cx="6777317" cy="3508977"/>
          </a:xfrm>
        </p:spPr>
        <p:txBody>
          <a:bodyPr/>
          <a:lstStyle/>
          <a:p>
            <a:endParaRPr lang="sk-SK" b="1" dirty="0" smtClean="0"/>
          </a:p>
          <a:p>
            <a:r>
              <a:rPr lang="sk-SK" b="1" dirty="0" smtClean="0"/>
              <a:t>plavúň obyčajný</a:t>
            </a:r>
            <a:r>
              <a:rPr lang="sk-SK" b="1" i="1" dirty="0" smtClean="0"/>
              <a:t> </a:t>
            </a:r>
            <a:r>
              <a:rPr lang="sk-SK" i="1" dirty="0" smtClean="0"/>
              <a:t>–</a:t>
            </a:r>
            <a:r>
              <a:rPr lang="sk-SK" dirty="0" smtClean="0"/>
              <a:t> plazivá stonka, </a:t>
            </a:r>
            <a:r>
              <a:rPr lang="sk-SK" dirty="0" err="1" smtClean="0"/>
              <a:t>dvojklas</a:t>
            </a:r>
            <a:r>
              <a:rPr lang="sk-SK" dirty="0" smtClean="0"/>
              <a:t> </a:t>
            </a:r>
            <a:r>
              <a:rPr lang="sk-SK" dirty="0" err="1" smtClean="0"/>
              <a:t>výtrusníc</a:t>
            </a:r>
            <a:r>
              <a:rPr lang="sk-SK" dirty="0" smtClean="0"/>
              <a:t>, </a:t>
            </a:r>
          </a:p>
          <a:p>
            <a:r>
              <a:rPr lang="sk-SK" dirty="0" smtClean="0"/>
              <a:t>význam a </a:t>
            </a:r>
            <a:r>
              <a:rPr lang="sk-SK" dirty="0" smtClean="0"/>
              <a:t>využitie ______________</a:t>
            </a:r>
            <a:endParaRPr lang="sk-SK" dirty="0" smtClean="0"/>
          </a:p>
          <a:p>
            <a:r>
              <a:rPr lang="sk-SK" b="1" dirty="0" err="1" smtClean="0"/>
              <a:t>plavúnka</a:t>
            </a:r>
            <a:r>
              <a:rPr lang="sk-SK" b="1" dirty="0" smtClean="0"/>
              <a:t> </a:t>
            </a:r>
            <a:r>
              <a:rPr lang="sk-SK" b="1" dirty="0"/>
              <a:t>brvitá</a:t>
            </a:r>
            <a:r>
              <a:rPr lang="sk-SK" b="1" i="1" dirty="0"/>
              <a:t> </a:t>
            </a:r>
            <a:r>
              <a:rPr lang="sk-SK" i="1" dirty="0" smtClean="0"/>
              <a:t>- </a:t>
            </a:r>
            <a:r>
              <a:rPr lang="sk-SK" dirty="0" err="1" smtClean="0"/>
              <a:t>pajazýček</a:t>
            </a:r>
            <a:r>
              <a:rPr lang="sk-SK" dirty="0" smtClean="0"/>
              <a:t> = </a:t>
            </a:r>
            <a:r>
              <a:rPr lang="sk-SK" dirty="0" err="1" smtClean="0"/>
              <a:t>lingula</a:t>
            </a:r>
            <a:endParaRPr lang="sk-SK" dirty="0"/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7170" name="Picture 2" descr="http://www.naturfoto.cz/fotografie/bilek/plavun-obycajny-006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584"/>
          <a:stretch/>
        </p:blipFill>
        <p:spPr bwMode="auto">
          <a:xfrm>
            <a:off x="683568" y="3284984"/>
            <a:ext cx="2423580" cy="33725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nahuby.sk/images/fotosutaz/2011/12/02/Selaginella-selaginoides/milan_zajac_303324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649"/>
          <a:stretch/>
        </p:blipFill>
        <p:spPr bwMode="auto">
          <a:xfrm>
            <a:off x="6444208" y="3356992"/>
            <a:ext cx="2397110" cy="32846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236296" y="1124744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75856" y="4005064"/>
            <a:ext cx="3028393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4000" b="1" cap="none" spc="0" dirty="0" smtClean="0">
                <a:ln/>
                <a:solidFill>
                  <a:schemeClr val="accent3"/>
                </a:solidFill>
                <a:effectLst/>
              </a:rPr>
              <a:t>Zákonom </a:t>
            </a:r>
          </a:p>
          <a:p>
            <a:pPr algn="ctr"/>
            <a:r>
              <a:rPr lang="sk-SK" sz="4000" b="1" cap="none" spc="0" dirty="0" smtClean="0">
                <a:ln/>
                <a:solidFill>
                  <a:schemeClr val="accent3"/>
                </a:solidFill>
                <a:effectLst/>
              </a:rPr>
              <a:t>chránené!!!</a:t>
            </a:r>
            <a:endParaRPr lang="sk-SK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4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  <a:solidFill>
            <a:srgbClr val="FFFF99"/>
          </a:solidFill>
        </p:spPr>
        <p:txBody>
          <a:bodyPr/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Prasličkorasty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5040560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/>
              <a:t>stavba tela</a:t>
            </a:r>
            <a:r>
              <a:rPr lang="sk-SK" dirty="0" smtClean="0"/>
              <a:t>: </a:t>
            </a:r>
          </a:p>
          <a:p>
            <a:pPr lvl="2"/>
            <a:r>
              <a:rPr lang="sk-SK" dirty="0" smtClean="0"/>
              <a:t>podzemok</a:t>
            </a:r>
          </a:p>
          <a:p>
            <a:pPr lvl="2" algn="just"/>
            <a:r>
              <a:rPr lang="sk-SK" dirty="0" smtClean="0"/>
              <a:t>stonka – dutá, článkovaná, </a:t>
            </a:r>
            <a:r>
              <a:rPr lang="sk-SK" dirty="0" err="1" smtClean="0"/>
              <a:t>praslenovito</a:t>
            </a:r>
            <a:r>
              <a:rPr lang="sk-SK" dirty="0" smtClean="0"/>
              <a:t> rozkonárená</a:t>
            </a:r>
          </a:p>
          <a:p>
            <a:pPr lvl="2" algn="just"/>
            <a:r>
              <a:rPr lang="sk-SK" dirty="0" smtClean="0"/>
              <a:t>cievne zväzky </a:t>
            </a:r>
            <a:r>
              <a:rPr lang="sk-SK" dirty="0" smtClean="0"/>
              <a:t>v </a:t>
            </a:r>
            <a:r>
              <a:rPr lang="sk-SK" dirty="0" smtClean="0"/>
              <a:t>kruhu okolo centrálnej dutiny</a:t>
            </a:r>
          </a:p>
          <a:p>
            <a:pPr lvl="2" algn="just"/>
            <a:r>
              <a:rPr lang="sk-SK" dirty="0" smtClean="0"/>
              <a:t>bunková stena je prestúpená SiO</a:t>
            </a:r>
            <a:r>
              <a:rPr lang="sk-SK" baseline="-25000" dirty="0" smtClean="0"/>
              <a:t>2</a:t>
            </a:r>
            <a:endParaRPr lang="sk-SK" dirty="0" smtClean="0"/>
          </a:p>
          <a:p>
            <a:pPr lvl="2" algn="just"/>
            <a:r>
              <a:rPr lang="sk-SK" dirty="0" smtClean="0"/>
              <a:t>listy – jednoduché, šupinovité, usporiadané do praslenov a bázami zrastené do pošiev</a:t>
            </a:r>
          </a:p>
          <a:p>
            <a:pPr lvl="2" algn="just"/>
            <a:r>
              <a:rPr lang="sk-SK" dirty="0" err="1" smtClean="0"/>
              <a:t>výtrusnice</a:t>
            </a:r>
            <a:r>
              <a:rPr lang="sk-SK" dirty="0" smtClean="0"/>
              <a:t> sú na listoch stonkového pôvodu – </a:t>
            </a:r>
            <a:r>
              <a:rPr lang="sk-SK" b="1" dirty="0" err="1" smtClean="0"/>
              <a:t>sporangiofóry</a:t>
            </a:r>
            <a:r>
              <a:rPr lang="sk-SK" dirty="0" smtClean="0"/>
              <a:t> (nosiče </a:t>
            </a:r>
            <a:r>
              <a:rPr lang="sk-SK" dirty="0" err="1" smtClean="0"/>
              <a:t>výtrusníc</a:t>
            </a:r>
            <a:r>
              <a:rPr lang="sk-SK" dirty="0" smtClean="0"/>
              <a:t>)</a:t>
            </a:r>
          </a:p>
          <a:p>
            <a:pPr lvl="2" algn="just"/>
            <a:r>
              <a:rPr lang="sk-SK" dirty="0" smtClean="0"/>
              <a:t>výtrusy - guľovité, zelené, so 4 </a:t>
            </a:r>
            <a:r>
              <a:rPr lang="sk-SK" dirty="0" err="1" smtClean="0"/>
              <a:t>stužkovitými</a:t>
            </a:r>
            <a:r>
              <a:rPr lang="sk-SK" dirty="0" smtClean="0"/>
              <a:t> na konci rozšírenými rozhadzovačmi = </a:t>
            </a:r>
            <a:r>
              <a:rPr lang="sk-SK" b="1" dirty="0" err="1" smtClean="0"/>
              <a:t>haptery</a:t>
            </a:r>
            <a:r>
              <a:rPr lang="sk-SK" dirty="0" smtClean="0"/>
              <a:t> </a:t>
            </a:r>
            <a:endParaRPr lang="sk-SK" dirty="0" smtClean="0"/>
          </a:p>
          <a:p>
            <a:pPr lvl="2" algn="just"/>
            <a:r>
              <a:rPr lang="sk-SK" dirty="0" smtClean="0"/>
              <a:t>z výtrusov vyrastajú zelené lupeňovité </a:t>
            </a:r>
            <a:r>
              <a:rPr lang="sk-SK" dirty="0" err="1" smtClean="0"/>
              <a:t>prvorasty</a:t>
            </a:r>
            <a:r>
              <a:rPr lang="sk-SK" dirty="0" smtClean="0"/>
              <a:t>, buď jednopohlavné alebo obojpohlavné. </a:t>
            </a:r>
          </a:p>
          <a:p>
            <a:pPr algn="just"/>
            <a:r>
              <a:rPr lang="sk-SK" dirty="0" smtClean="0"/>
              <a:t>- pre </a:t>
            </a:r>
            <a:r>
              <a:rPr lang="sk-SK" dirty="0" err="1" smtClean="0"/>
              <a:t>prasličkorasty</a:t>
            </a:r>
            <a:r>
              <a:rPr lang="sk-SK" dirty="0" smtClean="0"/>
              <a:t> je typická </a:t>
            </a:r>
            <a:r>
              <a:rPr lang="sk-SK" b="1" dirty="0" err="1" smtClean="0"/>
              <a:t>heteromorfná</a:t>
            </a:r>
            <a:r>
              <a:rPr lang="sk-SK" b="1" dirty="0" smtClean="0"/>
              <a:t> </a:t>
            </a:r>
            <a:r>
              <a:rPr lang="sk-SK" b="1" dirty="0" err="1" smtClean="0"/>
              <a:t>rodozmena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Praslička roľná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412776"/>
            <a:ext cx="6777317" cy="4203829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vytvára 2 tvarovo i funkčne odlišné stonky</a:t>
            </a:r>
          </a:p>
          <a:p>
            <a:pPr algn="just"/>
            <a:r>
              <a:rPr lang="sk-SK" dirty="0" smtClean="0"/>
              <a:t>z </a:t>
            </a:r>
            <a:r>
              <a:rPr lang="sk-SK" dirty="0" smtClean="0"/>
              <a:t>podzemku vyrastá </a:t>
            </a:r>
            <a:r>
              <a:rPr lang="sk-SK" dirty="0" smtClean="0"/>
              <a:t>na jar nezelená 20 cm hnedá </a:t>
            </a:r>
            <a:r>
              <a:rPr lang="sk-SK" dirty="0" smtClean="0"/>
              <a:t>byľ zakončená </a:t>
            </a:r>
            <a:r>
              <a:rPr lang="sk-SK" dirty="0" smtClean="0"/>
              <a:t>klasom výtrusných </a:t>
            </a:r>
            <a:r>
              <a:rPr lang="sk-SK" dirty="0" smtClean="0"/>
              <a:t>listov</a:t>
            </a:r>
          </a:p>
          <a:p>
            <a:pPr algn="just"/>
            <a:r>
              <a:rPr lang="sk-SK" dirty="0" smtClean="0"/>
              <a:t>má </a:t>
            </a:r>
            <a:r>
              <a:rPr lang="sk-SK" dirty="0" smtClean="0"/>
              <a:t>reprodukčnú </a:t>
            </a:r>
            <a:r>
              <a:rPr lang="sk-SK" dirty="0" smtClean="0"/>
              <a:t>funkciu </a:t>
            </a:r>
            <a:r>
              <a:rPr lang="sk-SK" b="1" dirty="0" smtClean="0"/>
              <a:t>jarná = plodná, fertilná byľ</a:t>
            </a:r>
          </a:p>
          <a:p>
            <a:pPr algn="just"/>
            <a:r>
              <a:rPr lang="sk-SK" dirty="0" smtClean="0"/>
              <a:t>po </a:t>
            </a:r>
            <a:r>
              <a:rPr lang="sk-SK" dirty="0" smtClean="0"/>
              <a:t>prasknutí </a:t>
            </a:r>
            <a:r>
              <a:rPr lang="sk-SK" dirty="0" err="1" smtClean="0"/>
              <a:t>výtrusníc</a:t>
            </a:r>
            <a:r>
              <a:rPr lang="sk-SK" dirty="0" smtClean="0"/>
              <a:t> sa uvoľnia výtrusy a vietor ich vo veľkých skupinách </a:t>
            </a:r>
            <a:r>
              <a:rPr lang="sk-SK" dirty="0" smtClean="0"/>
              <a:t>rozširuje</a:t>
            </a:r>
          </a:p>
          <a:p>
            <a:pPr algn="just"/>
            <a:r>
              <a:rPr lang="sk-SK" dirty="0" smtClean="0"/>
              <a:t>jarná </a:t>
            </a:r>
            <a:r>
              <a:rPr lang="sk-SK" dirty="0" smtClean="0"/>
              <a:t>byľ hynie a z toho istého podzemku vyrastá </a:t>
            </a:r>
            <a:r>
              <a:rPr lang="sk-SK" dirty="0" smtClean="0"/>
              <a:t>zelená </a:t>
            </a:r>
            <a:r>
              <a:rPr lang="sk-SK" b="1" dirty="0" smtClean="0"/>
              <a:t>letná = sterilná byľ, </a:t>
            </a:r>
            <a:r>
              <a:rPr lang="sk-SK" dirty="0" smtClean="0"/>
              <a:t>má </a:t>
            </a:r>
            <a:r>
              <a:rPr lang="sk-SK" dirty="0" smtClean="0"/>
              <a:t>vyživovaciu </a:t>
            </a:r>
            <a:r>
              <a:rPr lang="sk-SK" dirty="0" smtClean="0"/>
              <a:t>funkciu</a:t>
            </a:r>
            <a:endParaRPr lang="sk-SK" dirty="0" smtClean="0"/>
          </a:p>
        </p:txBody>
      </p:sp>
      <p:pic>
        <p:nvPicPr>
          <p:cNvPr id="6146" name="Picture 2" descr="http://www.nahuby.sk/images/fotosutaz/2006/andrea_walterova2006_290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4695" y="332656"/>
            <a:ext cx="1639305" cy="2066950"/>
          </a:xfrm>
          <a:prstGeom prst="rect">
            <a:avLst/>
          </a:prstGeom>
          <a:noFill/>
        </p:spPr>
      </p:pic>
      <p:pic>
        <p:nvPicPr>
          <p:cNvPr id="6148" name="Picture 4" descr="http://www.byliny.sk/rastliny/praslicka_rolna.jpg"/>
          <p:cNvPicPr>
            <a:picLocks noChangeAspect="1" noChangeArrowheads="1"/>
          </p:cNvPicPr>
          <p:nvPr/>
        </p:nvPicPr>
        <p:blipFill>
          <a:blip r:embed="rId3" cstate="print"/>
          <a:srcRect r="16841"/>
          <a:stretch>
            <a:fillRect/>
          </a:stretch>
        </p:blipFill>
        <p:spPr bwMode="auto">
          <a:xfrm>
            <a:off x="7559824" y="2420888"/>
            <a:ext cx="1584176" cy="3362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476672"/>
            <a:ext cx="6777317" cy="5355957"/>
          </a:xfrm>
        </p:spPr>
        <p:txBody>
          <a:bodyPr/>
          <a:lstStyle/>
          <a:p>
            <a:r>
              <a:rPr lang="sk-SK" b="1" dirty="0" smtClean="0"/>
              <a:t>Praslička </a:t>
            </a:r>
            <a:r>
              <a:rPr lang="sk-SK" b="1" dirty="0" smtClean="0"/>
              <a:t>lesná</a:t>
            </a:r>
            <a:r>
              <a:rPr lang="sk-SK" i="1" dirty="0" smtClean="0"/>
              <a:t> </a:t>
            </a:r>
            <a:r>
              <a:rPr lang="sk-SK" i="1" dirty="0" smtClean="0"/>
              <a:t>– </a:t>
            </a:r>
            <a:r>
              <a:rPr lang="sk-SK" dirty="0" smtClean="0"/>
              <a:t>výtrusný klas sa vytvára na konci zelenej </a:t>
            </a:r>
            <a:r>
              <a:rPr lang="sk-SK" dirty="0" smtClean="0"/>
              <a:t>byle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Praslička </a:t>
            </a:r>
            <a:r>
              <a:rPr lang="sk-SK" b="1" dirty="0" smtClean="0"/>
              <a:t>močiarna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http://m1.aimg.sk/tahaky/d_18662_8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08720"/>
            <a:ext cx="2571750" cy="3867150"/>
          </a:xfrm>
          <a:prstGeom prst="rect">
            <a:avLst/>
          </a:prstGeom>
          <a:noFill/>
        </p:spPr>
      </p:pic>
      <p:pic>
        <p:nvPicPr>
          <p:cNvPr id="2052" name="Picture 4" descr="http://www.nahuby.sk/images/fotosutaz/2010/05/22/rastislav_krc_2011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384515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465332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sk-SK" sz="3200" b="1" dirty="0" smtClean="0">
                <a:solidFill>
                  <a:schemeClr val="tx1"/>
                </a:solidFill>
              </a:rPr>
              <a:t>Ako sa nazýva telo uvedených rastlín?</a:t>
            </a:r>
            <a:br>
              <a:rPr lang="sk-SK" sz="3200" b="1" dirty="0" smtClean="0">
                <a:solidFill>
                  <a:schemeClr val="tx1"/>
                </a:solidFill>
              </a:rPr>
            </a:br>
            <a:r>
              <a:rPr lang="sk-SK" sz="3200" b="1" dirty="0" smtClean="0">
                <a:solidFill>
                  <a:schemeClr val="tx1"/>
                </a:solidFill>
              </a:rPr>
              <a:t>Popíšte jednotlivé časti odborne.</a:t>
            </a:r>
            <a:br>
              <a:rPr lang="sk-SK" sz="3200" b="1" dirty="0" smtClean="0">
                <a:solidFill>
                  <a:schemeClr val="tx1"/>
                </a:solidFill>
              </a:rPr>
            </a:br>
            <a:r>
              <a:rPr lang="sk-SK" sz="3200" b="1" dirty="0" smtClean="0">
                <a:solidFill>
                  <a:schemeClr val="tx1"/>
                </a:solidFill>
              </a:rPr>
              <a:t>Čo je ich rozmnožovacou časticou?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1000760" y="8512810"/>
            <a:ext cx="102489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2989580" y="7876540"/>
            <a:ext cx="14624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753745" y="7040880"/>
            <a:ext cx="10566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2988945" y="10158095"/>
            <a:ext cx="132778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 textu 2"/>
          <p:cNvSpPr txBox="1">
            <a:spLocks noChangeArrowheads="1"/>
          </p:cNvSpPr>
          <p:nvPr/>
        </p:nvSpPr>
        <p:spPr bwMode="auto">
          <a:xfrm>
            <a:off x="6226810" y="8281670"/>
            <a:ext cx="222250" cy="2781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200" b="1">
                <a:effectLst/>
                <a:latin typeface="Calibri"/>
                <a:ea typeface="Calibri"/>
                <a:cs typeface="Times New Roman"/>
              </a:rPr>
              <a:t>5</a:t>
            </a:r>
            <a:endParaRPr lang="sk-SK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5407660" y="8100060"/>
            <a:ext cx="1462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-147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13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                           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83" t="21875" r="20468" b="16331"/>
          <a:stretch/>
        </p:blipFill>
        <p:spPr bwMode="auto">
          <a:xfrm>
            <a:off x="1140674" y="1635297"/>
            <a:ext cx="6862652" cy="407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dĺžnik 13"/>
          <p:cNvSpPr/>
          <p:nvPr/>
        </p:nvSpPr>
        <p:spPr>
          <a:xfrm>
            <a:off x="8045099" y="5314213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38" y="5516563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8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926976"/>
          </a:xfrm>
          <a:solidFill>
            <a:srgbClr val="FFFF99"/>
          </a:solidFill>
        </p:spPr>
        <p:txBody>
          <a:bodyPr/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Sladičorasty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3" y="1988840"/>
            <a:ext cx="6768868" cy="3843789"/>
          </a:xfrm>
        </p:spPr>
        <p:txBody>
          <a:bodyPr>
            <a:normAutofit/>
          </a:bodyPr>
          <a:lstStyle/>
          <a:p>
            <a:r>
              <a:rPr lang="sk-SK" b="1" dirty="0" smtClean="0"/>
              <a:t>papraď </a:t>
            </a:r>
            <a:r>
              <a:rPr lang="sk-SK" b="1" dirty="0"/>
              <a:t>samčia </a:t>
            </a:r>
          </a:p>
          <a:p>
            <a:r>
              <a:rPr lang="sk-SK" b="1" dirty="0" err="1" smtClean="0"/>
              <a:t>papradka</a:t>
            </a:r>
            <a:r>
              <a:rPr lang="sk-SK" b="1" dirty="0" smtClean="0"/>
              <a:t> samičia</a:t>
            </a:r>
            <a:endParaRPr lang="sk-SK" dirty="0"/>
          </a:p>
          <a:p>
            <a:r>
              <a:rPr lang="sk-SK" b="1" dirty="0" err="1"/>
              <a:t>p</a:t>
            </a:r>
            <a:r>
              <a:rPr lang="sk-SK" b="1" dirty="0" err="1" smtClean="0"/>
              <a:t>erovník</a:t>
            </a:r>
            <a:r>
              <a:rPr lang="sk-SK" b="1" dirty="0" smtClean="0"/>
              <a:t> </a:t>
            </a:r>
            <a:r>
              <a:rPr lang="sk-SK" b="1" dirty="0"/>
              <a:t>pštrosí</a:t>
            </a:r>
            <a:r>
              <a:rPr lang="sk-SK" dirty="0"/>
              <a:t> </a:t>
            </a:r>
          </a:p>
          <a:p>
            <a:r>
              <a:rPr lang="sk-SK" b="1" dirty="0" smtClean="0"/>
              <a:t>sladič </a:t>
            </a:r>
            <a:r>
              <a:rPr lang="sk-SK" b="1" dirty="0"/>
              <a:t>obyčajný </a:t>
            </a:r>
            <a:endParaRPr lang="sk-SK" b="1" dirty="0" smtClean="0"/>
          </a:p>
          <a:p>
            <a:r>
              <a:rPr lang="sk-SK" b="1" dirty="0" err="1" smtClean="0"/>
              <a:t>slezinník</a:t>
            </a:r>
            <a:r>
              <a:rPr lang="sk-SK" b="1" dirty="0" smtClean="0"/>
              <a:t> </a:t>
            </a:r>
            <a:r>
              <a:rPr lang="sk-SK" b="1" dirty="0"/>
              <a:t>červený</a:t>
            </a:r>
            <a:endParaRPr lang="sk-SK" dirty="0"/>
          </a:p>
          <a:p>
            <a:r>
              <a:rPr lang="sk-SK" b="1" dirty="0" err="1" smtClean="0"/>
              <a:t>marsilea</a:t>
            </a:r>
            <a:r>
              <a:rPr lang="sk-SK" b="1" dirty="0" smtClean="0"/>
              <a:t> štvorlistá</a:t>
            </a:r>
            <a:endParaRPr lang="sk-SK" dirty="0"/>
          </a:p>
          <a:p>
            <a:pPr marL="68580" indent="0"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pic>
        <p:nvPicPr>
          <p:cNvPr id="4" name="Picture 4" descr="Obr. Sladi&amp;ccaron;oras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00808"/>
            <a:ext cx="4162425" cy="4076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043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920880" cy="11430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Papraď samčia         </a:t>
            </a:r>
            <a:r>
              <a:rPr lang="sk-SK" sz="3200" dirty="0" err="1" smtClean="0"/>
              <a:t>Papradka</a:t>
            </a:r>
            <a:r>
              <a:rPr lang="sk-SK" sz="3200" dirty="0" smtClean="0"/>
              <a:t> samičia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6866" name="Picture 2" descr="http://www.nahuby.sk/images/fotosutaz/2007/07/25/stefan_kolencik_735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4320480" cy="3242357"/>
          </a:xfrm>
          <a:prstGeom prst="rect">
            <a:avLst/>
          </a:prstGeom>
          <a:noFill/>
        </p:spPr>
      </p:pic>
      <p:pic>
        <p:nvPicPr>
          <p:cNvPr id="36868" name="Picture 4" descr="https://encrypted-tbn0.gstatic.com/images?q=tbn:ANd9GcSEhaH4enua_VEEj910NYMo8NDIb7jgXood_MkD3GBzgpQIzOG4S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996952"/>
            <a:ext cx="3336101" cy="2498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532440" cy="1143000"/>
          </a:xfrm>
        </p:spPr>
        <p:txBody>
          <a:bodyPr>
            <a:normAutofit/>
          </a:bodyPr>
          <a:lstStyle/>
          <a:p>
            <a:r>
              <a:rPr lang="sk-SK" sz="3600" dirty="0" err="1" smtClean="0"/>
              <a:t>Marsilea</a:t>
            </a:r>
            <a:r>
              <a:rPr lang="sk-SK" sz="3600" dirty="0" smtClean="0"/>
              <a:t> štvorlistá     Sladič obyčajný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http://www.hlasek.com/foto/marsilea_quadrifolia_bs03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4104456" cy="2736304"/>
          </a:xfrm>
          <a:prstGeom prst="rect">
            <a:avLst/>
          </a:prstGeom>
          <a:noFill/>
        </p:spPr>
      </p:pic>
      <p:sp>
        <p:nvSpPr>
          <p:cNvPr id="37892" name="AutoShape 4" descr="Výsledok vyh&amp;lcaron;adávania obrázkov pre dopyt sladi&amp;ccaron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7894" name="Picture 6" descr="http://www.ludoveliecitelstvo.sk/img/lrg/588.jpg"/>
          <p:cNvPicPr>
            <a:picLocks noChangeAspect="1" noChangeArrowheads="1"/>
          </p:cNvPicPr>
          <p:nvPr/>
        </p:nvPicPr>
        <p:blipFill>
          <a:blip r:embed="rId3" cstate="print"/>
          <a:srcRect l="9115" r="21792"/>
          <a:stretch>
            <a:fillRect/>
          </a:stretch>
        </p:blipFill>
        <p:spPr bwMode="auto">
          <a:xfrm>
            <a:off x="5076056" y="2276872"/>
            <a:ext cx="3600400" cy="3910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8460432" cy="1143000"/>
          </a:xfrm>
        </p:spPr>
        <p:txBody>
          <a:bodyPr>
            <a:normAutofit/>
          </a:bodyPr>
          <a:lstStyle/>
          <a:p>
            <a:r>
              <a:rPr lang="sk-SK" sz="3200" dirty="0" err="1" smtClean="0"/>
              <a:t>Slezinník</a:t>
            </a:r>
            <a:r>
              <a:rPr lang="sk-SK" sz="3200" dirty="0" smtClean="0"/>
              <a:t> červený           </a:t>
            </a:r>
            <a:r>
              <a:rPr lang="sk-SK" sz="3200" dirty="0" err="1" smtClean="0"/>
              <a:t>Slezinník</a:t>
            </a:r>
            <a:r>
              <a:rPr lang="sk-SK" sz="3200" dirty="0" smtClean="0"/>
              <a:t> </a:t>
            </a:r>
            <a:r>
              <a:rPr lang="sk-SK" sz="3200" dirty="0" err="1" smtClean="0"/>
              <a:t>rutovitý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8914" name="Picture 2" descr="http://www.nahuby.sk/images/fotosutaz/2006/michal_gasparik2006_495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4457142" cy="2971428"/>
          </a:xfrm>
          <a:prstGeom prst="rect">
            <a:avLst/>
          </a:prstGeom>
          <a:noFill/>
        </p:spPr>
      </p:pic>
      <p:pic>
        <p:nvPicPr>
          <p:cNvPr id="38916" name="Picture 4" descr="http://botany.cz/foto/aspleniumrutamurariaher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564904"/>
            <a:ext cx="4001607" cy="3003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7" y="1196752"/>
            <a:ext cx="5256584" cy="44644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byliny, ktoré vyrastajú z podzemku</a:t>
            </a:r>
          </a:p>
          <a:p>
            <a:pPr algn="just"/>
            <a:r>
              <a:rPr lang="sk-SK" dirty="0" smtClean="0"/>
              <a:t>listy vyrastajú priamo z podzemkov</a:t>
            </a:r>
          </a:p>
          <a:p>
            <a:pPr algn="just"/>
            <a:r>
              <a:rPr lang="sk-SK" dirty="0" smtClean="0"/>
              <a:t>v mladosti sú špirálovito zvinuté</a:t>
            </a:r>
          </a:p>
          <a:p>
            <a:pPr algn="just"/>
            <a:r>
              <a:rPr lang="sk-SK" dirty="0" smtClean="0"/>
              <a:t>neskôr sú vystreté a perovito zložené</a:t>
            </a:r>
          </a:p>
          <a:p>
            <a:pPr algn="just"/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/>
            <a:r>
              <a:rPr lang="sk-SK" dirty="0" smtClean="0"/>
              <a:t>na </a:t>
            </a:r>
            <a:r>
              <a:rPr lang="sk-SK" dirty="0" smtClean="0"/>
              <a:t>spodnej strane (rube) listov vyrastajú </a:t>
            </a:r>
            <a:r>
              <a:rPr lang="sk-SK" dirty="0" err="1" smtClean="0"/>
              <a:t>výtrusnice</a:t>
            </a:r>
            <a:r>
              <a:rPr lang="sk-SK" dirty="0" smtClean="0"/>
              <a:t>, ktoré sú združené do kôpok </a:t>
            </a:r>
          </a:p>
          <a:p>
            <a:pPr algn="just"/>
            <a:r>
              <a:rPr lang="sk-SK" dirty="0" smtClean="0"/>
              <a:t>sú </a:t>
            </a:r>
            <a:r>
              <a:rPr lang="sk-SK" dirty="0" smtClean="0"/>
              <a:t>chránené blanitou </a:t>
            </a:r>
            <a:r>
              <a:rPr lang="sk-SK" b="1" dirty="0" smtClean="0"/>
              <a:t>zásterkou = </a:t>
            </a:r>
            <a:r>
              <a:rPr lang="sk-SK" b="1" dirty="0" err="1" smtClean="0"/>
              <a:t>osterou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3074" name="Picture 2" descr="http://img.flog.pravda.sk/2012/04/25/x7K_456535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836712"/>
            <a:ext cx="2779722" cy="2643014"/>
          </a:xfrm>
          <a:prstGeom prst="rect">
            <a:avLst/>
          </a:prstGeom>
          <a:noFill/>
        </p:spPr>
      </p:pic>
      <p:pic>
        <p:nvPicPr>
          <p:cNvPr id="3076" name="Picture 4" descr="Výsledok vyh&amp;lcaron;adávania obrázkov pre dopyt paprad samc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562" y="3645024"/>
            <a:ext cx="2798024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http://biomach.wz.cz/img_bot_vyssi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7"/>
            <a:ext cx="9144000" cy="3762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758625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Popíšte taxonomické kategórie 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rastlín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249488"/>
            <a:ext cx="6777317" cy="4608512"/>
          </a:xfrm>
        </p:spPr>
        <p:txBody>
          <a:bodyPr>
            <a:normAutofit/>
          </a:bodyPr>
          <a:lstStyle/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836712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01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67744" y="2276872"/>
            <a:ext cx="6120680" cy="3312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95436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Ríša: Rastliny </a:t>
            </a:r>
            <a:r>
              <a:rPr lang="sk-SK" dirty="0" smtClean="0"/>
              <a:t>(_____________)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241376"/>
            <a:ext cx="7488832" cy="5616624"/>
          </a:xfrm>
        </p:spPr>
        <p:txBody>
          <a:bodyPr>
            <a:normAutofit fontScale="85000" lnSpcReduction="10000"/>
          </a:bodyPr>
          <a:lstStyle/>
          <a:p>
            <a:r>
              <a:rPr lang="sk-SK" dirty="0" err="1" smtClean="0"/>
              <a:t>podríša</a:t>
            </a:r>
            <a:r>
              <a:rPr lang="sk-SK" dirty="0" smtClean="0"/>
              <a:t>: Nižšie rastliny (</a:t>
            </a:r>
            <a:r>
              <a:rPr lang="sk-SK" dirty="0" err="1" smtClean="0"/>
              <a:t>Thallobionta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podríša</a:t>
            </a:r>
            <a:r>
              <a:rPr lang="sk-SK" dirty="0"/>
              <a:t>: Vyššie rastliny (</a:t>
            </a:r>
            <a:r>
              <a:rPr lang="sk-SK" i="1" dirty="0" err="1" smtClean="0"/>
              <a:t>Cormobionta</a:t>
            </a:r>
            <a:r>
              <a:rPr lang="sk-SK" dirty="0" smtClean="0"/>
              <a:t>)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</a:t>
            </a:r>
            <a:r>
              <a:rPr lang="sk-SK" b="1" dirty="0" smtClean="0">
                <a:solidFill>
                  <a:srgbClr val="0070C0"/>
                </a:solidFill>
              </a:rPr>
              <a:t>Výtrusné rastliny:</a:t>
            </a:r>
          </a:p>
          <a:p>
            <a:pPr marL="1798637" indent="-457200">
              <a:buFont typeface="Wingdings" pitchFamily="2" charset="2"/>
              <a:buChar char="v"/>
            </a:pPr>
            <a:r>
              <a:rPr lang="sk-SK" sz="2800" b="1" dirty="0" smtClean="0"/>
              <a:t>oddelenie</a:t>
            </a:r>
            <a:r>
              <a:rPr lang="sk-SK" sz="2800" b="1" dirty="0"/>
              <a:t>: ✝ </a:t>
            </a:r>
            <a:r>
              <a:rPr lang="sk-SK" sz="2800" b="1" dirty="0" err="1">
                <a:hlinkClick r:id="rId2"/>
              </a:rPr>
              <a:t>Ryniorasty</a:t>
            </a:r>
            <a:r>
              <a:rPr lang="sk-SK" sz="2800" b="1" dirty="0"/>
              <a:t> (</a:t>
            </a:r>
            <a:r>
              <a:rPr lang="sk-SK" sz="2800" b="1" i="1" dirty="0" err="1"/>
              <a:t>Rhyniophyta</a:t>
            </a:r>
            <a:r>
              <a:rPr lang="sk-SK" sz="2800" b="1" dirty="0"/>
              <a:t>)</a:t>
            </a:r>
          </a:p>
          <a:p>
            <a:pPr marL="1798637" indent="-457200">
              <a:buFont typeface="Wingdings" pitchFamily="2" charset="2"/>
              <a:buChar char="v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2"/>
              </a:rPr>
              <a:t>Machorasty</a:t>
            </a:r>
            <a:r>
              <a:rPr lang="sk-SK" sz="2800" b="1" dirty="0"/>
              <a:t> (</a:t>
            </a:r>
            <a:r>
              <a:rPr lang="sk-SK" sz="2800" b="1" i="1" dirty="0" err="1"/>
              <a:t>Bryophyta</a:t>
            </a:r>
            <a:r>
              <a:rPr lang="sk-SK" sz="2800" b="1" dirty="0"/>
              <a:t>)</a:t>
            </a:r>
          </a:p>
          <a:p>
            <a:pPr marL="1798637" indent="-457200">
              <a:buFont typeface="Wingdings" pitchFamily="2" charset="2"/>
              <a:buChar char="v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2"/>
              </a:rPr>
              <a:t>Plavúňorasty</a:t>
            </a:r>
            <a:r>
              <a:rPr lang="sk-SK" sz="2800" b="1" dirty="0"/>
              <a:t> (</a:t>
            </a:r>
            <a:r>
              <a:rPr lang="sk-SK" sz="2800" b="1" i="1" dirty="0" err="1"/>
              <a:t>Lycopodiophyta</a:t>
            </a:r>
            <a:r>
              <a:rPr lang="sk-SK" sz="2800" b="1" dirty="0"/>
              <a:t>)</a:t>
            </a:r>
          </a:p>
          <a:p>
            <a:pPr marL="1798637" indent="-457200">
              <a:buFont typeface="Wingdings" pitchFamily="2" charset="2"/>
              <a:buChar char="v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2"/>
              </a:rPr>
              <a:t>Prasličkorasty</a:t>
            </a:r>
            <a:r>
              <a:rPr lang="sk-SK" sz="2800" b="1" dirty="0"/>
              <a:t> (</a:t>
            </a:r>
            <a:r>
              <a:rPr lang="sk-SK" sz="2800" b="1" i="1" dirty="0" err="1"/>
              <a:t>Equisetophyta</a:t>
            </a:r>
            <a:r>
              <a:rPr lang="sk-SK" sz="2800" b="1" dirty="0"/>
              <a:t>)</a:t>
            </a:r>
          </a:p>
          <a:p>
            <a:pPr marL="1798637" indent="-457200">
              <a:buFont typeface="Wingdings" pitchFamily="2" charset="2"/>
              <a:buChar char="v"/>
            </a:pPr>
            <a:r>
              <a:rPr lang="sk-SK" sz="2800" b="1" dirty="0"/>
              <a:t>oddelenie: </a:t>
            </a:r>
            <a:r>
              <a:rPr lang="sk-SK" sz="2800" b="1" dirty="0" err="1">
                <a:hlinkClick r:id="rId2"/>
              </a:rPr>
              <a:t>Sladičorasty</a:t>
            </a:r>
            <a:r>
              <a:rPr lang="sk-SK" sz="2800" b="1" dirty="0"/>
              <a:t> (</a:t>
            </a:r>
            <a:r>
              <a:rPr lang="sk-SK" sz="2800" b="1" i="1" dirty="0" err="1" smtClean="0"/>
              <a:t>Polypodiophyta</a:t>
            </a:r>
            <a:r>
              <a:rPr lang="sk-SK" b="1" dirty="0" smtClean="0"/>
              <a:t>)</a:t>
            </a:r>
          </a:p>
          <a:p>
            <a:pPr marL="1695450" indent="-708025">
              <a:buNone/>
            </a:pPr>
            <a:r>
              <a:rPr lang="sk-SK" b="1" dirty="0" smtClean="0">
                <a:solidFill>
                  <a:srgbClr val="0070C0"/>
                </a:solidFill>
              </a:rPr>
              <a:t>Semenné rastliny</a:t>
            </a:r>
            <a:r>
              <a:rPr lang="sk-SK" dirty="0" smtClean="0"/>
              <a:t>: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Borovicorasty</a:t>
            </a:r>
            <a:r>
              <a:rPr lang="sk-SK" dirty="0" smtClean="0"/>
              <a:t> (</a:t>
            </a:r>
            <a:r>
              <a:rPr lang="sk-SK" dirty="0" err="1" smtClean="0"/>
              <a:t>Pinophyta</a:t>
            </a:r>
            <a:r>
              <a:rPr lang="sk-SK" dirty="0" smtClean="0"/>
              <a:t>)</a:t>
            </a:r>
          </a:p>
          <a:p>
            <a:pPr marL="1695450" indent="-708025">
              <a:buNone/>
            </a:pPr>
            <a:r>
              <a:rPr lang="sk-SK" dirty="0"/>
              <a:t> </a:t>
            </a:r>
            <a:r>
              <a:rPr lang="sk-SK" dirty="0" smtClean="0"/>
              <a:t>      oddelenie: </a:t>
            </a:r>
            <a:r>
              <a:rPr lang="sk-SK" dirty="0" err="1" smtClean="0"/>
              <a:t>Magnóliorasty</a:t>
            </a:r>
            <a:r>
              <a:rPr lang="sk-SK" dirty="0" smtClean="0"/>
              <a:t> (</a:t>
            </a:r>
            <a:r>
              <a:rPr lang="sk-SK" dirty="0" err="1" smtClean="0"/>
              <a:t>Magnoliophyta</a:t>
            </a:r>
            <a:r>
              <a:rPr lang="sk-SK" dirty="0" smtClean="0"/>
              <a:t>_</a:t>
            </a: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0"/>
            <a:ext cx="7651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83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7416942" cy="2257320"/>
          </a:xfrm>
          <a:solidFill>
            <a:srgbClr val="FFFF99"/>
          </a:solidFill>
          <a:ln w="63500"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ÚLOHA: Aké 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morfologické a anatomické zmeny sprevádzali prechod rastlín na súš?</a:t>
            </a:r>
            <a:endParaRPr lang="sk-SK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6876256" y="3429000"/>
            <a:ext cx="137308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9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sk-SK" sz="9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8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389" t="25468" r="17675" b="14532"/>
          <a:stretch/>
        </p:blipFill>
        <p:spPr bwMode="auto">
          <a:xfrm>
            <a:off x="179512" y="1926817"/>
            <a:ext cx="883920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9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18" t="25626" r="11540" b="6249"/>
          <a:stretch/>
        </p:blipFill>
        <p:spPr bwMode="auto">
          <a:xfrm>
            <a:off x="26089" y="1268760"/>
            <a:ext cx="9117911" cy="440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92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  <a:solidFill>
            <a:srgbClr val="FFFF99"/>
          </a:solidFill>
        </p:spPr>
        <p:txBody>
          <a:bodyPr/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Ryniorasty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9504" y="1700808"/>
            <a:ext cx="8229600" cy="4857403"/>
          </a:xfrm>
        </p:spPr>
        <p:txBody>
          <a:bodyPr/>
          <a:lstStyle/>
          <a:p>
            <a:r>
              <a:rPr lang="sk-SK" dirty="0"/>
              <a:t>p</a:t>
            </a:r>
            <a:r>
              <a:rPr lang="sk-SK" dirty="0" smtClean="0"/>
              <a:t>rvohory, 3m,</a:t>
            </a:r>
          </a:p>
          <a:p>
            <a:r>
              <a:rPr lang="sk-SK" dirty="0" err="1" smtClean="0"/>
              <a:t>mezómy</a:t>
            </a:r>
            <a:endParaRPr lang="sk-SK" dirty="0" smtClean="0"/>
          </a:p>
          <a:p>
            <a:r>
              <a:rPr lang="sk-SK" dirty="0" smtClean="0"/>
              <a:t>asimilačná funkcia </a:t>
            </a:r>
            <a:r>
              <a:rPr lang="sk-SK" dirty="0"/>
              <a:t>- </a:t>
            </a:r>
            <a:r>
              <a:rPr lang="sk-SK" b="1" dirty="0"/>
              <a:t>sterilné </a:t>
            </a:r>
            <a:r>
              <a:rPr lang="sk-SK" b="1" dirty="0" err="1" smtClean="0"/>
              <a:t>telómy</a:t>
            </a:r>
            <a:endParaRPr lang="sk-SK" b="1" dirty="0" smtClean="0"/>
          </a:p>
          <a:p>
            <a:r>
              <a:rPr lang="sk-SK" b="1" dirty="0" smtClean="0"/>
              <a:t>fertilné </a:t>
            </a:r>
            <a:r>
              <a:rPr lang="sk-SK" b="1" dirty="0" err="1" smtClean="0"/>
              <a:t>telómy</a:t>
            </a:r>
            <a:r>
              <a:rPr lang="sk-SK" b="1" dirty="0" smtClean="0"/>
              <a:t> – </a:t>
            </a:r>
            <a:r>
              <a:rPr lang="sk-SK" dirty="0" smtClean="0"/>
              <a:t>s </a:t>
            </a:r>
            <a:r>
              <a:rPr lang="sk-SK" dirty="0" err="1" smtClean="0"/>
              <a:t>výtrusnicami</a:t>
            </a:r>
            <a:endParaRPr lang="sk-SK" dirty="0"/>
          </a:p>
        </p:txBody>
      </p:sp>
      <p:pic>
        <p:nvPicPr>
          <p:cNvPr id="1026" name="Picture 2" descr="Obr. Rynioras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16715"/>
            <a:ext cx="3849024" cy="3241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b="1" dirty="0" err="1" smtClean="0"/>
              <a:t>Odd</a:t>
            </a:r>
            <a:r>
              <a:rPr lang="sk-SK" b="1" dirty="0" smtClean="0"/>
              <a:t>: </a:t>
            </a:r>
            <a:r>
              <a:rPr lang="sk-SK" b="1" dirty="0" err="1" smtClean="0"/>
              <a:t>Machorasty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1844824"/>
            <a:ext cx="7344932" cy="3987805"/>
          </a:xfrm>
        </p:spPr>
        <p:txBody>
          <a:bodyPr>
            <a:normAutofit/>
          </a:bodyPr>
          <a:lstStyle/>
          <a:p>
            <a:r>
              <a:rPr lang="sk-SK" dirty="0" smtClean="0"/>
              <a:t>n</a:t>
            </a:r>
            <a:r>
              <a:rPr lang="sk-SK" dirty="0" smtClean="0"/>
              <a:t>ajstaršie </a:t>
            </a:r>
            <a:r>
              <a:rPr lang="sk-SK" dirty="0" smtClean="0"/>
              <a:t>druhy lupeňovitá </a:t>
            </a:r>
            <a:r>
              <a:rPr lang="sk-SK" b="1" dirty="0" smtClean="0"/>
              <a:t>stielka !!!!</a:t>
            </a:r>
          </a:p>
          <a:p>
            <a:r>
              <a:rPr lang="sk-SK" dirty="0" smtClean="0"/>
              <a:t>vodivé pletivo – nie sú to cievne zväzky, </a:t>
            </a:r>
          </a:p>
          <a:p>
            <a:pPr marL="68580" indent="0">
              <a:buNone/>
            </a:pPr>
            <a:endParaRPr lang="sk-SK" dirty="0" smtClean="0"/>
          </a:p>
          <a:p>
            <a:pPr marL="68580" indent="0">
              <a:buNone/>
            </a:pPr>
            <a:r>
              <a:rPr lang="sk-SK" b="1" u="sng" dirty="0" smtClean="0"/>
              <a:t>Systém:</a:t>
            </a:r>
            <a:endParaRPr lang="sk-SK" b="1" u="sng" dirty="0"/>
          </a:p>
          <a:p>
            <a:r>
              <a:rPr lang="sk-SK" b="1" dirty="0" err="1"/>
              <a:t>pečeňovky</a:t>
            </a:r>
            <a:r>
              <a:rPr lang="sk-SK" dirty="0"/>
              <a:t> (napr. </a:t>
            </a:r>
            <a:r>
              <a:rPr lang="sk-SK" i="1" dirty="0" err="1"/>
              <a:t>porastnica</a:t>
            </a:r>
            <a:r>
              <a:rPr lang="sk-SK" i="1" dirty="0"/>
              <a:t> </a:t>
            </a:r>
            <a:r>
              <a:rPr lang="sk-SK" i="1" dirty="0" smtClean="0"/>
              <a:t>mnohotvará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smtClean="0"/>
              <a:t>machy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i="1" dirty="0" err="1" smtClean="0"/>
              <a:t>merík</a:t>
            </a:r>
            <a:r>
              <a:rPr lang="sk-SK" i="1" dirty="0" smtClean="0"/>
              <a:t> obyčajný</a:t>
            </a:r>
            <a:r>
              <a:rPr lang="sk-SK" dirty="0" smtClean="0"/>
              <a:t>, </a:t>
            </a:r>
            <a:r>
              <a:rPr lang="sk-SK" i="1" dirty="0" err="1"/>
              <a:t>ploník</a:t>
            </a:r>
            <a:r>
              <a:rPr lang="sk-SK" dirty="0"/>
              <a:t> </a:t>
            </a:r>
            <a:r>
              <a:rPr lang="sk-SK" dirty="0" smtClean="0"/>
              <a:t>obyčajný, </a:t>
            </a:r>
            <a:r>
              <a:rPr lang="sk-SK" i="1" dirty="0" err="1" smtClean="0"/>
              <a:t>bielomach</a:t>
            </a:r>
            <a:r>
              <a:rPr lang="sk-SK" dirty="0" smtClean="0"/>
              <a:t> sivý, </a:t>
            </a:r>
            <a:r>
              <a:rPr lang="sk-SK" i="1" dirty="0" smtClean="0"/>
              <a:t>rašelinník močiarny</a:t>
            </a:r>
            <a:r>
              <a:rPr lang="sk-SK" dirty="0" smtClean="0"/>
              <a:t>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357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</TotalTime>
  <Words>583</Words>
  <Application>Microsoft Office PowerPoint</Application>
  <PresentationFormat>Prezentácia na obrazovke (4:3)</PresentationFormat>
  <Paragraphs>133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Austin</vt:lpstr>
      <vt:lpstr>                 Výtrusné rastliny – charakteristika,  zástupcovia</vt:lpstr>
      <vt:lpstr>Ako sa nazýva telo uvedených rastlín? Popíšte jednotlivé časti odborne. Čo je ich rozmnožovacou časticou?</vt:lpstr>
      <vt:lpstr>Popíšte taxonomické kategórie rastlín:</vt:lpstr>
      <vt:lpstr>Ríša: Rastliny (_____________)</vt:lpstr>
      <vt:lpstr>ÚLOHA: Aké morfologické a anatomické zmeny sprevádzali prechod rastlín na súš?</vt:lpstr>
      <vt:lpstr>Snímka 6</vt:lpstr>
      <vt:lpstr>Snímka 7</vt:lpstr>
      <vt:lpstr>Odd: Ryniorasty</vt:lpstr>
      <vt:lpstr>Odd: Machorasty</vt:lpstr>
      <vt:lpstr>Zástupcovia</vt:lpstr>
      <vt:lpstr>Snímka 11</vt:lpstr>
      <vt:lpstr>Snímka 12</vt:lpstr>
      <vt:lpstr>Rodozmena = metagenéza</vt:lpstr>
      <vt:lpstr>Význam machorastov</vt:lpstr>
      <vt:lpstr>Odd: Plavúňorasty</vt:lpstr>
      <vt:lpstr>Zástupcovia: </vt:lpstr>
      <vt:lpstr>Odd: Prasličkorasty</vt:lpstr>
      <vt:lpstr>Praslička roľná  </vt:lpstr>
      <vt:lpstr>Snímka 19</vt:lpstr>
      <vt:lpstr>Odd: Sladičorasty</vt:lpstr>
      <vt:lpstr>Papraď samčia         Papradka samičia</vt:lpstr>
      <vt:lpstr>Marsilea štvorlistá     Sladič obyčajný</vt:lpstr>
      <vt:lpstr>Slezinník červený           Slezinník rutovitý</vt:lpstr>
      <vt:lpstr>Snímka 24</vt:lpstr>
      <vt:lpstr>Snímka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Vyššie rastliny</dc:title>
  <dc:creator>lensk</dc:creator>
  <cp:lastModifiedBy>Gymgl</cp:lastModifiedBy>
  <cp:revision>22</cp:revision>
  <dcterms:created xsi:type="dcterms:W3CDTF">2014-10-23T15:10:33Z</dcterms:created>
  <dcterms:modified xsi:type="dcterms:W3CDTF">2015-03-08T09:36:19Z</dcterms:modified>
</cp:coreProperties>
</file>