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
  </p:notesMasterIdLst>
  <p:sldIdLst>
    <p:sldId id="256" r:id="rId2"/>
    <p:sldId id="257" r:id="rId3"/>
  </p:sldIdLst>
  <p:sldSz cx="10801350" cy="43565763"/>
  <p:notesSz cx="6858000" cy="9144000"/>
  <p:defaultTextStyle>
    <a:defPPr>
      <a:defRPr lang="sk-SK"/>
    </a:defPPr>
    <a:lvl1pPr marL="0" algn="l" defTabSz="3125306" rtl="0" eaLnBrk="1" latinLnBrk="0" hangingPunct="1">
      <a:defRPr sz="6100" kern="1200">
        <a:solidFill>
          <a:schemeClr val="tx1"/>
        </a:solidFill>
        <a:latin typeface="+mn-lt"/>
        <a:ea typeface="+mn-ea"/>
        <a:cs typeface="+mn-cs"/>
      </a:defRPr>
    </a:lvl1pPr>
    <a:lvl2pPr marL="1562653" algn="l" defTabSz="3125306" rtl="0" eaLnBrk="1" latinLnBrk="0" hangingPunct="1">
      <a:defRPr sz="6100" kern="1200">
        <a:solidFill>
          <a:schemeClr val="tx1"/>
        </a:solidFill>
        <a:latin typeface="+mn-lt"/>
        <a:ea typeface="+mn-ea"/>
        <a:cs typeface="+mn-cs"/>
      </a:defRPr>
    </a:lvl2pPr>
    <a:lvl3pPr marL="3125306" algn="l" defTabSz="3125306" rtl="0" eaLnBrk="1" latinLnBrk="0" hangingPunct="1">
      <a:defRPr sz="6100" kern="1200">
        <a:solidFill>
          <a:schemeClr val="tx1"/>
        </a:solidFill>
        <a:latin typeface="+mn-lt"/>
        <a:ea typeface="+mn-ea"/>
        <a:cs typeface="+mn-cs"/>
      </a:defRPr>
    </a:lvl3pPr>
    <a:lvl4pPr marL="4687959" algn="l" defTabSz="3125306" rtl="0" eaLnBrk="1" latinLnBrk="0" hangingPunct="1">
      <a:defRPr sz="6100" kern="1200">
        <a:solidFill>
          <a:schemeClr val="tx1"/>
        </a:solidFill>
        <a:latin typeface="+mn-lt"/>
        <a:ea typeface="+mn-ea"/>
        <a:cs typeface="+mn-cs"/>
      </a:defRPr>
    </a:lvl4pPr>
    <a:lvl5pPr marL="6250612" algn="l" defTabSz="3125306" rtl="0" eaLnBrk="1" latinLnBrk="0" hangingPunct="1">
      <a:defRPr sz="6100" kern="1200">
        <a:solidFill>
          <a:schemeClr val="tx1"/>
        </a:solidFill>
        <a:latin typeface="+mn-lt"/>
        <a:ea typeface="+mn-ea"/>
        <a:cs typeface="+mn-cs"/>
      </a:defRPr>
    </a:lvl5pPr>
    <a:lvl6pPr marL="7813265" algn="l" defTabSz="3125306" rtl="0" eaLnBrk="1" latinLnBrk="0" hangingPunct="1">
      <a:defRPr sz="6100" kern="1200">
        <a:solidFill>
          <a:schemeClr val="tx1"/>
        </a:solidFill>
        <a:latin typeface="+mn-lt"/>
        <a:ea typeface="+mn-ea"/>
        <a:cs typeface="+mn-cs"/>
      </a:defRPr>
    </a:lvl6pPr>
    <a:lvl7pPr marL="9375917" algn="l" defTabSz="3125306" rtl="0" eaLnBrk="1" latinLnBrk="0" hangingPunct="1">
      <a:defRPr sz="6100" kern="1200">
        <a:solidFill>
          <a:schemeClr val="tx1"/>
        </a:solidFill>
        <a:latin typeface="+mn-lt"/>
        <a:ea typeface="+mn-ea"/>
        <a:cs typeface="+mn-cs"/>
      </a:defRPr>
    </a:lvl7pPr>
    <a:lvl8pPr marL="10938570" algn="l" defTabSz="3125306" rtl="0" eaLnBrk="1" latinLnBrk="0" hangingPunct="1">
      <a:defRPr sz="6100" kern="1200">
        <a:solidFill>
          <a:schemeClr val="tx1"/>
        </a:solidFill>
        <a:latin typeface="+mn-lt"/>
        <a:ea typeface="+mn-ea"/>
        <a:cs typeface="+mn-cs"/>
      </a:defRPr>
    </a:lvl8pPr>
    <a:lvl9pPr marL="12501223" algn="l" defTabSz="3125306"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1182" y="5490"/>
      </p:cViewPr>
      <p:guideLst>
        <p:guide orient="horz" pos="13722"/>
        <p:guide pos="340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B3FF9-878E-44D3-9D5D-19D878B8797A}" type="datetimeFigureOut">
              <a:rPr lang="sk-SK" smtClean="0"/>
              <a:t>10. 4. 2012</a:t>
            </a:fld>
            <a:endParaRPr lang="sk-SK"/>
          </a:p>
        </p:txBody>
      </p:sp>
      <p:sp>
        <p:nvSpPr>
          <p:cNvPr id="4" name="Zástupný symbol obrazu snímky 3"/>
          <p:cNvSpPr>
            <a:spLocks noGrp="1" noRot="1" noChangeAspect="1"/>
          </p:cNvSpPr>
          <p:nvPr>
            <p:ph type="sldImg" idx="2"/>
          </p:nvPr>
        </p:nvSpPr>
        <p:spPr>
          <a:xfrm>
            <a:off x="3003550" y="685800"/>
            <a:ext cx="8509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4380D-54CD-461B-AFA5-AECA93E36921}" type="slidenum">
              <a:rPr lang="sk-SK" smtClean="0"/>
              <a:t>‹#›</a:t>
            </a:fld>
            <a:endParaRPr lang="sk-SK"/>
          </a:p>
        </p:txBody>
      </p:sp>
    </p:spTree>
  </p:cSld>
  <p:clrMap bg1="lt1" tx1="dk1" bg2="lt2" tx2="dk2" accent1="accent1" accent2="accent2" accent3="accent3" accent4="accent4" accent5="accent5" accent6="accent6" hlink="hlink" folHlink="folHlink"/>
  <p:notesStyle>
    <a:lvl1pPr marL="0" algn="l" defTabSz="701528" rtl="0" eaLnBrk="1" latinLnBrk="0" hangingPunct="1">
      <a:defRPr sz="900" kern="1200">
        <a:solidFill>
          <a:schemeClr val="tx1"/>
        </a:solidFill>
        <a:latin typeface="+mn-lt"/>
        <a:ea typeface="+mn-ea"/>
        <a:cs typeface="+mn-cs"/>
      </a:defRPr>
    </a:lvl1pPr>
    <a:lvl2pPr marL="350764" algn="l" defTabSz="701528" rtl="0" eaLnBrk="1" latinLnBrk="0" hangingPunct="1">
      <a:defRPr sz="900" kern="1200">
        <a:solidFill>
          <a:schemeClr val="tx1"/>
        </a:solidFill>
        <a:latin typeface="+mn-lt"/>
        <a:ea typeface="+mn-ea"/>
        <a:cs typeface="+mn-cs"/>
      </a:defRPr>
    </a:lvl2pPr>
    <a:lvl3pPr marL="701528" algn="l" defTabSz="701528" rtl="0" eaLnBrk="1" latinLnBrk="0" hangingPunct="1">
      <a:defRPr sz="900" kern="1200">
        <a:solidFill>
          <a:schemeClr val="tx1"/>
        </a:solidFill>
        <a:latin typeface="+mn-lt"/>
        <a:ea typeface="+mn-ea"/>
        <a:cs typeface="+mn-cs"/>
      </a:defRPr>
    </a:lvl3pPr>
    <a:lvl4pPr marL="1052292" algn="l" defTabSz="701528" rtl="0" eaLnBrk="1" latinLnBrk="0" hangingPunct="1">
      <a:defRPr sz="900" kern="1200">
        <a:solidFill>
          <a:schemeClr val="tx1"/>
        </a:solidFill>
        <a:latin typeface="+mn-lt"/>
        <a:ea typeface="+mn-ea"/>
        <a:cs typeface="+mn-cs"/>
      </a:defRPr>
    </a:lvl4pPr>
    <a:lvl5pPr marL="1403055" algn="l" defTabSz="701528" rtl="0" eaLnBrk="1" latinLnBrk="0" hangingPunct="1">
      <a:defRPr sz="900" kern="1200">
        <a:solidFill>
          <a:schemeClr val="tx1"/>
        </a:solidFill>
        <a:latin typeface="+mn-lt"/>
        <a:ea typeface="+mn-ea"/>
        <a:cs typeface="+mn-cs"/>
      </a:defRPr>
    </a:lvl5pPr>
    <a:lvl6pPr marL="1753819" algn="l" defTabSz="701528" rtl="0" eaLnBrk="1" latinLnBrk="0" hangingPunct="1">
      <a:defRPr sz="900" kern="1200">
        <a:solidFill>
          <a:schemeClr val="tx1"/>
        </a:solidFill>
        <a:latin typeface="+mn-lt"/>
        <a:ea typeface="+mn-ea"/>
        <a:cs typeface="+mn-cs"/>
      </a:defRPr>
    </a:lvl6pPr>
    <a:lvl7pPr marL="2104583" algn="l" defTabSz="701528" rtl="0" eaLnBrk="1" latinLnBrk="0" hangingPunct="1">
      <a:defRPr sz="900" kern="1200">
        <a:solidFill>
          <a:schemeClr val="tx1"/>
        </a:solidFill>
        <a:latin typeface="+mn-lt"/>
        <a:ea typeface="+mn-ea"/>
        <a:cs typeface="+mn-cs"/>
      </a:defRPr>
    </a:lvl7pPr>
    <a:lvl8pPr marL="2455347" algn="l" defTabSz="701528" rtl="0" eaLnBrk="1" latinLnBrk="0" hangingPunct="1">
      <a:defRPr sz="900" kern="1200">
        <a:solidFill>
          <a:schemeClr val="tx1"/>
        </a:solidFill>
        <a:latin typeface="+mn-lt"/>
        <a:ea typeface="+mn-ea"/>
        <a:cs typeface="+mn-cs"/>
      </a:defRPr>
    </a:lvl8pPr>
    <a:lvl9pPr marL="2806111" algn="l" defTabSz="7015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85F4380D-54CD-461B-AFA5-AECA93E36921}" type="slidenum">
              <a:rPr lang="sk-SK" smtClean="0"/>
              <a:t>0</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810103" y="13533626"/>
            <a:ext cx="9181147" cy="9338402"/>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620204" y="24687267"/>
            <a:ext cx="7560945" cy="11133473"/>
          </a:xfrm>
        </p:spPr>
        <p:txBody>
          <a:bodyPr/>
          <a:lstStyle>
            <a:lvl1pPr marL="0" indent="0" algn="ctr">
              <a:buNone/>
              <a:defRPr>
                <a:solidFill>
                  <a:schemeClr val="tx1">
                    <a:tint val="75000"/>
                  </a:schemeClr>
                </a:solidFill>
              </a:defRPr>
            </a:lvl1pPr>
            <a:lvl2pPr marL="1562653" indent="0" algn="ctr">
              <a:buNone/>
              <a:defRPr>
                <a:solidFill>
                  <a:schemeClr val="tx1">
                    <a:tint val="75000"/>
                  </a:schemeClr>
                </a:solidFill>
              </a:defRPr>
            </a:lvl2pPr>
            <a:lvl3pPr marL="3125306" indent="0" algn="ctr">
              <a:buNone/>
              <a:defRPr>
                <a:solidFill>
                  <a:schemeClr val="tx1">
                    <a:tint val="75000"/>
                  </a:schemeClr>
                </a:solidFill>
              </a:defRPr>
            </a:lvl3pPr>
            <a:lvl4pPr marL="4687959" indent="0" algn="ctr">
              <a:buNone/>
              <a:defRPr>
                <a:solidFill>
                  <a:schemeClr val="tx1">
                    <a:tint val="75000"/>
                  </a:schemeClr>
                </a:solidFill>
              </a:defRPr>
            </a:lvl4pPr>
            <a:lvl5pPr marL="6250612" indent="0" algn="ctr">
              <a:buNone/>
              <a:defRPr>
                <a:solidFill>
                  <a:schemeClr val="tx1">
                    <a:tint val="75000"/>
                  </a:schemeClr>
                </a:solidFill>
              </a:defRPr>
            </a:lvl5pPr>
            <a:lvl6pPr marL="7813265" indent="0" algn="ctr">
              <a:buNone/>
              <a:defRPr>
                <a:solidFill>
                  <a:schemeClr val="tx1">
                    <a:tint val="75000"/>
                  </a:schemeClr>
                </a:solidFill>
              </a:defRPr>
            </a:lvl6pPr>
            <a:lvl7pPr marL="9375917" indent="0" algn="ctr">
              <a:buNone/>
              <a:defRPr>
                <a:solidFill>
                  <a:schemeClr val="tx1">
                    <a:tint val="75000"/>
                  </a:schemeClr>
                </a:solidFill>
              </a:defRPr>
            </a:lvl7pPr>
            <a:lvl8pPr marL="10938570" indent="0" algn="ctr">
              <a:buNone/>
              <a:defRPr>
                <a:solidFill>
                  <a:schemeClr val="tx1">
                    <a:tint val="75000"/>
                  </a:schemeClr>
                </a:solidFill>
              </a:defRPr>
            </a:lvl8pPr>
            <a:lvl9pPr marL="12501223"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830979" y="1744654"/>
            <a:ext cx="2430304" cy="3717208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40069" y="1744654"/>
            <a:ext cx="7110889" cy="3717208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53234" y="27995041"/>
            <a:ext cx="9181147" cy="8652644"/>
          </a:xfrm>
        </p:spPr>
        <p:txBody>
          <a:bodyPr anchor="t"/>
          <a:lstStyle>
            <a:lvl1pPr algn="l">
              <a:defRPr sz="137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853234" y="18465033"/>
            <a:ext cx="9181147" cy="9530008"/>
          </a:xfrm>
        </p:spPr>
        <p:txBody>
          <a:bodyPr anchor="b"/>
          <a:lstStyle>
            <a:lvl1pPr marL="0" indent="0">
              <a:buNone/>
              <a:defRPr sz="6800">
                <a:solidFill>
                  <a:schemeClr val="tx1">
                    <a:tint val="75000"/>
                  </a:schemeClr>
                </a:solidFill>
              </a:defRPr>
            </a:lvl1pPr>
            <a:lvl2pPr marL="1562653" indent="0">
              <a:buNone/>
              <a:defRPr sz="6100">
                <a:solidFill>
                  <a:schemeClr val="tx1">
                    <a:tint val="75000"/>
                  </a:schemeClr>
                </a:solidFill>
              </a:defRPr>
            </a:lvl2pPr>
            <a:lvl3pPr marL="3125306" indent="0">
              <a:buNone/>
              <a:defRPr sz="5400">
                <a:solidFill>
                  <a:schemeClr val="tx1">
                    <a:tint val="75000"/>
                  </a:schemeClr>
                </a:solidFill>
              </a:defRPr>
            </a:lvl3pPr>
            <a:lvl4pPr marL="4687959" indent="0">
              <a:buNone/>
              <a:defRPr sz="4800">
                <a:solidFill>
                  <a:schemeClr val="tx1">
                    <a:tint val="75000"/>
                  </a:schemeClr>
                </a:solidFill>
              </a:defRPr>
            </a:lvl4pPr>
            <a:lvl5pPr marL="6250612" indent="0">
              <a:buNone/>
              <a:defRPr sz="4800">
                <a:solidFill>
                  <a:schemeClr val="tx1">
                    <a:tint val="75000"/>
                  </a:schemeClr>
                </a:solidFill>
              </a:defRPr>
            </a:lvl5pPr>
            <a:lvl6pPr marL="7813265" indent="0">
              <a:buNone/>
              <a:defRPr sz="4800">
                <a:solidFill>
                  <a:schemeClr val="tx1">
                    <a:tint val="75000"/>
                  </a:schemeClr>
                </a:solidFill>
              </a:defRPr>
            </a:lvl6pPr>
            <a:lvl7pPr marL="9375917" indent="0">
              <a:buNone/>
              <a:defRPr sz="4800">
                <a:solidFill>
                  <a:schemeClr val="tx1">
                    <a:tint val="75000"/>
                  </a:schemeClr>
                </a:solidFill>
              </a:defRPr>
            </a:lvl7pPr>
            <a:lvl8pPr marL="10938570" indent="0">
              <a:buNone/>
              <a:defRPr sz="4800">
                <a:solidFill>
                  <a:schemeClr val="tx1">
                    <a:tint val="75000"/>
                  </a:schemeClr>
                </a:solidFill>
              </a:defRPr>
            </a:lvl8pPr>
            <a:lvl9pPr marL="12501223" indent="0">
              <a:buNone/>
              <a:defRPr sz="48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Kliknite sem a upravte štýl predlohy nadpisov.</a:t>
            </a:r>
            <a:endParaRPr lang="sk-SK" dirty="0"/>
          </a:p>
        </p:txBody>
      </p:sp>
      <p:sp>
        <p:nvSpPr>
          <p:cNvPr id="3" name="Zástupný symbol obsahu 2"/>
          <p:cNvSpPr>
            <a:spLocks noGrp="1"/>
          </p:cNvSpPr>
          <p:nvPr>
            <p:ph sz="half" idx="1"/>
          </p:nvPr>
        </p:nvSpPr>
        <p:spPr>
          <a:xfrm>
            <a:off x="540068" y="10165347"/>
            <a:ext cx="4770596" cy="28751389"/>
          </a:xfrm>
        </p:spPr>
        <p:txBody>
          <a:bodyPr/>
          <a:lstStyle>
            <a:lvl1pPr>
              <a:defRPr sz="9600"/>
            </a:lvl1pPr>
            <a:lvl2pPr>
              <a:defRPr sz="8200"/>
            </a:lvl2pPr>
            <a:lvl3pPr>
              <a:defRPr sz="6800"/>
            </a:lvl3pPr>
            <a:lvl4pPr>
              <a:defRPr sz="6100"/>
            </a:lvl4pPr>
            <a:lvl5pPr>
              <a:defRPr sz="6100"/>
            </a:lvl5pPr>
            <a:lvl6pPr>
              <a:defRPr sz="6100"/>
            </a:lvl6pPr>
            <a:lvl7pPr>
              <a:defRPr sz="6100"/>
            </a:lvl7pPr>
            <a:lvl8pPr>
              <a:defRPr sz="6100"/>
            </a:lvl8pPr>
            <a:lvl9pPr>
              <a:defRPr sz="6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490687" y="10165347"/>
            <a:ext cx="4770596" cy="28751389"/>
          </a:xfrm>
        </p:spPr>
        <p:txBody>
          <a:bodyPr/>
          <a:lstStyle>
            <a:lvl1pPr>
              <a:defRPr sz="9600"/>
            </a:lvl1pPr>
            <a:lvl2pPr>
              <a:defRPr sz="8200"/>
            </a:lvl2pPr>
            <a:lvl3pPr>
              <a:defRPr sz="6800"/>
            </a:lvl3pPr>
            <a:lvl4pPr>
              <a:defRPr sz="6100"/>
            </a:lvl4pPr>
            <a:lvl5pPr>
              <a:defRPr sz="6100"/>
            </a:lvl5pPr>
            <a:lvl6pPr>
              <a:defRPr sz="6100"/>
            </a:lvl6pPr>
            <a:lvl7pPr>
              <a:defRPr sz="6100"/>
            </a:lvl7pPr>
            <a:lvl8pPr>
              <a:defRPr sz="6100"/>
            </a:lvl8pPr>
            <a:lvl9pPr>
              <a:defRPr sz="6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dirty="0" smtClean="0"/>
              <a:t>Kliknite sem a upravte štýl predlohy nadpisov.</a:t>
            </a:r>
            <a:endParaRPr lang="sk-SK" dirty="0"/>
          </a:p>
        </p:txBody>
      </p:sp>
      <p:sp>
        <p:nvSpPr>
          <p:cNvPr id="3" name="Zástupný symbol textu 2"/>
          <p:cNvSpPr>
            <a:spLocks noGrp="1"/>
          </p:cNvSpPr>
          <p:nvPr>
            <p:ph type="body" idx="1"/>
          </p:nvPr>
        </p:nvSpPr>
        <p:spPr>
          <a:xfrm>
            <a:off x="540068" y="9751877"/>
            <a:ext cx="4772472" cy="4064118"/>
          </a:xfrm>
        </p:spPr>
        <p:txBody>
          <a:bodyPr anchor="b"/>
          <a:lstStyle>
            <a:lvl1pPr marL="0" indent="0">
              <a:buNone/>
              <a:defRPr sz="8200" b="1"/>
            </a:lvl1pPr>
            <a:lvl2pPr marL="1562653" indent="0">
              <a:buNone/>
              <a:defRPr sz="6800" b="1"/>
            </a:lvl2pPr>
            <a:lvl3pPr marL="3125306" indent="0">
              <a:buNone/>
              <a:defRPr sz="6100" b="1"/>
            </a:lvl3pPr>
            <a:lvl4pPr marL="4687959" indent="0">
              <a:buNone/>
              <a:defRPr sz="5400" b="1"/>
            </a:lvl4pPr>
            <a:lvl5pPr marL="6250612" indent="0">
              <a:buNone/>
              <a:defRPr sz="5400" b="1"/>
            </a:lvl5pPr>
            <a:lvl6pPr marL="7813265" indent="0">
              <a:buNone/>
              <a:defRPr sz="5400" b="1"/>
            </a:lvl6pPr>
            <a:lvl7pPr marL="9375917" indent="0">
              <a:buNone/>
              <a:defRPr sz="5400" b="1"/>
            </a:lvl7pPr>
            <a:lvl8pPr marL="10938570" indent="0">
              <a:buNone/>
              <a:defRPr sz="5400" b="1"/>
            </a:lvl8pPr>
            <a:lvl9pPr marL="12501223" indent="0">
              <a:buNone/>
              <a:defRPr sz="5400" b="1"/>
            </a:lvl9pPr>
          </a:lstStyle>
          <a:p>
            <a:pPr lvl="0"/>
            <a:r>
              <a:rPr lang="sk-SK" dirty="0" smtClean="0"/>
              <a:t>Kliknite sem a upravte štýly predlohy textu.</a:t>
            </a:r>
          </a:p>
        </p:txBody>
      </p:sp>
      <p:sp>
        <p:nvSpPr>
          <p:cNvPr id="4" name="Zástupný symbol obsahu 3"/>
          <p:cNvSpPr>
            <a:spLocks noGrp="1"/>
          </p:cNvSpPr>
          <p:nvPr>
            <p:ph sz="half" idx="2"/>
          </p:nvPr>
        </p:nvSpPr>
        <p:spPr>
          <a:xfrm>
            <a:off x="540068" y="13815995"/>
            <a:ext cx="4772472" cy="25100740"/>
          </a:xfrm>
        </p:spPr>
        <p:txBody>
          <a:bodyPr/>
          <a:lstStyle>
            <a:lvl1pPr>
              <a:defRPr sz="82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5486937" y="9751877"/>
            <a:ext cx="4774347" cy="4064118"/>
          </a:xfrm>
        </p:spPr>
        <p:txBody>
          <a:bodyPr anchor="b"/>
          <a:lstStyle>
            <a:lvl1pPr marL="0" indent="0">
              <a:buNone/>
              <a:defRPr sz="8200" b="1"/>
            </a:lvl1pPr>
            <a:lvl2pPr marL="1562653" indent="0">
              <a:buNone/>
              <a:defRPr sz="6800" b="1"/>
            </a:lvl2pPr>
            <a:lvl3pPr marL="3125306" indent="0">
              <a:buNone/>
              <a:defRPr sz="6100" b="1"/>
            </a:lvl3pPr>
            <a:lvl4pPr marL="4687959" indent="0">
              <a:buNone/>
              <a:defRPr sz="5400" b="1"/>
            </a:lvl4pPr>
            <a:lvl5pPr marL="6250612" indent="0">
              <a:buNone/>
              <a:defRPr sz="5400" b="1"/>
            </a:lvl5pPr>
            <a:lvl6pPr marL="7813265" indent="0">
              <a:buNone/>
              <a:defRPr sz="5400" b="1"/>
            </a:lvl6pPr>
            <a:lvl7pPr marL="9375917" indent="0">
              <a:buNone/>
              <a:defRPr sz="5400" b="1"/>
            </a:lvl7pPr>
            <a:lvl8pPr marL="10938570" indent="0">
              <a:buNone/>
              <a:defRPr sz="5400" b="1"/>
            </a:lvl8pPr>
            <a:lvl9pPr marL="12501223" indent="0">
              <a:buNone/>
              <a:defRPr sz="5400" b="1"/>
            </a:lvl9pPr>
          </a:lstStyle>
          <a:p>
            <a:pPr lvl="0"/>
            <a:r>
              <a:rPr lang="sk-SK" smtClean="0"/>
              <a:t>Kliknite sem a upravte štýly predlohy textu.</a:t>
            </a:r>
          </a:p>
        </p:txBody>
      </p:sp>
      <p:sp>
        <p:nvSpPr>
          <p:cNvPr id="6" name="Zástupný symbol obsahu 5"/>
          <p:cNvSpPr>
            <a:spLocks noGrp="1"/>
          </p:cNvSpPr>
          <p:nvPr>
            <p:ph sz="quarter" idx="4"/>
          </p:nvPr>
        </p:nvSpPr>
        <p:spPr>
          <a:xfrm>
            <a:off x="5486937" y="13815995"/>
            <a:ext cx="4774347" cy="25100740"/>
          </a:xfrm>
        </p:spPr>
        <p:txBody>
          <a:bodyPr/>
          <a:lstStyle>
            <a:lvl1pPr>
              <a:defRPr sz="82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40068" y="1734564"/>
            <a:ext cx="3553570" cy="7381975"/>
          </a:xfrm>
        </p:spPr>
        <p:txBody>
          <a:bodyPr anchor="b"/>
          <a:lstStyle>
            <a:lvl1pPr algn="l">
              <a:defRPr sz="68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4223029" y="1734566"/>
            <a:ext cx="6038255" cy="37182171"/>
          </a:xfrm>
        </p:spPr>
        <p:txBody>
          <a:bodyPr/>
          <a:lstStyle>
            <a:lvl1pPr>
              <a:defRPr sz="11000"/>
            </a:lvl1pPr>
            <a:lvl2pPr>
              <a:defRPr sz="9600"/>
            </a:lvl2pPr>
            <a:lvl3pPr>
              <a:defRPr sz="8200"/>
            </a:lvl3pPr>
            <a:lvl4pPr>
              <a:defRPr sz="6800"/>
            </a:lvl4pPr>
            <a:lvl5pPr>
              <a:defRPr sz="6800"/>
            </a:lvl5pPr>
            <a:lvl6pPr>
              <a:defRPr sz="6800"/>
            </a:lvl6pPr>
            <a:lvl7pPr>
              <a:defRPr sz="6800"/>
            </a:lvl7pPr>
            <a:lvl8pPr>
              <a:defRPr sz="6800"/>
            </a:lvl8pPr>
            <a:lvl9pPr>
              <a:defRPr sz="6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540068" y="9116544"/>
            <a:ext cx="3553570" cy="29800195"/>
          </a:xfrm>
        </p:spPr>
        <p:txBody>
          <a:bodyPr/>
          <a:lstStyle>
            <a:lvl1pPr marL="0" indent="0">
              <a:buNone/>
              <a:defRPr sz="4800"/>
            </a:lvl1pPr>
            <a:lvl2pPr marL="1562653" indent="0">
              <a:buNone/>
              <a:defRPr sz="4100"/>
            </a:lvl2pPr>
            <a:lvl3pPr marL="3125306" indent="0">
              <a:buNone/>
              <a:defRPr sz="3500"/>
            </a:lvl3pPr>
            <a:lvl4pPr marL="4687959" indent="0">
              <a:buNone/>
              <a:defRPr sz="3100"/>
            </a:lvl4pPr>
            <a:lvl5pPr marL="6250612" indent="0">
              <a:buNone/>
              <a:defRPr sz="3100"/>
            </a:lvl5pPr>
            <a:lvl6pPr marL="7813265" indent="0">
              <a:buNone/>
              <a:defRPr sz="3100"/>
            </a:lvl6pPr>
            <a:lvl7pPr marL="9375917" indent="0">
              <a:buNone/>
              <a:defRPr sz="3100"/>
            </a:lvl7pPr>
            <a:lvl8pPr marL="10938570" indent="0">
              <a:buNone/>
              <a:defRPr sz="3100"/>
            </a:lvl8pPr>
            <a:lvl9pPr marL="12501223" indent="0">
              <a:buNone/>
              <a:defRPr sz="3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2117140" y="30496036"/>
            <a:ext cx="6480810" cy="3600230"/>
          </a:xfrm>
        </p:spPr>
        <p:txBody>
          <a:bodyPr anchor="b"/>
          <a:lstStyle>
            <a:lvl1pPr algn="l">
              <a:defRPr sz="68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2117140" y="3892683"/>
            <a:ext cx="6480810" cy="26139458"/>
          </a:xfrm>
        </p:spPr>
        <p:txBody>
          <a:bodyPr/>
          <a:lstStyle>
            <a:lvl1pPr marL="0" indent="0">
              <a:buNone/>
              <a:defRPr sz="11000"/>
            </a:lvl1pPr>
            <a:lvl2pPr marL="1562653" indent="0">
              <a:buNone/>
              <a:defRPr sz="9600"/>
            </a:lvl2pPr>
            <a:lvl3pPr marL="3125306" indent="0">
              <a:buNone/>
              <a:defRPr sz="8200"/>
            </a:lvl3pPr>
            <a:lvl4pPr marL="4687959" indent="0">
              <a:buNone/>
              <a:defRPr sz="6800"/>
            </a:lvl4pPr>
            <a:lvl5pPr marL="6250612" indent="0">
              <a:buNone/>
              <a:defRPr sz="6800"/>
            </a:lvl5pPr>
            <a:lvl6pPr marL="7813265" indent="0">
              <a:buNone/>
              <a:defRPr sz="6800"/>
            </a:lvl6pPr>
            <a:lvl7pPr marL="9375917" indent="0">
              <a:buNone/>
              <a:defRPr sz="6800"/>
            </a:lvl7pPr>
            <a:lvl8pPr marL="10938570" indent="0">
              <a:buNone/>
              <a:defRPr sz="6800"/>
            </a:lvl8pPr>
            <a:lvl9pPr marL="12501223" indent="0">
              <a:buNone/>
              <a:defRPr sz="6800"/>
            </a:lvl9pPr>
          </a:lstStyle>
          <a:p>
            <a:endParaRPr lang="sk-SK"/>
          </a:p>
        </p:txBody>
      </p:sp>
      <p:sp>
        <p:nvSpPr>
          <p:cNvPr id="4" name="Zástupný symbol textu 3"/>
          <p:cNvSpPr>
            <a:spLocks noGrp="1"/>
          </p:cNvSpPr>
          <p:nvPr>
            <p:ph type="body" sz="half" idx="2"/>
          </p:nvPr>
        </p:nvSpPr>
        <p:spPr>
          <a:xfrm>
            <a:off x="2117140" y="34096264"/>
            <a:ext cx="6480810" cy="5112923"/>
          </a:xfrm>
        </p:spPr>
        <p:txBody>
          <a:bodyPr/>
          <a:lstStyle>
            <a:lvl1pPr marL="0" indent="0">
              <a:buNone/>
              <a:defRPr sz="4800"/>
            </a:lvl1pPr>
            <a:lvl2pPr marL="1562653" indent="0">
              <a:buNone/>
              <a:defRPr sz="4100"/>
            </a:lvl2pPr>
            <a:lvl3pPr marL="3125306" indent="0">
              <a:buNone/>
              <a:defRPr sz="3500"/>
            </a:lvl3pPr>
            <a:lvl4pPr marL="4687959" indent="0">
              <a:buNone/>
              <a:defRPr sz="3100"/>
            </a:lvl4pPr>
            <a:lvl5pPr marL="6250612" indent="0">
              <a:buNone/>
              <a:defRPr sz="3100"/>
            </a:lvl5pPr>
            <a:lvl6pPr marL="7813265" indent="0">
              <a:buNone/>
              <a:defRPr sz="3100"/>
            </a:lvl6pPr>
            <a:lvl7pPr marL="9375917" indent="0">
              <a:buNone/>
              <a:defRPr sz="3100"/>
            </a:lvl7pPr>
            <a:lvl8pPr marL="10938570" indent="0">
              <a:buNone/>
              <a:defRPr sz="3100"/>
            </a:lvl8pPr>
            <a:lvl9pPr marL="12501223" indent="0">
              <a:buNone/>
              <a:defRPr sz="3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540069" y="1744652"/>
            <a:ext cx="9721215" cy="7260961"/>
          </a:xfrm>
          <a:prstGeom prst="rect">
            <a:avLst/>
          </a:prstGeom>
        </p:spPr>
        <p:txBody>
          <a:bodyPr vert="horz" lIns="312530" tIns="156266" rIns="312530" bIns="156266"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540069" y="10165347"/>
            <a:ext cx="9721215" cy="28751389"/>
          </a:xfrm>
          <a:prstGeom prst="rect">
            <a:avLst/>
          </a:prstGeom>
        </p:spPr>
        <p:txBody>
          <a:bodyPr vert="horz" lIns="312530" tIns="156266" rIns="312530" bIns="156266"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540068" y="40379010"/>
            <a:ext cx="2520315" cy="2319474"/>
          </a:xfrm>
          <a:prstGeom prst="rect">
            <a:avLst/>
          </a:prstGeom>
        </p:spPr>
        <p:txBody>
          <a:bodyPr vert="horz" lIns="312530" tIns="156266" rIns="312530" bIns="156266" rtlCol="0" anchor="ctr"/>
          <a:lstStyle>
            <a:lvl1pPr algn="l">
              <a:defRPr sz="4100">
                <a:solidFill>
                  <a:schemeClr val="tx1">
                    <a:tint val="75000"/>
                  </a:schemeClr>
                </a:solidFill>
              </a:defRPr>
            </a:lvl1p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3"/>
          </p:nvPr>
        </p:nvSpPr>
        <p:spPr>
          <a:xfrm>
            <a:off x="3690461" y="40379010"/>
            <a:ext cx="3420428" cy="2319474"/>
          </a:xfrm>
          <a:prstGeom prst="rect">
            <a:avLst/>
          </a:prstGeom>
        </p:spPr>
        <p:txBody>
          <a:bodyPr vert="horz" lIns="312530" tIns="156266" rIns="312530" bIns="156266" rtlCol="0" anchor="ctr"/>
          <a:lstStyle>
            <a:lvl1pPr algn="ctr">
              <a:defRPr sz="41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7740969" y="40379010"/>
            <a:ext cx="2520315" cy="2319474"/>
          </a:xfrm>
          <a:prstGeom prst="rect">
            <a:avLst/>
          </a:prstGeom>
        </p:spPr>
        <p:txBody>
          <a:bodyPr vert="horz" lIns="312530" tIns="156266" rIns="312530" bIns="156266" rtlCol="0" anchor="ctr"/>
          <a:lstStyle>
            <a:lvl1pPr algn="r">
              <a:defRPr sz="4100">
                <a:solidFill>
                  <a:schemeClr val="tx1">
                    <a:tint val="75000"/>
                  </a:schemeClr>
                </a:solidFill>
              </a:defRPr>
            </a:lvl1pPr>
          </a:lstStyle>
          <a:p>
            <a:fld id="{D6463108-0728-4F2C-A3A7-356034624A9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25306" rtl="0" eaLnBrk="1" latinLnBrk="0" hangingPunct="1">
        <a:spcBef>
          <a:spcPct val="0"/>
        </a:spcBef>
        <a:buNone/>
        <a:defRPr sz="15000" kern="1200">
          <a:solidFill>
            <a:schemeClr val="tx1"/>
          </a:solidFill>
          <a:latin typeface="+mj-lt"/>
          <a:ea typeface="+mj-ea"/>
          <a:cs typeface="+mj-cs"/>
        </a:defRPr>
      </a:lvl1pPr>
    </p:titleStyle>
    <p:bodyStyle>
      <a:lvl1pPr marL="1171990" indent="-1171990" algn="l" defTabSz="3125306"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39311" indent="-976658" algn="l" defTabSz="3125306"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06632" indent="-781326" algn="l" defTabSz="3125306"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69285"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7031938"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594591"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157244"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719897"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282550" indent="-781326" algn="l" defTabSz="3125306"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sk-SK"/>
      </a:defPPr>
      <a:lvl1pPr marL="0" algn="l" defTabSz="3125306" rtl="0" eaLnBrk="1" latinLnBrk="0" hangingPunct="1">
        <a:defRPr sz="6100" kern="1200">
          <a:solidFill>
            <a:schemeClr val="tx1"/>
          </a:solidFill>
          <a:latin typeface="+mn-lt"/>
          <a:ea typeface="+mn-ea"/>
          <a:cs typeface="+mn-cs"/>
        </a:defRPr>
      </a:lvl1pPr>
      <a:lvl2pPr marL="1562653" algn="l" defTabSz="3125306" rtl="0" eaLnBrk="1" latinLnBrk="0" hangingPunct="1">
        <a:defRPr sz="6100" kern="1200">
          <a:solidFill>
            <a:schemeClr val="tx1"/>
          </a:solidFill>
          <a:latin typeface="+mn-lt"/>
          <a:ea typeface="+mn-ea"/>
          <a:cs typeface="+mn-cs"/>
        </a:defRPr>
      </a:lvl2pPr>
      <a:lvl3pPr marL="3125306" algn="l" defTabSz="3125306" rtl="0" eaLnBrk="1" latinLnBrk="0" hangingPunct="1">
        <a:defRPr sz="6100" kern="1200">
          <a:solidFill>
            <a:schemeClr val="tx1"/>
          </a:solidFill>
          <a:latin typeface="+mn-lt"/>
          <a:ea typeface="+mn-ea"/>
          <a:cs typeface="+mn-cs"/>
        </a:defRPr>
      </a:lvl3pPr>
      <a:lvl4pPr marL="4687959" algn="l" defTabSz="3125306" rtl="0" eaLnBrk="1" latinLnBrk="0" hangingPunct="1">
        <a:defRPr sz="6100" kern="1200">
          <a:solidFill>
            <a:schemeClr val="tx1"/>
          </a:solidFill>
          <a:latin typeface="+mn-lt"/>
          <a:ea typeface="+mn-ea"/>
          <a:cs typeface="+mn-cs"/>
        </a:defRPr>
      </a:lvl4pPr>
      <a:lvl5pPr marL="6250612" algn="l" defTabSz="3125306" rtl="0" eaLnBrk="1" latinLnBrk="0" hangingPunct="1">
        <a:defRPr sz="6100" kern="1200">
          <a:solidFill>
            <a:schemeClr val="tx1"/>
          </a:solidFill>
          <a:latin typeface="+mn-lt"/>
          <a:ea typeface="+mn-ea"/>
          <a:cs typeface="+mn-cs"/>
        </a:defRPr>
      </a:lvl5pPr>
      <a:lvl6pPr marL="7813265" algn="l" defTabSz="3125306" rtl="0" eaLnBrk="1" latinLnBrk="0" hangingPunct="1">
        <a:defRPr sz="6100" kern="1200">
          <a:solidFill>
            <a:schemeClr val="tx1"/>
          </a:solidFill>
          <a:latin typeface="+mn-lt"/>
          <a:ea typeface="+mn-ea"/>
          <a:cs typeface="+mn-cs"/>
        </a:defRPr>
      </a:lvl6pPr>
      <a:lvl7pPr marL="9375917" algn="l" defTabSz="3125306" rtl="0" eaLnBrk="1" latinLnBrk="0" hangingPunct="1">
        <a:defRPr sz="6100" kern="1200">
          <a:solidFill>
            <a:schemeClr val="tx1"/>
          </a:solidFill>
          <a:latin typeface="+mn-lt"/>
          <a:ea typeface="+mn-ea"/>
          <a:cs typeface="+mn-cs"/>
        </a:defRPr>
      </a:lvl7pPr>
      <a:lvl8pPr marL="10938570" algn="l" defTabSz="3125306" rtl="0" eaLnBrk="1" latinLnBrk="0" hangingPunct="1">
        <a:defRPr sz="6100" kern="1200">
          <a:solidFill>
            <a:schemeClr val="tx1"/>
          </a:solidFill>
          <a:latin typeface="+mn-lt"/>
          <a:ea typeface="+mn-ea"/>
          <a:cs typeface="+mn-cs"/>
        </a:defRPr>
      </a:lvl8pPr>
      <a:lvl9pPr marL="12501223" algn="l" defTabSz="3125306"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19075" y="1589881"/>
            <a:ext cx="10287000" cy="8838555"/>
          </a:xfrm>
        </p:spPr>
        <p:txBody>
          <a:bodyPr>
            <a:noAutofit/>
          </a:bodyPr>
          <a:lstStyle/>
          <a:p>
            <a:pPr algn="just"/>
            <a:r>
              <a:rPr lang="sk-SK" sz="2800" b="1" dirty="0" smtClean="0"/>
              <a:t/>
            </a:r>
            <a:br>
              <a:rPr lang="sk-SK" sz="2800" b="1" dirty="0" smtClean="0"/>
            </a:br>
            <a:r>
              <a:rPr lang="en-GB" sz="2800" dirty="0" smtClean="0"/>
              <a:t> </a:t>
            </a:r>
            <a:r>
              <a:rPr lang="sk-SK" sz="2800" dirty="0" smtClean="0"/>
              <a:t/>
            </a:r>
            <a:br>
              <a:rPr lang="sk-SK" sz="2800" dirty="0" smtClean="0"/>
            </a:br>
            <a:r>
              <a:rPr lang="sk-SK" sz="3100" b="1" dirty="0" err="1" smtClean="0"/>
              <a:t>Abstract</a:t>
            </a:r>
            <a:r>
              <a:rPr lang="sk-SK" sz="2800" b="1" dirty="0" smtClean="0"/>
              <a:t/>
            </a:r>
            <a:br>
              <a:rPr lang="sk-SK" sz="2800" b="1" dirty="0" smtClean="0"/>
            </a:br>
            <a:r>
              <a:rPr lang="sk-SK" sz="2800" dirty="0" smtClean="0"/>
              <a:t>       </a:t>
            </a:r>
            <a:r>
              <a:rPr lang="sk-SK" sz="2400" dirty="0" err="1" smtClean="0"/>
              <a:t>The</a:t>
            </a:r>
            <a:r>
              <a:rPr lang="sk-SK" sz="2400" dirty="0" smtClean="0"/>
              <a:t> </a:t>
            </a:r>
            <a:r>
              <a:rPr lang="sk-SK" sz="2400" dirty="0" err="1" smtClean="0"/>
              <a:t>spoil</a:t>
            </a:r>
            <a:r>
              <a:rPr lang="sk-SK" sz="2400" dirty="0" smtClean="0"/>
              <a:t> </a:t>
            </a:r>
            <a:r>
              <a:rPr lang="en-GB" sz="2400" dirty="0" smtClean="0"/>
              <a:t>heaps after mining are weighed after extraction of ores, which are the remains of the low effective medieval mining ores and they represent a permanent environmental impact. </a:t>
            </a:r>
            <a:r>
              <a:rPr lang="en-GB" sz="2400" dirty="0" smtClean="0"/>
              <a:t>Our project deals about analysis of secondary complex of mining remains on area of ​​approximately </a:t>
            </a:r>
            <a:r>
              <a:rPr lang="en-GB" sz="2400" dirty="0" smtClean="0"/>
              <a:t>5 </a:t>
            </a:r>
            <a:r>
              <a:rPr lang="en-GB" sz="2400" dirty="0" smtClean="0"/>
              <a:t>500 m</a:t>
            </a:r>
            <a:r>
              <a:rPr lang="en-GB" sz="2400" baseline="30000" dirty="0" smtClean="0"/>
              <a:t>2 </a:t>
            </a:r>
            <a:r>
              <a:rPr lang="en-GB" sz="2400" dirty="0" smtClean="0"/>
              <a:t>in the locality </a:t>
            </a:r>
            <a:r>
              <a:rPr lang="en-GB" sz="2400" dirty="0" err="1" smtClean="0"/>
              <a:t>Slovenské</a:t>
            </a:r>
            <a:r>
              <a:rPr lang="en-GB" sz="2400" dirty="0" smtClean="0"/>
              <a:t> </a:t>
            </a:r>
            <a:r>
              <a:rPr lang="en-GB" sz="2400" dirty="0" err="1" smtClean="0"/>
              <a:t>Cechy</a:t>
            </a:r>
            <a:r>
              <a:rPr lang="en-GB" sz="2400" dirty="0" smtClean="0"/>
              <a:t> – </a:t>
            </a:r>
            <a:r>
              <a:rPr lang="en-GB" sz="2400" dirty="0" err="1" smtClean="0"/>
              <a:t>Gaple</a:t>
            </a:r>
            <a:r>
              <a:rPr lang="en-GB" sz="2400" dirty="0" smtClean="0"/>
              <a:t> in the </a:t>
            </a:r>
            <a:r>
              <a:rPr lang="en-GB" sz="2400" dirty="0" err="1" smtClean="0"/>
              <a:t>Košice</a:t>
            </a:r>
            <a:r>
              <a:rPr lang="en-GB" sz="2400" dirty="0" smtClean="0"/>
              <a:t> region of Eastern Slovakia. Mentioned area is characterized by high content of copper and also of iron, arsenic, lead, zinc and antimony in soil. Project presents characteristics of environmental conditions on the spoil heap in </a:t>
            </a:r>
            <a:r>
              <a:rPr lang="en-GB" sz="2400" dirty="0" err="1" smtClean="0"/>
              <a:t>Gelnica</a:t>
            </a:r>
            <a:r>
              <a:rPr lang="en-GB" sz="2400" dirty="0" smtClean="0"/>
              <a:t>, pH of soil properties, description of vegetation and settlement on this spoil heap, and representatives of fungi and animals. </a:t>
            </a:r>
            <a:r>
              <a:rPr lang="en-GB" sz="2400" dirty="0" smtClean="0"/>
              <a:t>Our </a:t>
            </a:r>
            <a:r>
              <a:rPr lang="en-GB" sz="2400" dirty="0" smtClean="0"/>
              <a:t>results shows presence of content of toxic metals in the lichen </a:t>
            </a:r>
            <a:r>
              <a:rPr lang="en-GB" sz="2400" i="1" dirty="0" err="1" smtClean="0"/>
              <a:t>Cladonia</a:t>
            </a:r>
            <a:r>
              <a:rPr lang="en-GB" sz="2400" i="1" dirty="0" smtClean="0"/>
              <a:t> </a:t>
            </a:r>
            <a:r>
              <a:rPr lang="en-GB" sz="2400" i="1" dirty="0" err="1" smtClean="0"/>
              <a:t>arbuscula</a:t>
            </a:r>
            <a:r>
              <a:rPr lang="en-GB" sz="2400" dirty="0" smtClean="0"/>
              <a:t> subsp. </a:t>
            </a:r>
            <a:r>
              <a:rPr lang="en-GB" sz="2400" i="1" dirty="0" err="1" smtClean="0"/>
              <a:t>mitis</a:t>
            </a:r>
            <a:r>
              <a:rPr lang="en-GB" sz="2400" dirty="0" smtClean="0"/>
              <a:t> in relation to their high content in the soil of spoil heap. Transferred </a:t>
            </a:r>
            <a:r>
              <a:rPr lang="en-GB" sz="2400" dirty="0" err="1" smtClean="0"/>
              <a:t>phytocenological</a:t>
            </a:r>
            <a:r>
              <a:rPr lang="en-GB" sz="2400" dirty="0" smtClean="0"/>
              <a:t> vegetation records represent typical population of central and peripheral part of the spoil heap. Results of our observations show that the most widespread species in spoil heap in </a:t>
            </a:r>
            <a:r>
              <a:rPr lang="en-GB" sz="2400" dirty="0" err="1" smtClean="0"/>
              <a:t>Gelnica</a:t>
            </a:r>
            <a:r>
              <a:rPr lang="en-GB" sz="2400" dirty="0" smtClean="0"/>
              <a:t> include </a:t>
            </a:r>
            <a:r>
              <a:rPr lang="en-GB" sz="2400" i="1" dirty="0" err="1" smtClean="0"/>
              <a:t>Agrostis</a:t>
            </a:r>
            <a:r>
              <a:rPr lang="en-GB" sz="2400" i="1" dirty="0" smtClean="0"/>
              <a:t> </a:t>
            </a:r>
            <a:r>
              <a:rPr lang="en-GB" sz="2400" i="1" dirty="0" err="1" smtClean="0"/>
              <a:t>capillaris</a:t>
            </a:r>
            <a:r>
              <a:rPr lang="en-GB" sz="2400" dirty="0" smtClean="0"/>
              <a:t> and lichens </a:t>
            </a:r>
            <a:r>
              <a:rPr lang="en-GB" sz="2400" i="1" dirty="0" err="1" smtClean="0"/>
              <a:t>Cladonia</a:t>
            </a:r>
            <a:r>
              <a:rPr lang="en-GB" sz="2400" i="1" dirty="0" smtClean="0"/>
              <a:t> </a:t>
            </a:r>
            <a:r>
              <a:rPr lang="en-GB" sz="2400" i="1" dirty="0" err="1" smtClean="0"/>
              <a:t>arbuscula</a:t>
            </a:r>
            <a:r>
              <a:rPr lang="en-GB" sz="2400" dirty="0" smtClean="0"/>
              <a:t> subsp. </a:t>
            </a:r>
            <a:r>
              <a:rPr lang="en-GB" sz="2400" i="1" dirty="0" err="1" smtClean="0"/>
              <a:t>mitis</a:t>
            </a:r>
            <a:r>
              <a:rPr lang="en-GB" sz="2400" i="1" dirty="0" smtClean="0"/>
              <a:t> </a:t>
            </a:r>
            <a:r>
              <a:rPr lang="en-GB" sz="2400" dirty="0" smtClean="0"/>
              <a:t>and </a:t>
            </a:r>
            <a:r>
              <a:rPr lang="en-GB" sz="2400" i="1" dirty="0" err="1" smtClean="0"/>
              <a:t>Stereocaulon</a:t>
            </a:r>
            <a:r>
              <a:rPr lang="en-GB" sz="2400" i="1" dirty="0" smtClean="0"/>
              <a:t> </a:t>
            </a:r>
            <a:r>
              <a:rPr lang="en-GB" sz="2400" i="1" dirty="0" err="1" smtClean="0"/>
              <a:t>dactylophyllum</a:t>
            </a:r>
            <a:r>
              <a:rPr lang="en-GB" sz="2400" dirty="0" smtClean="0"/>
              <a:t>. Total vegetation cover of the heap is about 40%. Although the incidence of individuals lichen genus </a:t>
            </a:r>
            <a:r>
              <a:rPr lang="en-GB" sz="2400" i="1" dirty="0" err="1" smtClean="0"/>
              <a:t>Stereocaulon</a:t>
            </a:r>
            <a:r>
              <a:rPr lang="en-GB" sz="2400" dirty="0" smtClean="0"/>
              <a:t> abundant on the heap, are among the endangered and critically endangered species. Individuals present in higher plants are characterized by obvious signs of impaired vitality. The soil is characterized by acidic pH of the heap, we measured value 5.1. In terms of fauna on the heap, we observed  occurrence of mainly invertebrates. The most frequent lichen </a:t>
            </a:r>
            <a:r>
              <a:rPr lang="en-GB" sz="2400" i="1" dirty="0" err="1" smtClean="0"/>
              <a:t>Cladonia</a:t>
            </a:r>
            <a:r>
              <a:rPr lang="en-GB" sz="2400" i="1" dirty="0" smtClean="0"/>
              <a:t> </a:t>
            </a:r>
            <a:r>
              <a:rPr lang="en-GB" sz="2400" i="1" dirty="0" err="1" smtClean="0"/>
              <a:t>arbuscula</a:t>
            </a:r>
            <a:r>
              <a:rPr lang="en-GB" sz="2400" dirty="0" smtClean="0"/>
              <a:t> subsp. </a:t>
            </a:r>
            <a:r>
              <a:rPr lang="en-GB" sz="2400" i="1" dirty="0" err="1" smtClean="0"/>
              <a:t>mitis</a:t>
            </a:r>
            <a:r>
              <a:rPr lang="en-GB" sz="2400" dirty="0" smtClean="0"/>
              <a:t>, we determined the content of toxic metals and found that lichens were most represented by the elements </a:t>
            </a:r>
            <a:r>
              <a:rPr lang="en-GB" sz="2400" dirty="0" err="1" smtClean="0"/>
              <a:t>alumin</a:t>
            </a:r>
            <a:r>
              <a:rPr lang="sk-SK" sz="2400" dirty="0" smtClean="0"/>
              <a:t>i</a:t>
            </a:r>
            <a:r>
              <a:rPr lang="en-GB" sz="2400" dirty="0" smtClean="0"/>
              <a:t>um</a:t>
            </a:r>
            <a:r>
              <a:rPr lang="en-GB" sz="2400" dirty="0" smtClean="0"/>
              <a:t>, iron, antimony and copper. </a:t>
            </a:r>
            <a:r>
              <a:rPr lang="en-GB" sz="2400" dirty="0" smtClean="0"/>
              <a:t>In </a:t>
            </a:r>
            <a:r>
              <a:rPr lang="en-GB" sz="2400" dirty="0" smtClean="0"/>
              <a:t>a contrasting view on the heap as a source of potentially hazardous toxic metals, as well as a place that wants a wide range of endangered and rare lichens, spoil heaps deserve our attention - </a:t>
            </a:r>
            <a:r>
              <a:rPr lang="sk-SK" sz="2400" dirty="0" smtClean="0"/>
              <a:t>p</a:t>
            </a:r>
            <a:r>
              <a:rPr lang="en-GB" sz="2400" dirty="0" err="1" smtClean="0"/>
              <a:t>erhaps</a:t>
            </a:r>
            <a:r>
              <a:rPr lang="en-GB" sz="2400" dirty="0" smtClean="0"/>
              <a:t> as educational geological trail, which will include and serve </a:t>
            </a:r>
            <a:r>
              <a:rPr lang="en-GB" sz="2400" dirty="0" smtClean="0"/>
              <a:t>to</a:t>
            </a:r>
            <a:r>
              <a:rPr lang="sk-SK" sz="2400" dirty="0" smtClean="0"/>
              <a:t> </a:t>
            </a:r>
            <a:r>
              <a:rPr lang="en-GB" sz="2400" dirty="0" smtClean="0"/>
              <a:t>all</a:t>
            </a:r>
            <a:r>
              <a:rPr lang="en-GB" sz="2400" dirty="0" smtClean="0"/>
              <a:t>.</a:t>
            </a:r>
            <a:r>
              <a:rPr lang="sk-SK" sz="2400" dirty="0" smtClean="0"/>
              <a:t>          </a:t>
            </a:r>
            <a:r>
              <a:rPr lang="sk-SK" sz="2500" dirty="0" smtClean="0"/>
              <a:t/>
            </a:r>
            <a:br>
              <a:rPr lang="sk-SK" sz="2500" dirty="0" smtClean="0"/>
            </a:br>
            <a:r>
              <a:rPr lang="sk-SK" sz="2500" dirty="0" smtClean="0"/>
              <a:t> </a:t>
            </a:r>
            <a:br>
              <a:rPr lang="sk-SK" sz="2500" dirty="0" smtClean="0"/>
            </a:br>
            <a:r>
              <a:rPr lang="sk-SK" sz="2500" dirty="0" smtClean="0"/>
              <a:t/>
            </a:r>
            <a:br>
              <a:rPr lang="sk-SK" sz="2500" dirty="0" smtClean="0"/>
            </a:br>
            <a:endParaRPr lang="sk-SK" sz="2800" dirty="0"/>
          </a:p>
        </p:txBody>
      </p:sp>
      <p:sp>
        <p:nvSpPr>
          <p:cNvPr id="7" name="Zástupný symbol textu 6"/>
          <p:cNvSpPr>
            <a:spLocks noGrp="1"/>
          </p:cNvSpPr>
          <p:nvPr>
            <p:ph type="body" idx="1"/>
          </p:nvPr>
        </p:nvSpPr>
        <p:spPr>
          <a:xfrm>
            <a:off x="447675" y="11724481"/>
            <a:ext cx="4419600" cy="1048082"/>
          </a:xfrm>
          <a:solidFill>
            <a:srgbClr val="92D050"/>
          </a:solidFill>
        </p:spPr>
        <p:txBody>
          <a:bodyPr>
            <a:normAutofit lnSpcReduction="10000"/>
          </a:bodyPr>
          <a:lstStyle/>
          <a:p>
            <a:r>
              <a:rPr lang="sk-SK" sz="5100" dirty="0" err="1" smtClean="0"/>
              <a:t>Introduction</a:t>
            </a:r>
            <a:endParaRPr lang="sk-SK" sz="5100" dirty="0"/>
          </a:p>
        </p:txBody>
      </p:sp>
      <p:sp>
        <p:nvSpPr>
          <p:cNvPr id="8" name="Zástupný symbol obsahu 7"/>
          <p:cNvSpPr>
            <a:spLocks noGrp="1"/>
          </p:cNvSpPr>
          <p:nvPr>
            <p:ph sz="half" idx="2"/>
          </p:nvPr>
        </p:nvSpPr>
        <p:spPr>
          <a:xfrm>
            <a:off x="-847726" y="18506281"/>
            <a:ext cx="11430001" cy="8237661"/>
          </a:xfrm>
        </p:spPr>
        <p:txBody>
          <a:bodyPr>
            <a:normAutofit/>
          </a:bodyPr>
          <a:lstStyle/>
          <a:p>
            <a:pPr algn="just">
              <a:buNone/>
            </a:pPr>
            <a:r>
              <a:rPr lang="sk-SK" sz="2800" b="1" dirty="0" smtClean="0"/>
              <a:t>              </a:t>
            </a:r>
            <a:r>
              <a:rPr lang="sk-SK" sz="2800" b="1" dirty="0" err="1" smtClean="0"/>
              <a:t>The</a:t>
            </a:r>
            <a:r>
              <a:rPr lang="sk-SK" sz="2800" b="1" dirty="0" smtClean="0"/>
              <a:t> </a:t>
            </a:r>
            <a:r>
              <a:rPr lang="sk-SK" sz="2800" b="1" dirty="0" err="1" smtClean="0"/>
              <a:t>aim</a:t>
            </a:r>
            <a:r>
              <a:rPr lang="sk-SK" sz="2800" b="1" dirty="0" smtClean="0"/>
              <a:t> </a:t>
            </a:r>
            <a:r>
              <a:rPr lang="sk-SK" sz="2800" b="1" dirty="0" err="1" smtClean="0"/>
              <a:t>of</a:t>
            </a:r>
            <a:r>
              <a:rPr lang="sk-SK" sz="2800" b="1" dirty="0" smtClean="0"/>
              <a:t> </a:t>
            </a:r>
            <a:r>
              <a:rPr lang="sk-SK" sz="2800" b="1" dirty="0" err="1" smtClean="0"/>
              <a:t>work</a:t>
            </a:r>
            <a:r>
              <a:rPr lang="sk-SK" sz="2800" b="1" dirty="0" smtClean="0"/>
              <a:t>:</a:t>
            </a:r>
            <a:endParaRPr lang="sk-SK" sz="2800" b="1" dirty="0" smtClean="0"/>
          </a:p>
          <a:p>
            <a:pPr algn="just">
              <a:buNone/>
            </a:pPr>
            <a:r>
              <a:rPr lang="sk-SK" sz="2400" dirty="0" smtClean="0"/>
              <a:t>                 - to </a:t>
            </a:r>
            <a:r>
              <a:rPr lang="sk-SK" sz="2400" dirty="0" err="1" smtClean="0"/>
              <a:t>describe</a:t>
            </a:r>
            <a:r>
              <a:rPr lang="sk-SK" sz="2400" dirty="0" smtClean="0"/>
              <a:t> </a:t>
            </a:r>
            <a:r>
              <a:rPr lang="sk-SK" sz="2400" dirty="0" err="1" smtClean="0"/>
              <a:t>specific</a:t>
            </a:r>
            <a:r>
              <a:rPr lang="sk-SK" sz="2400" dirty="0" smtClean="0"/>
              <a:t>, </a:t>
            </a:r>
            <a:r>
              <a:rPr lang="sk-SK" sz="2400" dirty="0" err="1" smtClean="0"/>
              <a:t>geological</a:t>
            </a:r>
            <a:r>
              <a:rPr lang="sk-SK" sz="2400" dirty="0" smtClean="0"/>
              <a:t> </a:t>
            </a:r>
            <a:r>
              <a:rPr lang="sk-SK" sz="2400" dirty="0" err="1" smtClean="0"/>
              <a:t>composition</a:t>
            </a:r>
            <a:r>
              <a:rPr lang="sk-SK" sz="2400" dirty="0" smtClean="0"/>
              <a:t> and </a:t>
            </a:r>
            <a:r>
              <a:rPr lang="sk-SK" sz="2400" dirty="0" err="1" smtClean="0"/>
              <a:t>content</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spoil</a:t>
            </a:r>
            <a:r>
              <a:rPr lang="sk-SK" sz="2400" dirty="0" smtClean="0"/>
              <a:t> </a:t>
            </a:r>
            <a:r>
              <a:rPr lang="sk-SK" sz="2400" dirty="0" err="1" smtClean="0"/>
              <a:t>heap</a:t>
            </a:r>
            <a:r>
              <a:rPr lang="sk-SK" sz="2400" dirty="0" smtClean="0"/>
              <a:t> </a:t>
            </a:r>
            <a:r>
              <a:rPr lang="sk-SK" sz="2400" dirty="0" err="1" smtClean="0"/>
              <a:t>of</a:t>
            </a:r>
            <a:r>
              <a:rPr lang="sk-SK" sz="2400" dirty="0" smtClean="0"/>
              <a:t> </a:t>
            </a:r>
            <a:r>
              <a:rPr lang="sk-SK" sz="2400" dirty="0" err="1" smtClean="0"/>
              <a:t>toxic</a:t>
            </a:r>
            <a:r>
              <a:rPr lang="sk-SK" sz="2400" dirty="0" smtClean="0"/>
              <a:t> </a:t>
            </a:r>
            <a:r>
              <a:rPr lang="sk-SK" sz="2400" dirty="0" err="1" smtClean="0"/>
              <a:t>metals</a:t>
            </a:r>
            <a:r>
              <a:rPr lang="sk-SK" sz="2400" dirty="0" smtClean="0"/>
              <a:t> in </a:t>
            </a:r>
            <a:r>
              <a:rPr lang="sk-SK" sz="2400" dirty="0" err="1" smtClean="0"/>
              <a:t>the</a:t>
            </a:r>
            <a:r>
              <a:rPr lang="sk-SK" sz="2400" dirty="0" smtClean="0"/>
              <a:t> </a:t>
            </a:r>
            <a:r>
              <a:rPr lang="sk-SK" sz="2400" dirty="0" err="1" smtClean="0"/>
              <a:t>substrate</a:t>
            </a:r>
            <a:r>
              <a:rPr lang="sk-SK" sz="2400" dirty="0" smtClean="0"/>
              <a:t> </a:t>
            </a:r>
            <a:r>
              <a:rPr lang="sk-SK" sz="2400" dirty="0" err="1" smtClean="0"/>
              <a:t>in</a:t>
            </a:r>
            <a:r>
              <a:rPr lang="sk-SK" sz="2400" dirty="0" smtClean="0"/>
              <a:t> a </a:t>
            </a:r>
            <a:r>
              <a:rPr lang="sk-SK" sz="2400" dirty="0" err="1" smtClean="0"/>
              <a:t>spoil</a:t>
            </a:r>
            <a:r>
              <a:rPr lang="sk-SK" sz="2400" dirty="0" smtClean="0"/>
              <a:t> </a:t>
            </a:r>
            <a:r>
              <a:rPr lang="sk-SK" sz="2400" dirty="0" err="1" smtClean="0"/>
              <a:t>heap</a:t>
            </a:r>
            <a:r>
              <a:rPr lang="sk-SK" sz="2400" dirty="0" smtClean="0"/>
              <a:t> in Gelnica in </a:t>
            </a:r>
            <a:r>
              <a:rPr lang="sk-SK" sz="2400" dirty="0" err="1" smtClean="0"/>
              <a:t>locality</a:t>
            </a:r>
            <a:r>
              <a:rPr lang="sk-SK" sz="2400" dirty="0" smtClean="0"/>
              <a:t> Slovenské </a:t>
            </a:r>
            <a:r>
              <a:rPr lang="sk-SK" sz="2400" dirty="0" err="1" smtClean="0"/>
              <a:t>Cechy-Gaple</a:t>
            </a:r>
            <a:r>
              <a:rPr lang="sk-SK" sz="2400" dirty="0" smtClean="0"/>
              <a:t>, </a:t>
            </a:r>
            <a:endParaRPr lang="sk-SK" sz="2400" dirty="0" smtClean="0"/>
          </a:p>
          <a:p>
            <a:pPr algn="just">
              <a:buNone/>
            </a:pPr>
            <a:r>
              <a:rPr lang="sk-SK" sz="2400" dirty="0" smtClean="0"/>
              <a:t> </a:t>
            </a:r>
            <a:r>
              <a:rPr lang="sk-SK" sz="2400" dirty="0" smtClean="0"/>
              <a:t>                - to </a:t>
            </a:r>
            <a:r>
              <a:rPr lang="sk-SK" sz="2400" dirty="0" err="1" smtClean="0"/>
              <a:t>determine</a:t>
            </a:r>
            <a:r>
              <a:rPr lang="sk-SK" sz="2400" dirty="0" smtClean="0"/>
              <a:t> </a:t>
            </a:r>
            <a:r>
              <a:rPr lang="sk-SK" sz="2400" dirty="0" err="1" smtClean="0"/>
              <a:t>the</a:t>
            </a:r>
            <a:r>
              <a:rPr lang="sk-SK" sz="2400" dirty="0" smtClean="0"/>
              <a:t> </a:t>
            </a:r>
            <a:r>
              <a:rPr lang="sk-SK" sz="2400" dirty="0" err="1" smtClean="0"/>
              <a:t>acid-base</a:t>
            </a:r>
            <a:r>
              <a:rPr lang="sk-SK" sz="2400" dirty="0" smtClean="0"/>
              <a:t> </a:t>
            </a:r>
            <a:r>
              <a:rPr lang="sk-SK" sz="2400" dirty="0" err="1" smtClean="0"/>
              <a:t>properties</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soil</a:t>
            </a:r>
            <a:r>
              <a:rPr lang="sk-SK" sz="2400" dirty="0" smtClean="0"/>
              <a:t> </a:t>
            </a:r>
            <a:r>
              <a:rPr lang="sk-SK" sz="2400" dirty="0" err="1" smtClean="0"/>
              <a:t>of</a:t>
            </a:r>
            <a:r>
              <a:rPr lang="sk-SK" sz="2400" dirty="0" smtClean="0"/>
              <a:t> </a:t>
            </a:r>
            <a:r>
              <a:rPr lang="sk-SK" sz="2400" dirty="0" err="1" smtClean="0"/>
              <a:t>spoil</a:t>
            </a:r>
            <a:r>
              <a:rPr lang="sk-SK" sz="2400" dirty="0" smtClean="0"/>
              <a:t> </a:t>
            </a:r>
            <a:r>
              <a:rPr lang="sk-SK" sz="2400" dirty="0" err="1" smtClean="0"/>
              <a:t>heap</a:t>
            </a:r>
            <a:r>
              <a:rPr lang="sk-SK" sz="2400" dirty="0" smtClean="0"/>
              <a:t>, to </a:t>
            </a:r>
            <a:r>
              <a:rPr lang="sk-SK" sz="2400" dirty="0" err="1" smtClean="0"/>
              <a:t>describe</a:t>
            </a:r>
            <a:r>
              <a:rPr lang="sk-SK" sz="2400" dirty="0" smtClean="0"/>
              <a:t> </a:t>
            </a:r>
            <a:r>
              <a:rPr lang="sk-SK" sz="2400" dirty="0" err="1" smtClean="0"/>
              <a:t>the</a:t>
            </a:r>
            <a:r>
              <a:rPr lang="sk-SK" sz="2400" dirty="0" smtClean="0"/>
              <a:t> </a:t>
            </a:r>
            <a:r>
              <a:rPr lang="sk-SK" sz="2400" dirty="0" err="1" smtClean="0"/>
              <a:t>environmental</a:t>
            </a:r>
            <a:r>
              <a:rPr lang="sk-SK" sz="2400" dirty="0" smtClean="0"/>
              <a:t> </a:t>
            </a:r>
            <a:r>
              <a:rPr lang="sk-SK" sz="2400" dirty="0" err="1" smtClean="0"/>
              <a:t>conditions</a:t>
            </a:r>
            <a:r>
              <a:rPr lang="sk-SK" sz="2400" dirty="0" smtClean="0"/>
              <a:t>, </a:t>
            </a:r>
            <a:r>
              <a:rPr lang="sk-SK" sz="2400" dirty="0" err="1" smtClean="0"/>
              <a:t>species</a:t>
            </a:r>
            <a:r>
              <a:rPr lang="sk-SK" sz="2400" dirty="0" smtClean="0"/>
              <a:t> </a:t>
            </a:r>
            <a:r>
              <a:rPr lang="sk-SK" sz="2400" dirty="0" err="1" smtClean="0"/>
              <a:t>of</a:t>
            </a:r>
            <a:r>
              <a:rPr lang="sk-SK" sz="2400" dirty="0" smtClean="0"/>
              <a:t> </a:t>
            </a:r>
            <a:r>
              <a:rPr lang="sk-SK" sz="2400" dirty="0" err="1" smtClean="0"/>
              <a:t>vegetation</a:t>
            </a:r>
            <a:r>
              <a:rPr lang="sk-SK" sz="2400" dirty="0" smtClean="0"/>
              <a:t> </a:t>
            </a:r>
            <a:r>
              <a:rPr lang="sk-SK" sz="2400" dirty="0" err="1" smtClean="0"/>
              <a:t>of</a:t>
            </a:r>
            <a:r>
              <a:rPr lang="sk-SK" sz="2400" dirty="0" smtClean="0"/>
              <a:t> </a:t>
            </a:r>
            <a:r>
              <a:rPr lang="sk-SK" sz="2400" dirty="0" err="1" smtClean="0"/>
              <a:t>central</a:t>
            </a:r>
            <a:r>
              <a:rPr lang="sk-SK" sz="2400" dirty="0" smtClean="0"/>
              <a:t> and </a:t>
            </a:r>
            <a:r>
              <a:rPr lang="sk-SK" sz="2400" dirty="0" err="1" smtClean="0"/>
              <a:t>peripheral</a:t>
            </a:r>
            <a:r>
              <a:rPr lang="sk-SK" sz="2400" dirty="0" smtClean="0"/>
              <a:t> part </a:t>
            </a:r>
            <a:r>
              <a:rPr lang="sk-SK" sz="2400" dirty="0" err="1" smtClean="0"/>
              <a:t>of</a:t>
            </a:r>
            <a:r>
              <a:rPr lang="sk-SK" sz="2400" dirty="0" smtClean="0"/>
              <a:t> </a:t>
            </a:r>
            <a:r>
              <a:rPr lang="sk-SK" sz="2400" dirty="0" err="1" smtClean="0"/>
              <a:t>the</a:t>
            </a:r>
            <a:r>
              <a:rPr lang="sk-SK" sz="2400" dirty="0" smtClean="0"/>
              <a:t> </a:t>
            </a:r>
            <a:r>
              <a:rPr lang="sk-SK" sz="2400" dirty="0" err="1" smtClean="0"/>
              <a:t>heap</a:t>
            </a:r>
            <a:r>
              <a:rPr lang="sk-SK" sz="2400" dirty="0" smtClean="0"/>
              <a:t>, </a:t>
            </a:r>
            <a:endParaRPr lang="sk-SK" sz="2400" dirty="0" smtClean="0"/>
          </a:p>
          <a:p>
            <a:pPr algn="just">
              <a:buNone/>
            </a:pPr>
            <a:r>
              <a:rPr lang="sk-SK" sz="2400" dirty="0" smtClean="0"/>
              <a:t> </a:t>
            </a:r>
            <a:r>
              <a:rPr lang="sk-SK" sz="2400" dirty="0" smtClean="0"/>
              <a:t>                - to </a:t>
            </a:r>
            <a:r>
              <a:rPr lang="sk-SK" sz="2400" dirty="0" err="1" smtClean="0"/>
              <a:t>determine</a:t>
            </a:r>
            <a:r>
              <a:rPr lang="sk-SK" sz="2400" dirty="0" smtClean="0"/>
              <a:t> </a:t>
            </a:r>
            <a:r>
              <a:rPr lang="sk-SK" sz="2400" dirty="0" err="1" smtClean="0"/>
              <a:t>the</a:t>
            </a:r>
            <a:r>
              <a:rPr lang="sk-SK" sz="2400" dirty="0" smtClean="0"/>
              <a:t> </a:t>
            </a:r>
            <a:r>
              <a:rPr lang="sk-SK" sz="2400" dirty="0" err="1" smtClean="0"/>
              <a:t>dominant</a:t>
            </a:r>
            <a:r>
              <a:rPr lang="sk-SK" sz="2400" dirty="0" smtClean="0"/>
              <a:t> </a:t>
            </a:r>
            <a:r>
              <a:rPr lang="sk-SK" sz="2400" dirty="0" err="1" smtClean="0"/>
              <a:t>modes</a:t>
            </a:r>
            <a:r>
              <a:rPr lang="sk-SK" sz="2400" dirty="0" smtClean="0"/>
              <a:t> and </a:t>
            </a:r>
            <a:r>
              <a:rPr lang="sk-SK" sz="2400" dirty="0" err="1" smtClean="0"/>
              <a:t>convert</a:t>
            </a:r>
            <a:r>
              <a:rPr lang="sk-SK" sz="2400" dirty="0" smtClean="0"/>
              <a:t> </a:t>
            </a:r>
            <a:r>
              <a:rPr lang="sk-SK" sz="2400" dirty="0" err="1" smtClean="0"/>
              <a:t>phytocenological</a:t>
            </a:r>
            <a:r>
              <a:rPr lang="sk-SK" sz="2400" dirty="0" smtClean="0"/>
              <a:t> </a:t>
            </a:r>
            <a:r>
              <a:rPr lang="sk-SK" sz="2400" dirty="0" err="1" smtClean="0"/>
              <a:t>records</a:t>
            </a:r>
            <a:r>
              <a:rPr lang="sk-SK" sz="2400" dirty="0" smtClean="0"/>
              <a:t> </a:t>
            </a:r>
            <a:r>
              <a:rPr lang="sk-SK" sz="2400" dirty="0" err="1" smtClean="0"/>
              <a:t>representing</a:t>
            </a:r>
            <a:r>
              <a:rPr lang="sk-SK" sz="2400" dirty="0" smtClean="0"/>
              <a:t> </a:t>
            </a:r>
            <a:r>
              <a:rPr lang="sk-SK" sz="2400" dirty="0" err="1" smtClean="0"/>
              <a:t>the</a:t>
            </a:r>
            <a:r>
              <a:rPr lang="sk-SK" sz="2400" dirty="0" smtClean="0"/>
              <a:t> </a:t>
            </a:r>
            <a:r>
              <a:rPr lang="sk-SK" sz="2400" dirty="0" err="1" smtClean="0"/>
              <a:t>central</a:t>
            </a:r>
            <a:r>
              <a:rPr lang="sk-SK" sz="2400" dirty="0" smtClean="0"/>
              <a:t> </a:t>
            </a:r>
            <a:r>
              <a:rPr lang="sk-SK" sz="2400" dirty="0" err="1" smtClean="0"/>
              <a:t>and</a:t>
            </a:r>
            <a:r>
              <a:rPr lang="sk-SK" sz="2400" dirty="0" smtClean="0"/>
              <a:t> </a:t>
            </a:r>
            <a:r>
              <a:rPr lang="sk-SK" sz="2400" dirty="0" err="1" smtClean="0"/>
              <a:t>peripheral</a:t>
            </a:r>
            <a:r>
              <a:rPr lang="sk-SK" sz="2400" dirty="0" smtClean="0"/>
              <a:t> part </a:t>
            </a:r>
            <a:r>
              <a:rPr lang="sk-SK" sz="2400" dirty="0" err="1" smtClean="0"/>
              <a:t>of</a:t>
            </a:r>
            <a:r>
              <a:rPr lang="sk-SK" sz="2400" dirty="0" smtClean="0"/>
              <a:t> </a:t>
            </a:r>
            <a:r>
              <a:rPr lang="sk-SK" sz="2400" dirty="0" err="1" smtClean="0"/>
              <a:t>the</a:t>
            </a:r>
            <a:r>
              <a:rPr lang="sk-SK" sz="2400" dirty="0" smtClean="0"/>
              <a:t> </a:t>
            </a:r>
            <a:r>
              <a:rPr lang="sk-SK" sz="2400" dirty="0" err="1" smtClean="0"/>
              <a:t>spoil</a:t>
            </a:r>
            <a:r>
              <a:rPr lang="sk-SK" sz="2400" dirty="0" smtClean="0"/>
              <a:t> </a:t>
            </a:r>
            <a:r>
              <a:rPr lang="sk-SK" sz="2400" dirty="0" err="1" smtClean="0"/>
              <a:t>heap</a:t>
            </a:r>
            <a:r>
              <a:rPr lang="sk-SK" sz="2400" dirty="0" smtClean="0"/>
              <a:t>, </a:t>
            </a:r>
            <a:endParaRPr lang="sk-SK" sz="2400" dirty="0" smtClean="0"/>
          </a:p>
          <a:p>
            <a:pPr algn="just">
              <a:buNone/>
            </a:pPr>
            <a:r>
              <a:rPr lang="sk-SK" sz="2400" dirty="0" smtClean="0"/>
              <a:t> </a:t>
            </a:r>
            <a:r>
              <a:rPr lang="sk-SK" sz="2400" dirty="0" smtClean="0"/>
              <a:t>               - to </a:t>
            </a:r>
            <a:r>
              <a:rPr lang="sk-SK" sz="2400" dirty="0" err="1" smtClean="0"/>
              <a:t>identify</a:t>
            </a:r>
            <a:r>
              <a:rPr lang="sk-SK" sz="2400" dirty="0" smtClean="0"/>
              <a:t> </a:t>
            </a:r>
            <a:r>
              <a:rPr lang="sk-SK" sz="2400" dirty="0" err="1" smtClean="0"/>
              <a:t>the</a:t>
            </a:r>
            <a:r>
              <a:rPr lang="sk-SK" sz="2400" dirty="0" smtClean="0"/>
              <a:t> </a:t>
            </a:r>
            <a:r>
              <a:rPr lang="sk-SK" sz="2400" dirty="0" err="1" smtClean="0"/>
              <a:t>types</a:t>
            </a:r>
            <a:r>
              <a:rPr lang="sk-SK" sz="2400" dirty="0" smtClean="0"/>
              <a:t> </a:t>
            </a:r>
            <a:r>
              <a:rPr lang="sk-SK" sz="2400" dirty="0" err="1" smtClean="0"/>
              <a:t>of</a:t>
            </a:r>
            <a:r>
              <a:rPr lang="sk-SK" sz="2400" dirty="0" smtClean="0"/>
              <a:t> </a:t>
            </a:r>
            <a:r>
              <a:rPr lang="sk-SK" sz="2400" dirty="0" err="1" smtClean="0"/>
              <a:t>fungi</a:t>
            </a:r>
            <a:r>
              <a:rPr lang="sk-SK" sz="2400" dirty="0" smtClean="0"/>
              <a:t> </a:t>
            </a:r>
            <a:r>
              <a:rPr lang="sk-SK" sz="2400" dirty="0" err="1" smtClean="0"/>
              <a:t>that</a:t>
            </a:r>
            <a:r>
              <a:rPr lang="sk-SK" sz="2400" dirty="0" smtClean="0"/>
              <a:t> </a:t>
            </a:r>
            <a:r>
              <a:rPr lang="sk-SK" sz="2400" dirty="0" err="1" smtClean="0"/>
              <a:t>grow</a:t>
            </a:r>
            <a:r>
              <a:rPr lang="sk-SK" sz="2400" dirty="0" smtClean="0"/>
              <a:t> on </a:t>
            </a:r>
            <a:r>
              <a:rPr lang="sk-SK" sz="2400" dirty="0" err="1" smtClean="0"/>
              <a:t>this</a:t>
            </a:r>
            <a:r>
              <a:rPr lang="sk-SK" sz="2400" dirty="0" smtClean="0"/>
              <a:t> </a:t>
            </a:r>
            <a:r>
              <a:rPr lang="sk-SK" sz="2400" dirty="0" err="1" smtClean="0"/>
              <a:t>spoil</a:t>
            </a:r>
            <a:r>
              <a:rPr lang="sk-SK" sz="2400" dirty="0" smtClean="0"/>
              <a:t> </a:t>
            </a:r>
            <a:r>
              <a:rPr lang="sk-SK" sz="2400" dirty="0" err="1" smtClean="0"/>
              <a:t>heap</a:t>
            </a:r>
            <a:r>
              <a:rPr lang="sk-SK" sz="2400" dirty="0" smtClean="0"/>
              <a:t>, to </a:t>
            </a:r>
            <a:r>
              <a:rPr lang="sk-SK" sz="2400" dirty="0" err="1" smtClean="0"/>
              <a:t>identify</a:t>
            </a:r>
            <a:r>
              <a:rPr lang="sk-SK" sz="2400" dirty="0" smtClean="0"/>
              <a:t> </a:t>
            </a:r>
            <a:r>
              <a:rPr lang="sk-SK" sz="2400" dirty="0" err="1" smtClean="0"/>
              <a:t>species</a:t>
            </a:r>
            <a:r>
              <a:rPr lang="sk-SK" sz="2400" dirty="0" smtClean="0"/>
              <a:t> </a:t>
            </a:r>
            <a:r>
              <a:rPr lang="sk-SK" sz="2400" dirty="0" err="1" smtClean="0"/>
              <a:t>whose</a:t>
            </a:r>
            <a:r>
              <a:rPr lang="sk-SK" sz="2400" dirty="0" smtClean="0"/>
              <a:t> </a:t>
            </a:r>
            <a:r>
              <a:rPr lang="sk-SK" sz="2400" dirty="0" err="1" smtClean="0"/>
              <a:t>environmental</a:t>
            </a:r>
            <a:r>
              <a:rPr lang="sk-SK" sz="2400" dirty="0" smtClean="0"/>
              <a:t> </a:t>
            </a:r>
            <a:r>
              <a:rPr lang="sk-SK" sz="2400" dirty="0" err="1" smtClean="0"/>
              <a:t>effects</a:t>
            </a:r>
            <a:r>
              <a:rPr lang="sk-SK" sz="2400" dirty="0" smtClean="0"/>
              <a:t> are </a:t>
            </a:r>
            <a:r>
              <a:rPr lang="sk-SK" sz="2400" dirty="0" err="1" smtClean="0"/>
              <a:t>associated</a:t>
            </a:r>
            <a:r>
              <a:rPr lang="sk-SK" sz="2400" dirty="0" smtClean="0"/>
              <a:t> </a:t>
            </a:r>
            <a:r>
              <a:rPr lang="sk-SK" sz="2400" dirty="0" err="1" smtClean="0"/>
              <a:t>with</a:t>
            </a:r>
            <a:r>
              <a:rPr lang="sk-SK" sz="2400" dirty="0" smtClean="0"/>
              <a:t> </a:t>
            </a:r>
            <a:r>
              <a:rPr lang="sk-SK" sz="2400" dirty="0" err="1" smtClean="0"/>
              <a:t>permanent</a:t>
            </a:r>
            <a:r>
              <a:rPr lang="sk-SK" sz="2400" dirty="0" smtClean="0"/>
              <a:t>, resp. </a:t>
            </a:r>
            <a:r>
              <a:rPr lang="sk-SK" sz="2400" dirty="0" err="1" smtClean="0"/>
              <a:t>temporarily</a:t>
            </a:r>
            <a:r>
              <a:rPr lang="sk-SK" sz="2400" dirty="0" smtClean="0"/>
              <a:t> </a:t>
            </a:r>
            <a:r>
              <a:rPr lang="sk-SK" sz="2400" dirty="0" err="1" smtClean="0"/>
              <a:t>staying</a:t>
            </a:r>
            <a:r>
              <a:rPr lang="sk-SK" sz="2400" dirty="0" smtClean="0"/>
              <a:t> </a:t>
            </a:r>
            <a:r>
              <a:rPr lang="sk-SK" sz="2400" dirty="0" err="1" smtClean="0"/>
              <a:t>up</a:t>
            </a:r>
            <a:r>
              <a:rPr lang="sk-SK" sz="2400" dirty="0" smtClean="0"/>
              <a:t> on </a:t>
            </a:r>
            <a:r>
              <a:rPr lang="sk-SK" sz="2400" dirty="0" err="1" smtClean="0"/>
              <a:t>this</a:t>
            </a:r>
            <a:r>
              <a:rPr lang="sk-SK" sz="2400" dirty="0" smtClean="0"/>
              <a:t> </a:t>
            </a:r>
            <a:r>
              <a:rPr lang="sk-SK" sz="2400" dirty="0" err="1" smtClean="0"/>
              <a:t>spoil</a:t>
            </a:r>
            <a:r>
              <a:rPr lang="sk-SK" sz="2400" dirty="0" smtClean="0"/>
              <a:t> </a:t>
            </a:r>
            <a:r>
              <a:rPr lang="sk-SK" sz="2400" dirty="0" err="1" smtClean="0"/>
              <a:t>heap</a:t>
            </a:r>
            <a:r>
              <a:rPr lang="sk-SK" sz="2400" dirty="0" smtClean="0"/>
              <a:t>, </a:t>
            </a:r>
            <a:endParaRPr lang="sk-SK" sz="2400" dirty="0" smtClean="0"/>
          </a:p>
          <a:p>
            <a:pPr algn="just">
              <a:buNone/>
            </a:pPr>
            <a:r>
              <a:rPr lang="sk-SK" sz="2400" dirty="0" smtClean="0"/>
              <a:t> </a:t>
            </a:r>
            <a:r>
              <a:rPr lang="sk-SK" sz="2400" dirty="0" smtClean="0"/>
              <a:t>                - to </a:t>
            </a:r>
            <a:r>
              <a:rPr lang="sk-SK" sz="2400" dirty="0" err="1" smtClean="0"/>
              <a:t>determine</a:t>
            </a:r>
            <a:r>
              <a:rPr lang="sk-SK" sz="2400" dirty="0" smtClean="0"/>
              <a:t> </a:t>
            </a:r>
            <a:r>
              <a:rPr lang="sk-SK" sz="2400" dirty="0" err="1" smtClean="0"/>
              <a:t>the</a:t>
            </a:r>
            <a:r>
              <a:rPr lang="sk-SK" sz="2400" dirty="0" smtClean="0"/>
              <a:t> </a:t>
            </a:r>
            <a:r>
              <a:rPr lang="sk-SK" sz="2400" dirty="0" err="1" smtClean="0"/>
              <a:t>levels</a:t>
            </a:r>
            <a:r>
              <a:rPr lang="sk-SK" sz="2400" dirty="0" smtClean="0"/>
              <a:t> </a:t>
            </a:r>
            <a:r>
              <a:rPr lang="sk-SK" sz="2400" dirty="0" err="1" smtClean="0"/>
              <a:t>of</a:t>
            </a:r>
            <a:r>
              <a:rPr lang="sk-SK" sz="2400" dirty="0" smtClean="0"/>
              <a:t> </a:t>
            </a:r>
            <a:r>
              <a:rPr lang="sk-SK" sz="2400" dirty="0" err="1" smtClean="0"/>
              <a:t>toxic</a:t>
            </a:r>
            <a:r>
              <a:rPr lang="sk-SK" sz="2400" dirty="0" smtClean="0"/>
              <a:t> </a:t>
            </a:r>
            <a:r>
              <a:rPr lang="sk-SK" sz="2400" dirty="0" err="1" smtClean="0"/>
              <a:t>metals</a:t>
            </a:r>
            <a:r>
              <a:rPr lang="sk-SK" sz="2400" dirty="0" smtClean="0"/>
              <a:t> in </a:t>
            </a:r>
            <a:r>
              <a:rPr lang="sk-SK" sz="2400" dirty="0" err="1" smtClean="0"/>
              <a:t>the</a:t>
            </a:r>
            <a:r>
              <a:rPr lang="sk-SK" sz="2400" dirty="0" smtClean="0"/>
              <a:t> </a:t>
            </a:r>
            <a:r>
              <a:rPr lang="sk-SK" sz="2400" dirty="0" err="1" smtClean="0"/>
              <a:t>insole</a:t>
            </a:r>
            <a:r>
              <a:rPr lang="sk-SK" sz="2400" dirty="0" smtClean="0"/>
              <a:t> most </a:t>
            </a:r>
            <a:r>
              <a:rPr lang="sk-SK" sz="2400" dirty="0" err="1" smtClean="0"/>
              <a:t>frequent</a:t>
            </a:r>
            <a:r>
              <a:rPr lang="sk-SK" sz="2400" dirty="0" smtClean="0"/>
              <a:t> </a:t>
            </a:r>
            <a:r>
              <a:rPr lang="sk-SK" sz="2400" dirty="0" err="1" smtClean="0"/>
              <a:t>lichen</a:t>
            </a:r>
            <a:r>
              <a:rPr lang="sk-SK" sz="2400" dirty="0" smtClean="0"/>
              <a:t> </a:t>
            </a:r>
            <a:r>
              <a:rPr lang="sk-SK" sz="2400" dirty="0" err="1" smtClean="0"/>
              <a:t>species</a:t>
            </a:r>
            <a:r>
              <a:rPr lang="sk-SK" sz="2400" dirty="0" smtClean="0"/>
              <a:t> </a:t>
            </a:r>
            <a:r>
              <a:rPr lang="sk-SK" sz="2400" i="1" dirty="0" err="1" smtClean="0"/>
              <a:t>Cladonia</a:t>
            </a:r>
            <a:r>
              <a:rPr lang="sk-SK" sz="2400" i="1" dirty="0" smtClean="0"/>
              <a:t> </a:t>
            </a:r>
            <a:r>
              <a:rPr lang="sk-SK" sz="2400" i="1" dirty="0" err="1" smtClean="0"/>
              <a:t>arbuscula</a:t>
            </a:r>
            <a:r>
              <a:rPr lang="sk-SK" sz="2400" dirty="0" smtClean="0"/>
              <a:t> </a:t>
            </a:r>
            <a:r>
              <a:rPr lang="sk-SK" sz="2400" dirty="0" err="1" smtClean="0"/>
              <a:t>subsp</a:t>
            </a:r>
            <a:r>
              <a:rPr lang="sk-SK" sz="2400" dirty="0" smtClean="0"/>
              <a:t>. </a:t>
            </a:r>
            <a:r>
              <a:rPr lang="sk-SK" sz="2400" i="1" dirty="0" err="1" smtClean="0"/>
              <a:t>mitis</a:t>
            </a:r>
            <a:r>
              <a:rPr lang="sk-SK" sz="2400" i="1" dirty="0" smtClean="0"/>
              <a:t> </a:t>
            </a:r>
            <a:r>
              <a:rPr lang="sk-SK" sz="2400" dirty="0" err="1" smtClean="0"/>
              <a:t>growing</a:t>
            </a:r>
            <a:r>
              <a:rPr lang="sk-SK" sz="2400" dirty="0" smtClean="0"/>
              <a:t> on </a:t>
            </a:r>
            <a:r>
              <a:rPr lang="sk-SK" sz="2400" dirty="0" err="1" smtClean="0"/>
              <a:t>the</a:t>
            </a:r>
            <a:r>
              <a:rPr lang="sk-SK" sz="2400" dirty="0" smtClean="0"/>
              <a:t> </a:t>
            </a:r>
            <a:r>
              <a:rPr lang="sk-SK" sz="2400" dirty="0" err="1" smtClean="0"/>
              <a:t>spoil</a:t>
            </a:r>
            <a:r>
              <a:rPr lang="sk-SK" sz="2400" dirty="0" smtClean="0"/>
              <a:t> </a:t>
            </a:r>
            <a:r>
              <a:rPr lang="sk-SK" sz="2400" dirty="0" err="1" smtClean="0"/>
              <a:t>heap</a:t>
            </a:r>
            <a:r>
              <a:rPr lang="sk-SK" sz="2400" dirty="0" smtClean="0"/>
              <a:t> in Gelnica in </a:t>
            </a:r>
            <a:r>
              <a:rPr lang="sk-SK" sz="2400" dirty="0" err="1" smtClean="0"/>
              <a:t>locality</a:t>
            </a:r>
            <a:r>
              <a:rPr lang="sk-SK" sz="2400" dirty="0" smtClean="0"/>
              <a:t> Slovenské </a:t>
            </a:r>
            <a:r>
              <a:rPr lang="sk-SK" sz="2400" dirty="0" err="1" smtClean="0"/>
              <a:t>Cechy-Gaple</a:t>
            </a:r>
            <a:r>
              <a:rPr lang="sk-SK" sz="2400" dirty="0" smtClean="0"/>
              <a:t>, </a:t>
            </a:r>
            <a:endParaRPr lang="sk-SK" sz="2400" dirty="0" smtClean="0"/>
          </a:p>
          <a:p>
            <a:pPr algn="just">
              <a:buNone/>
            </a:pPr>
            <a:r>
              <a:rPr lang="sk-SK" sz="2400" dirty="0" smtClean="0"/>
              <a:t> </a:t>
            </a:r>
            <a:r>
              <a:rPr lang="sk-SK" sz="2400" dirty="0" smtClean="0"/>
              <a:t>                - to </a:t>
            </a:r>
            <a:r>
              <a:rPr lang="sk-SK" sz="2400" dirty="0" err="1" smtClean="0"/>
              <a:t>compare</a:t>
            </a:r>
            <a:r>
              <a:rPr lang="sk-SK" sz="2400" dirty="0" smtClean="0"/>
              <a:t> </a:t>
            </a:r>
            <a:r>
              <a:rPr lang="sk-SK" sz="2400" dirty="0" err="1" smtClean="0"/>
              <a:t>the</a:t>
            </a:r>
            <a:r>
              <a:rPr lang="sk-SK" sz="2400" dirty="0" smtClean="0"/>
              <a:t> metal </a:t>
            </a:r>
            <a:r>
              <a:rPr lang="sk-SK" sz="2400" dirty="0" err="1" smtClean="0"/>
              <a:t>content</a:t>
            </a:r>
            <a:r>
              <a:rPr lang="sk-SK" sz="2400" dirty="0" smtClean="0"/>
              <a:t> in </a:t>
            </a:r>
            <a:r>
              <a:rPr lang="sk-SK" sz="2400" dirty="0" err="1" smtClean="0"/>
              <a:t>thalus</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lichen</a:t>
            </a:r>
            <a:r>
              <a:rPr lang="sk-SK" sz="2400" dirty="0" smtClean="0"/>
              <a:t> </a:t>
            </a:r>
            <a:r>
              <a:rPr lang="sk-SK" sz="2400" dirty="0" err="1" smtClean="0"/>
              <a:t>species</a:t>
            </a:r>
            <a:r>
              <a:rPr lang="sk-SK" sz="2400" dirty="0" smtClean="0"/>
              <a:t> </a:t>
            </a:r>
            <a:r>
              <a:rPr lang="sk-SK" sz="2400" dirty="0" err="1" smtClean="0"/>
              <a:t>with</a:t>
            </a:r>
            <a:r>
              <a:rPr lang="sk-SK" sz="2400" dirty="0" smtClean="0"/>
              <a:t> </a:t>
            </a:r>
            <a:r>
              <a:rPr lang="sk-SK" sz="2400" dirty="0" err="1" smtClean="0"/>
              <a:t>metals</a:t>
            </a:r>
            <a:r>
              <a:rPr lang="sk-SK" sz="2400" dirty="0" smtClean="0"/>
              <a:t>, </a:t>
            </a:r>
            <a:r>
              <a:rPr lang="sk-SK" sz="2400" dirty="0" err="1" smtClean="0"/>
              <a:t>which</a:t>
            </a:r>
            <a:r>
              <a:rPr lang="sk-SK" sz="2400" dirty="0" smtClean="0"/>
              <a:t> are </a:t>
            </a:r>
            <a:r>
              <a:rPr lang="sk-SK" sz="2400" dirty="0" err="1" smtClean="0"/>
              <a:t>present</a:t>
            </a:r>
            <a:r>
              <a:rPr lang="sk-SK" sz="2400" dirty="0" smtClean="0"/>
              <a:t> in </a:t>
            </a:r>
            <a:r>
              <a:rPr lang="sk-SK" sz="2400" dirty="0" err="1" smtClean="0"/>
              <a:t>the</a:t>
            </a:r>
            <a:r>
              <a:rPr lang="sk-SK" sz="2400" dirty="0" smtClean="0"/>
              <a:t> </a:t>
            </a:r>
            <a:r>
              <a:rPr lang="sk-SK" sz="2400" dirty="0" err="1" smtClean="0"/>
              <a:t>substrate</a:t>
            </a:r>
            <a:r>
              <a:rPr lang="sk-SK" sz="2400" dirty="0" smtClean="0"/>
              <a:t> </a:t>
            </a:r>
            <a:r>
              <a:rPr lang="sk-SK" sz="2400" dirty="0" err="1" smtClean="0"/>
              <a:t>of</a:t>
            </a:r>
            <a:r>
              <a:rPr lang="sk-SK" sz="2400" dirty="0" smtClean="0"/>
              <a:t> </a:t>
            </a:r>
            <a:r>
              <a:rPr lang="sk-SK" sz="2400" dirty="0" err="1" smtClean="0"/>
              <a:t>spoil</a:t>
            </a:r>
            <a:r>
              <a:rPr lang="sk-SK" sz="2400" dirty="0" smtClean="0"/>
              <a:t> </a:t>
            </a:r>
            <a:r>
              <a:rPr lang="sk-SK" sz="2400" dirty="0" err="1" smtClean="0"/>
              <a:t>heap</a:t>
            </a:r>
            <a:r>
              <a:rPr lang="sk-SK" sz="2400" dirty="0" smtClean="0"/>
              <a:t>.</a:t>
            </a:r>
          </a:p>
          <a:p>
            <a:pPr algn="just">
              <a:buNone/>
            </a:pPr>
            <a:r>
              <a:rPr lang="sk-SK" sz="2400" dirty="0" smtClean="0"/>
              <a:t> </a:t>
            </a:r>
          </a:p>
          <a:p>
            <a:pPr algn="just">
              <a:buNone/>
            </a:pPr>
            <a:endParaRPr lang="sk-SK" dirty="0"/>
          </a:p>
        </p:txBody>
      </p:sp>
      <p:sp>
        <p:nvSpPr>
          <p:cNvPr id="9" name="Zástupný symbol textu 8"/>
          <p:cNvSpPr>
            <a:spLocks noGrp="1"/>
          </p:cNvSpPr>
          <p:nvPr>
            <p:ph type="body" sz="quarter" idx="3"/>
          </p:nvPr>
        </p:nvSpPr>
        <p:spPr>
          <a:xfrm>
            <a:off x="371474" y="27421681"/>
            <a:ext cx="10210801" cy="3105736"/>
          </a:xfrm>
        </p:spPr>
        <p:txBody>
          <a:bodyPr>
            <a:normAutofit/>
          </a:bodyPr>
          <a:lstStyle/>
          <a:p>
            <a:pPr algn="just"/>
            <a:r>
              <a:rPr lang="sk-SK" sz="2400" b="0" dirty="0" smtClean="0"/>
              <a:t>     Gelnica </a:t>
            </a:r>
            <a:r>
              <a:rPr lang="sk-SK" sz="2400" b="0" dirty="0" err="1" smtClean="0"/>
              <a:t>is</a:t>
            </a:r>
            <a:r>
              <a:rPr lang="sk-SK" sz="2400" b="0" dirty="0" smtClean="0"/>
              <a:t> </a:t>
            </a:r>
            <a:r>
              <a:rPr lang="sk-SK" sz="2400" b="0" dirty="0" err="1" smtClean="0"/>
              <a:t>an</a:t>
            </a:r>
            <a:r>
              <a:rPr lang="sk-SK" sz="2400" b="0" dirty="0" smtClean="0"/>
              <a:t> </a:t>
            </a:r>
            <a:r>
              <a:rPr lang="sk-SK" sz="2400" b="0" dirty="0" err="1" smtClean="0"/>
              <a:t>old</a:t>
            </a:r>
            <a:r>
              <a:rPr lang="sk-SK" sz="2400" b="0" dirty="0" smtClean="0"/>
              <a:t> </a:t>
            </a:r>
            <a:r>
              <a:rPr lang="sk-SK" sz="2400" b="0" dirty="0" err="1" smtClean="0"/>
              <a:t>mining</a:t>
            </a:r>
            <a:r>
              <a:rPr lang="sk-SK" sz="2400" b="0" dirty="0" smtClean="0"/>
              <a:t> </a:t>
            </a:r>
            <a:r>
              <a:rPr lang="sk-SK" sz="2400" b="0" dirty="0" err="1" smtClean="0"/>
              <a:t>town</a:t>
            </a:r>
            <a:r>
              <a:rPr lang="sk-SK" sz="2400" b="0" dirty="0" smtClean="0"/>
              <a:t> in </a:t>
            </a:r>
            <a:r>
              <a:rPr lang="sk-SK" sz="2400" b="0" dirty="0" err="1" smtClean="0"/>
              <a:t>the</a:t>
            </a:r>
            <a:r>
              <a:rPr lang="sk-SK" sz="2400" b="0" dirty="0" smtClean="0"/>
              <a:t> Košice </a:t>
            </a:r>
            <a:r>
              <a:rPr lang="sk-SK" sz="2400" b="0" dirty="0" err="1" smtClean="0"/>
              <a:t>region</a:t>
            </a:r>
            <a:r>
              <a:rPr lang="sk-SK" sz="2400" b="0" dirty="0" smtClean="0"/>
              <a:t> </a:t>
            </a:r>
            <a:r>
              <a:rPr lang="sk-SK" sz="2400" b="0" dirty="0" err="1" smtClean="0"/>
              <a:t>of</a:t>
            </a:r>
            <a:r>
              <a:rPr lang="sk-SK" sz="2400" b="0" dirty="0" smtClean="0"/>
              <a:t> </a:t>
            </a:r>
            <a:r>
              <a:rPr lang="sk-SK" sz="2400" b="0" dirty="0" err="1" smtClean="0"/>
              <a:t>Eastern</a:t>
            </a:r>
            <a:r>
              <a:rPr lang="sk-SK" sz="2400" b="0" dirty="0" smtClean="0"/>
              <a:t> Slovakia. </a:t>
            </a:r>
            <a:r>
              <a:rPr lang="sk-SK" sz="2400" b="0" dirty="0" err="1" smtClean="0"/>
              <a:t>History</a:t>
            </a:r>
            <a:r>
              <a:rPr lang="sk-SK" sz="2400" b="0" dirty="0" smtClean="0"/>
              <a:t> </a:t>
            </a:r>
            <a:r>
              <a:rPr lang="sk-SK" sz="2400" b="0" dirty="0" err="1" smtClean="0"/>
              <a:t>of</a:t>
            </a:r>
            <a:r>
              <a:rPr lang="sk-SK" sz="2400" b="0" dirty="0" smtClean="0"/>
              <a:t> </a:t>
            </a:r>
            <a:r>
              <a:rPr lang="sk-SK" sz="2400" b="0" dirty="0" err="1" smtClean="0"/>
              <a:t>the</a:t>
            </a:r>
            <a:r>
              <a:rPr lang="sk-SK" sz="2400" b="0" dirty="0" smtClean="0"/>
              <a:t> </a:t>
            </a:r>
            <a:r>
              <a:rPr lang="sk-SK" sz="2400" b="0" dirty="0" err="1" smtClean="0"/>
              <a:t>town</a:t>
            </a:r>
            <a:r>
              <a:rPr lang="sk-SK" sz="2400" b="0" dirty="0" smtClean="0"/>
              <a:t> </a:t>
            </a:r>
            <a:r>
              <a:rPr lang="sk-SK" sz="2400" b="0" dirty="0" err="1" smtClean="0"/>
              <a:t>is</a:t>
            </a:r>
            <a:r>
              <a:rPr lang="sk-SK" sz="2400" b="0" dirty="0" smtClean="0"/>
              <a:t> </a:t>
            </a:r>
            <a:r>
              <a:rPr lang="sk-SK" sz="2400" b="0" dirty="0" err="1" smtClean="0"/>
              <a:t>closely</a:t>
            </a:r>
            <a:r>
              <a:rPr lang="sk-SK" sz="2400" b="0" dirty="0" smtClean="0"/>
              <a:t> </a:t>
            </a:r>
            <a:r>
              <a:rPr lang="sk-SK" sz="2400" b="0" dirty="0" err="1" smtClean="0"/>
              <a:t>connected</a:t>
            </a:r>
            <a:r>
              <a:rPr lang="sk-SK" sz="2400" b="0" dirty="0" smtClean="0"/>
              <a:t> </a:t>
            </a:r>
            <a:r>
              <a:rPr lang="sk-SK" sz="2400" b="0" dirty="0" err="1" smtClean="0"/>
              <a:t>with</a:t>
            </a:r>
            <a:r>
              <a:rPr lang="sk-SK" sz="2400" b="0" dirty="0" smtClean="0"/>
              <a:t> </a:t>
            </a:r>
            <a:r>
              <a:rPr lang="sk-SK" sz="2400" b="0" dirty="0" err="1" smtClean="0"/>
              <a:t>mining</a:t>
            </a:r>
            <a:r>
              <a:rPr lang="sk-SK" sz="2400" b="0" dirty="0" smtClean="0"/>
              <a:t>, </a:t>
            </a:r>
            <a:r>
              <a:rPr lang="sk-SK" sz="2400" b="0" dirty="0" err="1" smtClean="0"/>
              <a:t>mainly</a:t>
            </a:r>
            <a:r>
              <a:rPr lang="sk-SK" sz="2400" b="0" dirty="0" smtClean="0"/>
              <a:t> </a:t>
            </a:r>
            <a:r>
              <a:rPr lang="sk-SK" sz="2400" b="0" dirty="0" err="1" smtClean="0"/>
              <a:t>copper</a:t>
            </a:r>
            <a:r>
              <a:rPr lang="sk-SK" sz="2400" b="0" dirty="0" smtClean="0"/>
              <a:t> and </a:t>
            </a:r>
            <a:r>
              <a:rPr lang="sk-SK" sz="2400" b="0" dirty="0" err="1" smtClean="0"/>
              <a:t>iron</a:t>
            </a:r>
            <a:r>
              <a:rPr lang="sk-SK" sz="2400" b="0" dirty="0" smtClean="0"/>
              <a:t> </a:t>
            </a:r>
            <a:r>
              <a:rPr lang="sk-SK" sz="2400" b="0" dirty="0" err="1" smtClean="0"/>
              <a:t>ores</a:t>
            </a:r>
            <a:r>
              <a:rPr lang="sk-SK" sz="2400" b="0" dirty="0" smtClean="0"/>
              <a:t>, </a:t>
            </a:r>
            <a:r>
              <a:rPr lang="sk-SK" sz="2400" b="0" dirty="0" err="1" smtClean="0"/>
              <a:t>including</a:t>
            </a:r>
            <a:r>
              <a:rPr lang="sk-SK" sz="2400" b="0" dirty="0" smtClean="0"/>
              <a:t> </a:t>
            </a:r>
            <a:r>
              <a:rPr lang="sk-SK" sz="2400" b="0" dirty="0" err="1" smtClean="0"/>
              <a:t>silver</a:t>
            </a:r>
            <a:r>
              <a:rPr lang="sk-SK" sz="2400" b="0" dirty="0" smtClean="0"/>
              <a:t>, </a:t>
            </a:r>
            <a:r>
              <a:rPr lang="sk-SK" sz="2400" b="0" dirty="0" err="1" smtClean="0"/>
              <a:t>mercury</a:t>
            </a:r>
            <a:r>
              <a:rPr lang="sk-SK" sz="2400" b="0" dirty="0" smtClean="0"/>
              <a:t>, </a:t>
            </a:r>
            <a:r>
              <a:rPr lang="sk-SK" sz="2400" b="0" dirty="0" err="1" smtClean="0"/>
              <a:t>lead</a:t>
            </a:r>
            <a:r>
              <a:rPr lang="sk-SK" sz="2400" b="0" dirty="0" smtClean="0"/>
              <a:t> and </a:t>
            </a:r>
            <a:r>
              <a:rPr lang="sk-SK" sz="2400" b="0" dirty="0" err="1" smtClean="0"/>
              <a:t>gold</a:t>
            </a:r>
            <a:r>
              <a:rPr lang="sk-SK" sz="2400" b="0" dirty="0" smtClean="0"/>
              <a:t> </a:t>
            </a:r>
            <a:r>
              <a:rPr lang="sk-SK" sz="2400" b="0" dirty="0" err="1" smtClean="0"/>
              <a:t>also</a:t>
            </a:r>
            <a:r>
              <a:rPr lang="sk-SK" sz="2400" b="0" dirty="0" smtClean="0"/>
              <a:t> </a:t>
            </a:r>
            <a:r>
              <a:rPr lang="sk-SK" sz="2400" b="0" dirty="0" smtClean="0"/>
              <a:t>in </a:t>
            </a:r>
            <a:r>
              <a:rPr lang="sk-SK" sz="2400" b="0" dirty="0" err="1" smtClean="0"/>
              <a:t>the</a:t>
            </a:r>
            <a:r>
              <a:rPr lang="sk-SK" sz="2400" b="0" dirty="0" smtClean="0"/>
              <a:t> </a:t>
            </a:r>
            <a:r>
              <a:rPr lang="sk-SK" sz="2400" b="0" dirty="0" err="1" smtClean="0"/>
              <a:t>locality</a:t>
            </a:r>
            <a:r>
              <a:rPr lang="sk-SK" sz="2400" b="0" dirty="0" smtClean="0"/>
              <a:t> </a:t>
            </a:r>
            <a:r>
              <a:rPr lang="sk-SK" sz="2400" b="0" dirty="0" smtClean="0"/>
              <a:t> </a:t>
            </a:r>
            <a:r>
              <a:rPr lang="sk-SK" sz="2400" b="0" dirty="0" err="1" smtClean="0"/>
              <a:t>Thurzov</a:t>
            </a:r>
            <a:r>
              <a:rPr lang="sk-SK" sz="2400" b="0" dirty="0" smtClean="0"/>
              <a:t> and </a:t>
            </a:r>
            <a:r>
              <a:rPr lang="sk-SK" sz="2400" b="0" dirty="0" err="1" smtClean="0"/>
              <a:t>Zenderling</a:t>
            </a:r>
            <a:r>
              <a:rPr lang="sk-SK" sz="2400" b="0" dirty="0" smtClean="0"/>
              <a:t>.</a:t>
            </a:r>
          </a:p>
          <a:p>
            <a:endParaRPr lang="sk-SK" dirty="0"/>
          </a:p>
        </p:txBody>
      </p:sp>
      <p:sp>
        <p:nvSpPr>
          <p:cNvPr id="11" name="Nadpis 5"/>
          <p:cNvSpPr txBox="1">
            <a:spLocks/>
          </p:cNvSpPr>
          <p:nvPr/>
        </p:nvSpPr>
        <p:spPr>
          <a:xfrm>
            <a:off x="295275" y="11876881"/>
            <a:ext cx="10244773" cy="6705600"/>
          </a:xfrm>
          <a:prstGeom prst="rect">
            <a:avLst/>
          </a:prstGeom>
        </p:spPr>
        <p:txBody>
          <a:bodyPr vert="horz" lIns="312530" tIns="156266" rIns="312530" bIns="156266" rtlCol="0" anchor="ctr">
            <a:noAutofit/>
          </a:bodyPr>
          <a:lstStyle/>
          <a:p>
            <a:pPr lvl="0" algn="just">
              <a:spcBef>
                <a:spcPct val="0"/>
              </a:spcBef>
            </a:pPr>
            <a:r>
              <a:rPr lang="sk-SK" sz="2800" b="1" dirty="0" smtClean="0">
                <a:latin typeface="+mj-lt"/>
                <a:ea typeface="+mj-ea"/>
                <a:cs typeface="+mj-cs"/>
              </a:rPr>
              <a:t/>
            </a:r>
            <a:br>
              <a:rPr lang="sk-SK" sz="2800" b="1" dirty="0" smtClean="0">
                <a:latin typeface="+mj-lt"/>
                <a:ea typeface="+mj-ea"/>
                <a:cs typeface="+mj-cs"/>
              </a:rPr>
            </a:br>
            <a:r>
              <a:rPr lang="sk-SK" sz="2800" b="1" dirty="0" smtClean="0">
                <a:latin typeface="+mj-lt"/>
                <a:ea typeface="+mj-ea"/>
                <a:cs typeface="+mj-cs"/>
              </a:rPr>
              <a:t/>
            </a:r>
            <a:br>
              <a:rPr lang="sk-SK" sz="2800" b="1" dirty="0" smtClean="0">
                <a:latin typeface="+mj-lt"/>
                <a:ea typeface="+mj-ea"/>
                <a:cs typeface="+mj-cs"/>
              </a:rPr>
            </a:br>
            <a:r>
              <a:rPr lang="sk-SK" sz="2800" dirty="0" smtClean="0"/>
              <a:t>    </a:t>
            </a:r>
            <a:endParaRPr lang="sk-SK" sz="2800" dirty="0" smtClean="0"/>
          </a:p>
          <a:p>
            <a:pPr lvl="0" algn="just">
              <a:spcBef>
                <a:spcPct val="0"/>
              </a:spcBef>
            </a:pPr>
            <a:r>
              <a:rPr lang="sk-SK" sz="2400" dirty="0" smtClean="0"/>
              <a:t>    </a:t>
            </a:r>
            <a:r>
              <a:rPr lang="sk-SK" sz="2400" dirty="0" err="1" smtClean="0"/>
              <a:t>The</a:t>
            </a:r>
            <a:r>
              <a:rPr lang="sk-SK" sz="2400" dirty="0" smtClean="0"/>
              <a:t> </a:t>
            </a:r>
            <a:r>
              <a:rPr lang="sk-SK" sz="2400" dirty="0" err="1" smtClean="0"/>
              <a:t>spoil</a:t>
            </a:r>
            <a:r>
              <a:rPr lang="sk-SK" sz="2400" dirty="0" smtClean="0"/>
              <a:t> </a:t>
            </a:r>
            <a:r>
              <a:rPr lang="sk-SK" sz="2400" dirty="0" err="1" smtClean="0"/>
              <a:t>heaps</a:t>
            </a:r>
            <a:r>
              <a:rPr lang="sk-SK" sz="2400" dirty="0" smtClean="0"/>
              <a:t> are </a:t>
            </a:r>
            <a:r>
              <a:rPr lang="sk-SK" sz="2400" dirty="0" err="1" smtClean="0"/>
              <a:t>weighed</a:t>
            </a:r>
            <a:r>
              <a:rPr lang="sk-SK" sz="2400" dirty="0" smtClean="0"/>
              <a:t> </a:t>
            </a:r>
            <a:r>
              <a:rPr lang="sk-SK" sz="2400" dirty="0" err="1" smtClean="0"/>
              <a:t>after</a:t>
            </a:r>
            <a:r>
              <a:rPr lang="sk-SK" sz="2400" dirty="0" smtClean="0"/>
              <a:t> </a:t>
            </a:r>
            <a:r>
              <a:rPr lang="sk-SK" sz="2400" dirty="0" err="1" smtClean="0"/>
              <a:t>extraction</a:t>
            </a:r>
            <a:r>
              <a:rPr lang="sk-SK" sz="2400" dirty="0" smtClean="0"/>
              <a:t> </a:t>
            </a:r>
            <a:r>
              <a:rPr lang="sk-SK" sz="2400" dirty="0" err="1" smtClean="0"/>
              <a:t>of</a:t>
            </a:r>
            <a:r>
              <a:rPr lang="sk-SK" sz="2400" dirty="0" smtClean="0"/>
              <a:t> </a:t>
            </a:r>
            <a:r>
              <a:rPr lang="sk-SK" sz="2400" dirty="0" err="1" smtClean="0"/>
              <a:t>ores</a:t>
            </a:r>
            <a:r>
              <a:rPr lang="sk-SK" sz="2400" dirty="0" smtClean="0"/>
              <a:t>, </a:t>
            </a:r>
            <a:r>
              <a:rPr lang="sk-SK" sz="2400" dirty="0" err="1" smtClean="0"/>
              <a:t>occurring</a:t>
            </a:r>
            <a:r>
              <a:rPr lang="sk-SK" sz="2400" dirty="0" smtClean="0"/>
              <a:t> in </a:t>
            </a:r>
            <a:r>
              <a:rPr lang="sk-SK" sz="2400" dirty="0" err="1" smtClean="0"/>
              <a:t>various</a:t>
            </a:r>
            <a:r>
              <a:rPr lang="sk-SK" sz="2400" dirty="0" smtClean="0"/>
              <a:t> </a:t>
            </a:r>
            <a:r>
              <a:rPr lang="sk-SK" sz="2400" dirty="0" err="1" smtClean="0"/>
              <a:t>areas</a:t>
            </a:r>
            <a:r>
              <a:rPr lang="sk-SK" sz="2400" dirty="0" smtClean="0"/>
              <a:t> </a:t>
            </a:r>
            <a:r>
              <a:rPr lang="sk-SK" sz="2400" dirty="0" err="1" smtClean="0"/>
              <a:t>of</a:t>
            </a:r>
            <a:r>
              <a:rPr lang="sk-SK" sz="2400" dirty="0" smtClean="0"/>
              <a:t> </a:t>
            </a:r>
            <a:r>
              <a:rPr lang="sk-SK" sz="2400" dirty="0" err="1" smtClean="0"/>
              <a:t>central</a:t>
            </a:r>
            <a:r>
              <a:rPr lang="sk-SK" sz="2400" dirty="0" smtClean="0"/>
              <a:t> and </a:t>
            </a:r>
            <a:r>
              <a:rPr lang="sk-SK" sz="2400" dirty="0" err="1" smtClean="0"/>
              <a:t>Eastern</a:t>
            </a:r>
            <a:r>
              <a:rPr lang="sk-SK" sz="2400" dirty="0" smtClean="0"/>
              <a:t> Slovakia. </a:t>
            </a:r>
            <a:r>
              <a:rPr lang="sk-SK" sz="2400" dirty="0" err="1" smtClean="0"/>
              <a:t>Portions</a:t>
            </a:r>
            <a:r>
              <a:rPr lang="sk-SK" sz="2400" dirty="0" smtClean="0"/>
              <a:t> are </a:t>
            </a:r>
            <a:r>
              <a:rPr lang="sk-SK" sz="2400" dirty="0" err="1" smtClean="0"/>
              <a:t>waste</a:t>
            </a:r>
            <a:r>
              <a:rPr lang="sk-SK" sz="2400" dirty="0" smtClean="0"/>
              <a:t> </a:t>
            </a:r>
            <a:r>
              <a:rPr lang="sk-SK" sz="2400" dirty="0" err="1" smtClean="0"/>
              <a:t>material</a:t>
            </a:r>
            <a:r>
              <a:rPr lang="sk-SK" sz="2400" dirty="0" smtClean="0"/>
              <a:t> </a:t>
            </a:r>
            <a:r>
              <a:rPr lang="sk-SK" sz="2400" dirty="0" err="1" smtClean="0"/>
              <a:t>from</a:t>
            </a:r>
            <a:r>
              <a:rPr lang="sk-SK" sz="2400" dirty="0" smtClean="0"/>
              <a:t> </a:t>
            </a:r>
            <a:r>
              <a:rPr lang="sk-SK" sz="2400" dirty="0" err="1" smtClean="0"/>
              <a:t>deep</a:t>
            </a:r>
            <a:r>
              <a:rPr lang="sk-SK" sz="2400" dirty="0" smtClean="0"/>
              <a:t> </a:t>
            </a:r>
            <a:r>
              <a:rPr lang="sk-SK" sz="2400" dirty="0" err="1" smtClean="0"/>
              <a:t>mining</a:t>
            </a:r>
            <a:r>
              <a:rPr lang="sk-SK" sz="2400" dirty="0" smtClean="0"/>
              <a:t> - jalovinu, </a:t>
            </a:r>
            <a:r>
              <a:rPr lang="sk-SK" sz="2400" dirty="0" err="1" smtClean="0"/>
              <a:t>ie</a:t>
            </a:r>
            <a:r>
              <a:rPr lang="sk-SK" sz="2400" dirty="0" smtClean="0"/>
              <a:t> </a:t>
            </a:r>
            <a:r>
              <a:rPr lang="sk-SK" sz="2400" dirty="0" err="1" smtClean="0"/>
              <a:t>rocks</a:t>
            </a:r>
            <a:r>
              <a:rPr lang="sk-SK" sz="2400" dirty="0" smtClean="0"/>
              <a:t> </a:t>
            </a:r>
            <a:r>
              <a:rPr lang="sk-SK" sz="2400" dirty="0" err="1" smtClean="0"/>
              <a:t>that</a:t>
            </a:r>
            <a:r>
              <a:rPr lang="sk-SK" sz="2400" dirty="0" smtClean="0"/>
              <a:t> had </a:t>
            </a:r>
            <a:r>
              <a:rPr lang="sk-SK" sz="2400" dirty="0" err="1" smtClean="0"/>
              <a:t>economic</a:t>
            </a:r>
            <a:r>
              <a:rPr lang="sk-SK" sz="2400" dirty="0" smtClean="0"/>
              <a:t> </a:t>
            </a:r>
            <a:r>
              <a:rPr lang="sk-SK" sz="2400" dirty="0" err="1" smtClean="0"/>
              <a:t>significance</a:t>
            </a:r>
            <a:r>
              <a:rPr lang="sk-SK" sz="2400" dirty="0" smtClean="0"/>
              <a:t>. </a:t>
            </a:r>
            <a:r>
              <a:rPr lang="sk-SK" sz="2400" dirty="0" err="1" smtClean="0"/>
              <a:t>The</a:t>
            </a:r>
            <a:r>
              <a:rPr lang="sk-SK" sz="2400" dirty="0" smtClean="0"/>
              <a:t> </a:t>
            </a:r>
            <a:r>
              <a:rPr lang="sk-SK" sz="2400" dirty="0" err="1" smtClean="0"/>
              <a:t>district</a:t>
            </a:r>
            <a:r>
              <a:rPr lang="sk-SK" sz="2400" dirty="0" smtClean="0"/>
              <a:t> </a:t>
            </a:r>
            <a:r>
              <a:rPr lang="sk-SK" sz="2400" dirty="0" err="1" smtClean="0"/>
              <a:t>is</a:t>
            </a:r>
            <a:r>
              <a:rPr lang="sk-SK" sz="2400" dirty="0" smtClean="0"/>
              <a:t> </a:t>
            </a:r>
            <a:r>
              <a:rPr lang="sk-SK" sz="2400" dirty="0" err="1" smtClean="0"/>
              <a:t>the</a:t>
            </a:r>
            <a:r>
              <a:rPr lang="sk-SK" sz="2400" dirty="0" smtClean="0"/>
              <a:t> </a:t>
            </a:r>
            <a:r>
              <a:rPr lang="sk-SK" sz="2400" dirty="0" err="1" smtClean="0"/>
              <a:t>occurrence</a:t>
            </a:r>
            <a:r>
              <a:rPr lang="sk-SK" sz="2400" dirty="0" smtClean="0"/>
              <a:t> </a:t>
            </a:r>
            <a:r>
              <a:rPr lang="sk-SK" sz="2400" dirty="0" err="1" smtClean="0"/>
              <a:t>of</a:t>
            </a:r>
            <a:r>
              <a:rPr lang="sk-SK" sz="2400" dirty="0" smtClean="0"/>
              <a:t> Gelnica </a:t>
            </a:r>
            <a:r>
              <a:rPr lang="sk-SK" sz="2400" dirty="0" err="1" smtClean="0"/>
              <a:t>heaps</a:t>
            </a:r>
            <a:r>
              <a:rPr lang="sk-SK" sz="2400" dirty="0" smtClean="0"/>
              <a:t> are most </a:t>
            </a:r>
            <a:r>
              <a:rPr lang="sk-SK" sz="2400" dirty="0" err="1" smtClean="0"/>
              <a:t>localized</a:t>
            </a:r>
            <a:r>
              <a:rPr lang="sk-SK" sz="2400" dirty="0" smtClean="0"/>
              <a:t> </a:t>
            </a:r>
            <a:r>
              <a:rPr lang="sk-SK" sz="2400" dirty="0" err="1" smtClean="0"/>
              <a:t>around</a:t>
            </a:r>
            <a:r>
              <a:rPr lang="sk-SK" sz="2400" dirty="0" smtClean="0"/>
              <a:t> </a:t>
            </a:r>
            <a:r>
              <a:rPr lang="sk-SK" sz="2400" dirty="0" err="1" smtClean="0"/>
              <a:t>the</a:t>
            </a:r>
            <a:r>
              <a:rPr lang="sk-SK" sz="2400" dirty="0" smtClean="0"/>
              <a:t> site Gelnica Slovenské Cechy, </a:t>
            </a:r>
            <a:r>
              <a:rPr lang="sk-SK" sz="2400" dirty="0" err="1" smtClean="0"/>
              <a:t>Thurzov</a:t>
            </a:r>
            <a:r>
              <a:rPr lang="sk-SK" sz="2400" dirty="0" smtClean="0"/>
              <a:t>, Smolník and Smolnícka Huta.</a:t>
            </a:r>
            <a:br>
              <a:rPr lang="sk-SK" sz="2400" dirty="0" smtClean="0"/>
            </a:br>
            <a:r>
              <a:rPr lang="sk-SK" sz="2400" dirty="0" err="1" smtClean="0"/>
              <a:t>The</a:t>
            </a:r>
            <a:r>
              <a:rPr lang="sk-SK" sz="2400" dirty="0" smtClean="0"/>
              <a:t> </a:t>
            </a:r>
            <a:r>
              <a:rPr lang="sk-SK" sz="2400" dirty="0" err="1" smtClean="0"/>
              <a:t>work</a:t>
            </a:r>
            <a:r>
              <a:rPr lang="sk-SK" sz="2400" dirty="0" smtClean="0"/>
              <a:t> </a:t>
            </a:r>
            <a:r>
              <a:rPr lang="sk-SK" sz="2400" dirty="0" err="1" smtClean="0"/>
              <a:t>deals</a:t>
            </a:r>
            <a:r>
              <a:rPr lang="sk-SK" sz="2400" dirty="0" smtClean="0"/>
              <a:t> </a:t>
            </a:r>
            <a:r>
              <a:rPr lang="sk-SK" sz="2400" dirty="0" err="1" smtClean="0"/>
              <a:t>with</a:t>
            </a:r>
            <a:r>
              <a:rPr lang="sk-SK" sz="2400" dirty="0" smtClean="0"/>
              <a:t> </a:t>
            </a:r>
            <a:r>
              <a:rPr lang="sk-SK" sz="2400" dirty="0" err="1" smtClean="0"/>
              <a:t>the</a:t>
            </a:r>
            <a:r>
              <a:rPr lang="sk-SK" sz="2400" dirty="0" smtClean="0"/>
              <a:t> </a:t>
            </a:r>
            <a:r>
              <a:rPr lang="sk-SK" sz="2400" dirty="0" err="1" smtClean="0"/>
              <a:t>geological</a:t>
            </a:r>
            <a:r>
              <a:rPr lang="sk-SK" sz="2400" dirty="0" smtClean="0"/>
              <a:t> </a:t>
            </a:r>
            <a:r>
              <a:rPr lang="sk-SK" sz="2400" dirty="0" err="1" smtClean="0"/>
              <a:t>characteristics</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heap</a:t>
            </a:r>
            <a:r>
              <a:rPr lang="sk-SK" sz="2400" dirty="0" smtClean="0"/>
              <a:t> in Gelnica in </a:t>
            </a:r>
            <a:r>
              <a:rPr lang="sk-SK" sz="2400" dirty="0" err="1" smtClean="0"/>
              <a:t>locality</a:t>
            </a:r>
            <a:r>
              <a:rPr lang="sk-SK" sz="2400" dirty="0" smtClean="0"/>
              <a:t> Slovenské Cechy, </a:t>
            </a:r>
            <a:r>
              <a:rPr lang="sk-SK" sz="2400" dirty="0" err="1" smtClean="0"/>
              <a:t>the</a:t>
            </a:r>
            <a:r>
              <a:rPr lang="sk-SK" sz="2400" dirty="0" smtClean="0"/>
              <a:t> </a:t>
            </a:r>
            <a:r>
              <a:rPr lang="sk-SK" sz="2400" dirty="0" err="1" smtClean="0"/>
              <a:t>presence</a:t>
            </a:r>
            <a:r>
              <a:rPr lang="sk-SK" sz="2400" dirty="0" smtClean="0"/>
              <a:t> </a:t>
            </a:r>
            <a:r>
              <a:rPr lang="sk-SK" sz="2400" dirty="0" err="1" smtClean="0"/>
              <a:t>of</a:t>
            </a:r>
            <a:r>
              <a:rPr lang="sk-SK" sz="2400" dirty="0" smtClean="0"/>
              <a:t> </a:t>
            </a:r>
            <a:r>
              <a:rPr lang="sk-SK" sz="2400" dirty="0" err="1" smtClean="0"/>
              <a:t>toxic</a:t>
            </a:r>
            <a:r>
              <a:rPr lang="sk-SK" sz="2400" dirty="0" smtClean="0"/>
              <a:t> </a:t>
            </a:r>
            <a:r>
              <a:rPr lang="sk-SK" sz="2400" dirty="0" err="1" smtClean="0"/>
              <a:t>metals</a:t>
            </a:r>
            <a:r>
              <a:rPr lang="sk-SK" sz="2400" dirty="0" smtClean="0"/>
              <a:t> in </a:t>
            </a:r>
            <a:r>
              <a:rPr lang="sk-SK" sz="2400" dirty="0" err="1" smtClean="0"/>
              <a:t>the</a:t>
            </a:r>
            <a:r>
              <a:rPr lang="sk-SK" sz="2400" dirty="0" smtClean="0"/>
              <a:t> </a:t>
            </a:r>
            <a:r>
              <a:rPr lang="sk-SK" sz="2400" dirty="0" err="1" smtClean="0"/>
              <a:t>substrate</a:t>
            </a:r>
            <a:r>
              <a:rPr lang="sk-SK" sz="2400" dirty="0" smtClean="0"/>
              <a:t>, </a:t>
            </a:r>
            <a:r>
              <a:rPr lang="sk-SK" sz="2400" dirty="0" err="1" smtClean="0"/>
              <a:t>the</a:t>
            </a:r>
            <a:r>
              <a:rPr lang="sk-SK" sz="2400" dirty="0" smtClean="0"/>
              <a:t> pH </a:t>
            </a:r>
            <a:r>
              <a:rPr lang="sk-SK" sz="2400" dirty="0" err="1" smtClean="0"/>
              <a:t>of</a:t>
            </a:r>
            <a:r>
              <a:rPr lang="sk-SK" sz="2400" dirty="0" smtClean="0"/>
              <a:t> </a:t>
            </a:r>
            <a:r>
              <a:rPr lang="sk-SK" sz="2400" dirty="0" err="1" smtClean="0"/>
              <a:t>soil</a:t>
            </a:r>
            <a:r>
              <a:rPr lang="sk-SK" sz="2400" dirty="0" smtClean="0"/>
              <a:t> </a:t>
            </a:r>
            <a:r>
              <a:rPr lang="sk-SK" sz="2400" dirty="0" err="1" smtClean="0"/>
              <a:t>properties</a:t>
            </a:r>
            <a:r>
              <a:rPr lang="sk-SK" sz="2400" dirty="0" smtClean="0"/>
              <a:t> and </a:t>
            </a:r>
            <a:r>
              <a:rPr lang="sk-SK" sz="2400" dirty="0" err="1" smtClean="0"/>
              <a:t>description</a:t>
            </a:r>
            <a:r>
              <a:rPr lang="sk-SK" sz="2400" dirty="0" smtClean="0"/>
              <a:t> </a:t>
            </a:r>
            <a:r>
              <a:rPr lang="sk-SK" sz="2400" dirty="0" err="1" smtClean="0"/>
              <a:t>of</a:t>
            </a:r>
            <a:r>
              <a:rPr lang="sk-SK" sz="2400" dirty="0" smtClean="0"/>
              <a:t>  </a:t>
            </a:r>
            <a:r>
              <a:rPr lang="sk-SK" sz="2400" dirty="0" err="1" smtClean="0"/>
              <a:t>vegetation</a:t>
            </a:r>
            <a:r>
              <a:rPr lang="sk-SK" sz="2400" dirty="0" smtClean="0"/>
              <a:t> </a:t>
            </a:r>
            <a:r>
              <a:rPr lang="sk-SK" sz="2400" dirty="0" err="1" smtClean="0"/>
              <a:t>and</a:t>
            </a:r>
            <a:r>
              <a:rPr lang="sk-SK" sz="2400" dirty="0" smtClean="0"/>
              <a:t> </a:t>
            </a:r>
            <a:r>
              <a:rPr lang="sk-SK" sz="2400" dirty="0" err="1" smtClean="0"/>
              <a:t>settlement</a:t>
            </a:r>
            <a:r>
              <a:rPr lang="sk-SK" sz="2400" dirty="0" smtClean="0"/>
              <a:t> </a:t>
            </a:r>
            <a:r>
              <a:rPr lang="sk-SK" sz="2400" dirty="0" err="1" smtClean="0"/>
              <a:t>representatives</a:t>
            </a:r>
            <a:r>
              <a:rPr lang="sk-SK" sz="2400" dirty="0" smtClean="0"/>
              <a:t> </a:t>
            </a:r>
            <a:r>
              <a:rPr lang="sk-SK" sz="2400" dirty="0" err="1" smtClean="0"/>
              <a:t>of</a:t>
            </a:r>
            <a:r>
              <a:rPr lang="sk-SK" sz="2400" dirty="0" smtClean="0"/>
              <a:t> </a:t>
            </a:r>
            <a:r>
              <a:rPr lang="sk-SK" sz="2400" dirty="0" err="1" smtClean="0"/>
              <a:t>fungi</a:t>
            </a:r>
            <a:r>
              <a:rPr lang="sk-SK" sz="2400" dirty="0" smtClean="0"/>
              <a:t> on </a:t>
            </a:r>
            <a:r>
              <a:rPr lang="sk-SK" sz="2400" dirty="0" err="1" smtClean="0"/>
              <a:t>the</a:t>
            </a:r>
            <a:r>
              <a:rPr lang="sk-SK" sz="2400" dirty="0" smtClean="0"/>
              <a:t> </a:t>
            </a:r>
            <a:r>
              <a:rPr lang="sk-SK" sz="2400" dirty="0" err="1" smtClean="0"/>
              <a:t>heap</a:t>
            </a:r>
            <a:r>
              <a:rPr lang="sk-SK" sz="2400" dirty="0" smtClean="0"/>
              <a:t>, and </a:t>
            </a:r>
            <a:r>
              <a:rPr lang="sk-SK" sz="2400" dirty="0" err="1" smtClean="0"/>
              <a:t>also</a:t>
            </a:r>
            <a:r>
              <a:rPr lang="sk-SK" sz="2400" dirty="0" smtClean="0"/>
              <a:t> </a:t>
            </a:r>
            <a:r>
              <a:rPr lang="sk-SK" sz="2400" dirty="0" err="1" smtClean="0"/>
              <a:t>deals</a:t>
            </a:r>
            <a:r>
              <a:rPr lang="sk-SK" sz="2400" dirty="0" smtClean="0"/>
              <a:t> </a:t>
            </a:r>
            <a:r>
              <a:rPr lang="sk-SK" sz="2400" dirty="0" err="1" smtClean="0"/>
              <a:t>with</a:t>
            </a:r>
            <a:r>
              <a:rPr lang="sk-SK" sz="2400" dirty="0" smtClean="0"/>
              <a:t> </a:t>
            </a:r>
            <a:r>
              <a:rPr lang="sk-SK" sz="2400" dirty="0" err="1" smtClean="0"/>
              <a:t>animals</a:t>
            </a:r>
            <a:r>
              <a:rPr lang="sk-SK" sz="2400" dirty="0" smtClean="0"/>
              <a:t>, </a:t>
            </a:r>
            <a:r>
              <a:rPr lang="sk-SK" sz="2400" dirty="0" err="1" smtClean="0"/>
              <a:t>whose</a:t>
            </a:r>
            <a:r>
              <a:rPr lang="sk-SK" sz="2400" dirty="0" smtClean="0"/>
              <a:t> </a:t>
            </a:r>
            <a:r>
              <a:rPr lang="sk-SK" sz="2400" dirty="0" err="1" smtClean="0"/>
              <a:t>manifestations</a:t>
            </a:r>
            <a:r>
              <a:rPr lang="sk-SK" sz="2400" dirty="0" smtClean="0"/>
              <a:t> </a:t>
            </a:r>
            <a:r>
              <a:rPr lang="sk-SK" sz="2400" dirty="0" err="1" smtClean="0"/>
              <a:t>of</a:t>
            </a:r>
            <a:r>
              <a:rPr lang="sk-SK" sz="2400" dirty="0" smtClean="0"/>
              <a:t> </a:t>
            </a:r>
            <a:r>
              <a:rPr lang="sk-SK" sz="2400" dirty="0" err="1" smtClean="0"/>
              <a:t>life</a:t>
            </a:r>
            <a:r>
              <a:rPr lang="sk-SK" sz="2400" dirty="0" smtClean="0"/>
              <a:t> in </a:t>
            </a:r>
            <a:r>
              <a:rPr lang="sk-SK" sz="2400" dirty="0" err="1" smtClean="0"/>
              <a:t>some</a:t>
            </a:r>
            <a:r>
              <a:rPr lang="sk-SK" sz="2400" dirty="0" smtClean="0"/>
              <a:t> </a:t>
            </a:r>
            <a:r>
              <a:rPr lang="sk-SK" sz="2400" dirty="0" err="1" smtClean="0"/>
              <a:t>way</a:t>
            </a:r>
            <a:r>
              <a:rPr lang="sk-SK" sz="2400" dirty="0" smtClean="0"/>
              <a:t> </a:t>
            </a:r>
            <a:r>
              <a:rPr lang="sk-SK" sz="2400" dirty="0" err="1" smtClean="0"/>
              <a:t>related</a:t>
            </a:r>
            <a:r>
              <a:rPr lang="sk-SK" sz="2400" dirty="0" smtClean="0"/>
              <a:t> to </a:t>
            </a:r>
            <a:r>
              <a:rPr lang="sk-SK" sz="2400" dirty="0" err="1" smtClean="0"/>
              <a:t>this</a:t>
            </a:r>
            <a:r>
              <a:rPr lang="sk-SK" sz="2400" dirty="0" smtClean="0"/>
              <a:t> </a:t>
            </a:r>
            <a:r>
              <a:rPr lang="sk-SK" sz="2400" dirty="0" err="1" smtClean="0"/>
              <a:t>heap</a:t>
            </a:r>
            <a:r>
              <a:rPr lang="sk-SK" sz="2400" dirty="0" smtClean="0"/>
              <a:t>.</a:t>
            </a:r>
            <a:br>
              <a:rPr lang="sk-SK" sz="2400" dirty="0" smtClean="0"/>
            </a:br>
            <a:r>
              <a:rPr lang="sk-SK" sz="2400" dirty="0" smtClean="0"/>
              <a:t>     I </a:t>
            </a:r>
            <a:r>
              <a:rPr lang="sk-SK" sz="2400" dirty="0" err="1" smtClean="0"/>
              <a:t>have</a:t>
            </a:r>
            <a:r>
              <a:rPr lang="sk-SK" sz="2400" dirty="0" smtClean="0"/>
              <a:t> </a:t>
            </a:r>
            <a:r>
              <a:rPr lang="sk-SK" sz="2400" dirty="0" err="1" smtClean="0"/>
              <a:t>been</a:t>
            </a:r>
            <a:r>
              <a:rPr lang="sk-SK" sz="2400" dirty="0" smtClean="0"/>
              <a:t> </a:t>
            </a:r>
            <a:r>
              <a:rPr lang="sk-SK" sz="2400" dirty="0" err="1" smtClean="0"/>
              <a:t>devoting</a:t>
            </a:r>
            <a:r>
              <a:rPr lang="sk-SK" sz="2400" dirty="0" smtClean="0"/>
              <a:t> my </a:t>
            </a:r>
            <a:r>
              <a:rPr lang="sk-SK" sz="2400" dirty="0" err="1" smtClean="0"/>
              <a:t>time</a:t>
            </a:r>
            <a:r>
              <a:rPr lang="sk-SK" sz="2400" dirty="0" smtClean="0"/>
              <a:t> to study </a:t>
            </a:r>
            <a:r>
              <a:rPr lang="sk-SK" sz="2400" dirty="0" err="1" smtClean="0"/>
              <a:t>of</a:t>
            </a:r>
            <a:r>
              <a:rPr lang="sk-SK" sz="2400" dirty="0" smtClean="0"/>
              <a:t> </a:t>
            </a:r>
            <a:r>
              <a:rPr lang="sk-SK" sz="2400" dirty="0" err="1" smtClean="0"/>
              <a:t>heap</a:t>
            </a:r>
            <a:r>
              <a:rPr lang="sk-SK" sz="2400" dirty="0" smtClean="0"/>
              <a:t> </a:t>
            </a:r>
            <a:r>
              <a:rPr lang="sk-SK" sz="2400" dirty="0" err="1" smtClean="0"/>
              <a:t>area</a:t>
            </a:r>
            <a:r>
              <a:rPr lang="sk-SK" sz="2400" dirty="0" smtClean="0"/>
              <a:t> in Gelnica in </a:t>
            </a:r>
            <a:r>
              <a:rPr lang="sk-SK" sz="2400" dirty="0" err="1" smtClean="0"/>
              <a:t>locality</a:t>
            </a:r>
            <a:r>
              <a:rPr lang="sk-SK" sz="2400" dirty="0" smtClean="0"/>
              <a:t> Slovenské </a:t>
            </a:r>
            <a:r>
              <a:rPr lang="sk-SK" sz="2400" dirty="0" err="1" smtClean="0"/>
              <a:t>Cechy-Gaple</a:t>
            </a:r>
            <a:r>
              <a:rPr lang="sk-SK" sz="2400" dirty="0" smtClean="0"/>
              <a:t> </a:t>
            </a:r>
            <a:r>
              <a:rPr lang="sk-SK" sz="2400" dirty="0" err="1" smtClean="0"/>
              <a:t>already</a:t>
            </a:r>
            <a:r>
              <a:rPr lang="sk-SK" sz="2400" dirty="0" smtClean="0"/>
              <a:t> </a:t>
            </a:r>
            <a:r>
              <a:rPr lang="sk-SK" sz="2400" dirty="0" err="1" smtClean="0"/>
              <a:t>two</a:t>
            </a:r>
            <a:r>
              <a:rPr lang="sk-SK" sz="2400" dirty="0" smtClean="0"/>
              <a:t> </a:t>
            </a:r>
            <a:r>
              <a:rPr lang="sk-SK" sz="2400" dirty="0" err="1" smtClean="0"/>
              <a:t>years</a:t>
            </a:r>
            <a:r>
              <a:rPr lang="sk-SK" sz="2400" dirty="0" smtClean="0"/>
              <a:t>, </a:t>
            </a:r>
            <a:r>
              <a:rPr lang="sk-SK" sz="2400" dirty="0" err="1" smtClean="0"/>
              <a:t>but</a:t>
            </a:r>
            <a:r>
              <a:rPr lang="sk-SK" sz="2400" dirty="0" smtClean="0"/>
              <a:t> </a:t>
            </a:r>
            <a:r>
              <a:rPr lang="sk-SK" sz="2400" dirty="0" err="1" smtClean="0"/>
              <a:t>its</a:t>
            </a:r>
            <a:r>
              <a:rPr lang="sk-SK" sz="2400" dirty="0" smtClean="0"/>
              <a:t> </a:t>
            </a:r>
            <a:r>
              <a:rPr lang="sk-SK" sz="2400" dirty="0" err="1" smtClean="0"/>
              <a:t>transformation</a:t>
            </a:r>
            <a:r>
              <a:rPr lang="sk-SK" sz="2400" dirty="0" smtClean="0"/>
              <a:t> </a:t>
            </a:r>
            <a:r>
              <a:rPr lang="sk-SK" sz="2400" dirty="0" err="1" smtClean="0"/>
              <a:t>traced</a:t>
            </a:r>
            <a:r>
              <a:rPr lang="sk-SK" sz="2400" dirty="0" smtClean="0"/>
              <a:t> </a:t>
            </a:r>
            <a:r>
              <a:rPr lang="sk-SK" sz="2400" dirty="0" err="1" smtClean="0"/>
              <a:t>back</a:t>
            </a:r>
            <a:r>
              <a:rPr lang="sk-SK" sz="2400" dirty="0" smtClean="0"/>
              <a:t> to </a:t>
            </a:r>
            <a:r>
              <a:rPr lang="sk-SK" sz="2400" dirty="0" err="1" smtClean="0"/>
              <a:t>childhood</a:t>
            </a:r>
            <a:r>
              <a:rPr lang="sk-SK" sz="2400" dirty="0" smtClean="0"/>
              <a:t>, </a:t>
            </a:r>
            <a:r>
              <a:rPr lang="sk-SK" sz="2400" dirty="0" err="1" smtClean="0"/>
              <a:t>as</a:t>
            </a:r>
            <a:r>
              <a:rPr lang="sk-SK" sz="2400" dirty="0" smtClean="0"/>
              <a:t> </a:t>
            </a:r>
            <a:r>
              <a:rPr lang="sk-SK" sz="2400" dirty="0" err="1" smtClean="0"/>
              <a:t>grandparents</a:t>
            </a:r>
            <a:r>
              <a:rPr lang="sk-SK" sz="2400" dirty="0" smtClean="0"/>
              <a:t> </a:t>
            </a:r>
            <a:r>
              <a:rPr lang="sk-SK" sz="2400" dirty="0" err="1" smtClean="0"/>
              <a:t>live</a:t>
            </a:r>
            <a:r>
              <a:rPr lang="sk-SK" sz="2400" dirty="0" smtClean="0"/>
              <a:t> in </a:t>
            </a:r>
            <a:r>
              <a:rPr lang="sk-SK" sz="2400" dirty="0" err="1" smtClean="0"/>
              <a:t>the</a:t>
            </a:r>
            <a:r>
              <a:rPr lang="sk-SK" sz="2400" dirty="0" smtClean="0"/>
              <a:t> </a:t>
            </a:r>
            <a:r>
              <a:rPr lang="sk-SK" sz="2400" dirty="0" err="1" smtClean="0"/>
              <a:t>nearby</a:t>
            </a:r>
            <a:r>
              <a:rPr lang="sk-SK" sz="2400" dirty="0" smtClean="0"/>
              <a:t> </a:t>
            </a:r>
            <a:r>
              <a:rPr lang="sk-SK" sz="2400" dirty="0" err="1" smtClean="0"/>
              <a:t>vicinity</a:t>
            </a:r>
            <a:r>
              <a:rPr lang="sk-SK" sz="2400" dirty="0" smtClean="0"/>
              <a:t>. </a:t>
            </a:r>
            <a:r>
              <a:rPr lang="sk-SK" sz="2400" dirty="0" err="1" smtClean="0"/>
              <a:t>The</a:t>
            </a:r>
            <a:r>
              <a:rPr lang="sk-SK" sz="2400" dirty="0" smtClean="0"/>
              <a:t> </a:t>
            </a:r>
            <a:r>
              <a:rPr lang="sk-SK" sz="2400" dirty="0" err="1" smtClean="0"/>
              <a:t>main</a:t>
            </a:r>
            <a:r>
              <a:rPr lang="sk-SK" sz="2400" dirty="0" smtClean="0"/>
              <a:t> </a:t>
            </a:r>
            <a:r>
              <a:rPr lang="sk-SK" sz="2400" dirty="0" err="1" smtClean="0"/>
              <a:t>reason</a:t>
            </a:r>
            <a:r>
              <a:rPr lang="sk-SK" sz="2400" dirty="0" smtClean="0"/>
              <a:t> </a:t>
            </a:r>
            <a:r>
              <a:rPr lang="sk-SK" sz="2400" dirty="0" err="1" smtClean="0"/>
              <a:t>for</a:t>
            </a:r>
            <a:r>
              <a:rPr lang="sk-SK" sz="2400" dirty="0" smtClean="0"/>
              <a:t> </a:t>
            </a:r>
            <a:r>
              <a:rPr lang="sk-SK" sz="2400" dirty="0" err="1" smtClean="0"/>
              <a:t>selecting</a:t>
            </a:r>
            <a:r>
              <a:rPr lang="sk-SK" sz="2400" dirty="0" smtClean="0"/>
              <a:t> </a:t>
            </a:r>
            <a:r>
              <a:rPr lang="sk-SK" sz="2400" dirty="0" err="1" smtClean="0"/>
              <a:t>this</a:t>
            </a:r>
            <a:r>
              <a:rPr lang="sk-SK" sz="2400" dirty="0" smtClean="0"/>
              <a:t> </a:t>
            </a:r>
            <a:r>
              <a:rPr lang="sk-SK" sz="2400" dirty="0" err="1" smtClean="0"/>
              <a:t>theme</a:t>
            </a:r>
            <a:r>
              <a:rPr lang="sk-SK" sz="2400" dirty="0" smtClean="0"/>
              <a:t> </a:t>
            </a:r>
            <a:r>
              <a:rPr lang="sk-SK" sz="2400" dirty="0" err="1" smtClean="0"/>
              <a:t>is</a:t>
            </a:r>
            <a:r>
              <a:rPr lang="sk-SK" sz="2400" dirty="0" smtClean="0"/>
              <a:t> my </a:t>
            </a:r>
            <a:r>
              <a:rPr lang="sk-SK" sz="2400" dirty="0" err="1" smtClean="0"/>
              <a:t>interest</a:t>
            </a:r>
            <a:r>
              <a:rPr lang="sk-SK" sz="2400" dirty="0" smtClean="0"/>
              <a:t> in </a:t>
            </a:r>
            <a:r>
              <a:rPr lang="sk-SK" sz="2400" dirty="0" err="1" smtClean="0"/>
              <a:t>ecology</a:t>
            </a:r>
            <a:r>
              <a:rPr lang="sk-SK" sz="2400" dirty="0" smtClean="0"/>
              <a:t>, </a:t>
            </a:r>
            <a:r>
              <a:rPr lang="sk-SK" sz="2400" dirty="0" err="1" smtClean="0"/>
              <a:t>because</a:t>
            </a:r>
            <a:r>
              <a:rPr lang="sk-SK" sz="2400" dirty="0" smtClean="0"/>
              <a:t> </a:t>
            </a:r>
            <a:r>
              <a:rPr lang="sk-SK" sz="2400" dirty="0" err="1" smtClean="0"/>
              <a:t>it</a:t>
            </a:r>
            <a:r>
              <a:rPr lang="sk-SK" sz="2400" dirty="0" smtClean="0"/>
              <a:t> </a:t>
            </a:r>
            <a:r>
              <a:rPr lang="sk-SK" sz="2400" dirty="0" err="1" smtClean="0"/>
              <a:t>is</a:t>
            </a:r>
            <a:r>
              <a:rPr lang="sk-SK" sz="2400" dirty="0" smtClean="0"/>
              <a:t> a </a:t>
            </a:r>
            <a:r>
              <a:rPr lang="sk-SK" sz="2400" dirty="0" err="1" smtClean="0"/>
              <a:t>highly</a:t>
            </a:r>
            <a:r>
              <a:rPr lang="sk-SK" sz="2400" dirty="0" smtClean="0"/>
              <a:t> </a:t>
            </a:r>
            <a:r>
              <a:rPr lang="sk-SK" sz="2400" dirty="0" err="1" smtClean="0"/>
              <a:t>topical</a:t>
            </a:r>
            <a:r>
              <a:rPr lang="sk-SK" sz="2400" dirty="0" smtClean="0"/>
              <a:t> </a:t>
            </a:r>
            <a:r>
              <a:rPr lang="sk-SK" sz="2400" dirty="0" err="1" smtClean="0"/>
              <a:t>issue</a:t>
            </a:r>
            <a:r>
              <a:rPr lang="sk-SK" sz="2400" dirty="0" smtClean="0"/>
              <a:t> and </a:t>
            </a:r>
            <a:r>
              <a:rPr lang="sk-SK" sz="2400" dirty="0" err="1" smtClean="0"/>
              <a:t>also</a:t>
            </a:r>
            <a:r>
              <a:rPr lang="sk-SK" sz="2400" dirty="0" smtClean="0"/>
              <a:t> </a:t>
            </a:r>
            <a:r>
              <a:rPr lang="sk-SK" sz="2400" dirty="0" err="1" smtClean="0"/>
              <a:t>the</a:t>
            </a:r>
            <a:r>
              <a:rPr lang="sk-SK" sz="2400" dirty="0" smtClean="0"/>
              <a:t> </a:t>
            </a:r>
            <a:r>
              <a:rPr lang="sk-SK" sz="2400" dirty="0" err="1" smtClean="0"/>
              <a:t>history</a:t>
            </a:r>
            <a:r>
              <a:rPr lang="sk-SK" sz="2400" dirty="0" smtClean="0"/>
              <a:t> </a:t>
            </a:r>
            <a:r>
              <a:rPr lang="sk-SK" sz="2400" dirty="0" err="1" smtClean="0"/>
              <a:t>that</a:t>
            </a:r>
            <a:r>
              <a:rPr lang="sk-SK" sz="2400" dirty="0" smtClean="0"/>
              <a:t> </a:t>
            </a:r>
            <a:r>
              <a:rPr lang="sk-SK" sz="2400" dirty="0" err="1" smtClean="0"/>
              <a:t>this</a:t>
            </a:r>
            <a:r>
              <a:rPr lang="sk-SK" sz="2400" dirty="0" smtClean="0"/>
              <a:t> </a:t>
            </a:r>
            <a:r>
              <a:rPr lang="sk-SK" sz="2400" dirty="0" err="1" smtClean="0"/>
              <a:t>heap</a:t>
            </a:r>
            <a:r>
              <a:rPr lang="sk-SK" sz="2400" dirty="0" smtClean="0"/>
              <a:t> </a:t>
            </a:r>
            <a:r>
              <a:rPr lang="sk-SK" sz="2400" dirty="0" err="1" smtClean="0"/>
              <a:t>literally</a:t>
            </a:r>
            <a:r>
              <a:rPr lang="sk-SK" sz="2400" dirty="0" smtClean="0"/>
              <a:t> </a:t>
            </a:r>
            <a:r>
              <a:rPr lang="sk-SK" sz="2400" dirty="0" err="1" smtClean="0"/>
              <a:t>breathes</a:t>
            </a:r>
            <a:r>
              <a:rPr lang="sk-SK" sz="2400" dirty="0" smtClean="0"/>
              <a:t>. </a:t>
            </a:r>
            <a:r>
              <a:rPr lang="sk-SK" sz="2400" dirty="0" smtClean="0">
                <a:latin typeface="+mj-lt"/>
                <a:ea typeface="+mj-ea"/>
                <a:cs typeface="+mj-cs"/>
              </a:rPr>
              <a:t/>
            </a:r>
            <a:br>
              <a:rPr lang="sk-SK" sz="2400" dirty="0" smtClean="0">
                <a:latin typeface="+mj-lt"/>
                <a:ea typeface="+mj-ea"/>
                <a:cs typeface="+mj-cs"/>
              </a:rPr>
            </a:br>
            <a:r>
              <a:rPr lang="sk-SK" sz="2400" dirty="0" smtClean="0">
                <a:latin typeface="+mj-lt"/>
                <a:ea typeface="+mj-ea"/>
                <a:cs typeface="+mj-cs"/>
              </a:rPr>
              <a:t/>
            </a:r>
            <a:br>
              <a:rPr lang="sk-SK" sz="2400" dirty="0" smtClean="0">
                <a:latin typeface="+mj-lt"/>
                <a:ea typeface="+mj-ea"/>
                <a:cs typeface="+mj-cs"/>
              </a:rPr>
            </a:br>
            <a:endParaRPr lang="sk-SK" sz="2400" dirty="0">
              <a:latin typeface="+mj-lt"/>
              <a:ea typeface="+mj-ea"/>
              <a:cs typeface="+mj-cs"/>
            </a:endParaRPr>
          </a:p>
        </p:txBody>
      </p:sp>
      <p:sp>
        <p:nvSpPr>
          <p:cNvPr id="12" name="Zástupný symbol textu 6"/>
          <p:cNvSpPr txBox="1">
            <a:spLocks/>
          </p:cNvSpPr>
          <p:nvPr/>
        </p:nvSpPr>
        <p:spPr>
          <a:xfrm>
            <a:off x="447675" y="26126281"/>
            <a:ext cx="7620000" cy="1112336"/>
          </a:xfrm>
          <a:prstGeom prst="rect">
            <a:avLst/>
          </a:prstGeom>
          <a:solidFill>
            <a:srgbClr val="92D050"/>
          </a:solidFill>
        </p:spPr>
        <p:txBody>
          <a:bodyPr vert="horz" lIns="312530" tIns="156266" rIns="312530" bIns="156266" rtlCol="0" anchor="b">
            <a:noAutofit/>
          </a:bodyPr>
          <a:lstStyle/>
          <a:p>
            <a:pPr>
              <a:spcBef>
                <a:spcPct val="20000"/>
              </a:spcBef>
              <a:defRPr/>
            </a:pPr>
            <a:r>
              <a:rPr lang="sk-SK" sz="5400" b="1" dirty="0" err="1" smtClean="0"/>
              <a:t>Matherial</a:t>
            </a:r>
            <a:r>
              <a:rPr lang="sk-SK" sz="5400" b="1" dirty="0" smtClean="0"/>
              <a:t> </a:t>
            </a:r>
            <a:r>
              <a:rPr lang="sk-SK" sz="5400" b="1" dirty="0" smtClean="0"/>
              <a:t>and  </a:t>
            </a:r>
            <a:r>
              <a:rPr lang="sk-SK" sz="5400" b="1" dirty="0" err="1" smtClean="0"/>
              <a:t>Methods</a:t>
            </a:r>
            <a:endParaRPr lang="sk-SK" sz="5400" b="1" dirty="0"/>
          </a:p>
        </p:txBody>
      </p:sp>
      <p:pic>
        <p:nvPicPr>
          <p:cNvPr id="1026" name="Obrázok 1" descr="http://www.preshowminerals.szm.sk/bane/rudohorie/gelnica/22.jpg"/>
          <p:cNvPicPr>
            <a:picLocks noChangeAspect="1" noChangeArrowheads="1"/>
          </p:cNvPicPr>
          <p:nvPr/>
        </p:nvPicPr>
        <p:blipFill>
          <a:blip r:embed="rId3"/>
          <a:srcRect l="16547" t="21716" r="2464" b="4491"/>
          <a:stretch>
            <a:fillRect/>
          </a:stretch>
        </p:blipFill>
        <p:spPr bwMode="auto">
          <a:xfrm>
            <a:off x="904875" y="29402881"/>
            <a:ext cx="4724400" cy="4932875"/>
          </a:xfrm>
          <a:prstGeom prst="rect">
            <a:avLst/>
          </a:prstGeom>
          <a:noFill/>
          <a:ln w="9525">
            <a:noFill/>
            <a:miter lim="800000"/>
            <a:headEnd/>
            <a:tailEnd/>
          </a:ln>
        </p:spPr>
      </p:pic>
      <p:cxnSp>
        <p:nvCxnSpPr>
          <p:cNvPr id="1027" name="AutoShape 3"/>
          <p:cNvCxnSpPr>
            <a:cxnSpLocks noChangeShapeType="1"/>
          </p:cNvCxnSpPr>
          <p:nvPr/>
        </p:nvCxnSpPr>
        <p:spPr bwMode="auto">
          <a:xfrm flipV="1">
            <a:off x="1209675" y="33353781"/>
            <a:ext cx="1864874" cy="3400868"/>
          </a:xfrm>
          <a:prstGeom prst="straightConnector1">
            <a:avLst/>
          </a:prstGeom>
          <a:noFill/>
          <a:ln w="38100">
            <a:solidFill>
              <a:srgbClr val="FF0000"/>
            </a:solidFill>
            <a:round/>
            <a:headEnd/>
            <a:tailEnd type="triangle" w="med" len="med"/>
          </a:ln>
        </p:spPr>
      </p:cxnSp>
      <p:sp>
        <p:nvSpPr>
          <p:cNvPr id="16" name="Obdĺžnik 15"/>
          <p:cNvSpPr/>
          <p:nvPr/>
        </p:nvSpPr>
        <p:spPr>
          <a:xfrm>
            <a:off x="828675" y="34813081"/>
            <a:ext cx="5105400" cy="803412"/>
          </a:xfrm>
          <a:prstGeom prst="rect">
            <a:avLst/>
          </a:prstGeom>
        </p:spPr>
        <p:txBody>
          <a:bodyPr wrap="square" lIns="70153" tIns="35076" rIns="70153" bIns="35076">
            <a:spAutoFit/>
          </a:bodyPr>
          <a:lstStyle/>
          <a:p>
            <a:r>
              <a:rPr lang="sk-SK" sz="2400" dirty="0" smtClean="0"/>
              <a:t>Fig.1 </a:t>
            </a:r>
            <a:r>
              <a:rPr lang="sk-SK" sz="2400" dirty="0" err="1" smtClean="0"/>
              <a:t>Locality</a:t>
            </a:r>
            <a:r>
              <a:rPr lang="sk-SK" sz="2400" dirty="0" smtClean="0"/>
              <a:t> Slovenské Cechy – </a:t>
            </a:r>
            <a:r>
              <a:rPr lang="sk-SK" sz="2400" dirty="0" err="1" smtClean="0"/>
              <a:t>Gaple</a:t>
            </a:r>
            <a:r>
              <a:rPr lang="sk-SK" sz="2400" dirty="0" smtClean="0"/>
              <a:t> </a:t>
            </a:r>
            <a:r>
              <a:rPr lang="sk-SK" sz="2400" dirty="0" err="1" smtClean="0"/>
              <a:t>near</a:t>
            </a:r>
            <a:r>
              <a:rPr lang="sk-SK" sz="2400" dirty="0" smtClean="0"/>
              <a:t> Gelnica </a:t>
            </a:r>
            <a:endParaRPr lang="sk-SK" sz="2400" dirty="0"/>
          </a:p>
        </p:txBody>
      </p:sp>
      <p:pic>
        <p:nvPicPr>
          <p:cNvPr id="1028" name="Picture 4" descr="scan0002"/>
          <p:cNvPicPr>
            <a:picLocks noChangeAspect="1" noChangeArrowheads="1"/>
          </p:cNvPicPr>
          <p:nvPr/>
        </p:nvPicPr>
        <p:blipFill>
          <a:blip r:embed="rId4"/>
          <a:srcRect l="35266" t="42894" r="12343" b="11342"/>
          <a:stretch>
            <a:fillRect/>
          </a:stretch>
        </p:blipFill>
        <p:spPr bwMode="auto">
          <a:xfrm>
            <a:off x="6315075" y="29250481"/>
            <a:ext cx="3352800" cy="5365816"/>
          </a:xfrm>
          <a:prstGeom prst="rect">
            <a:avLst/>
          </a:prstGeom>
          <a:noFill/>
          <a:ln w="9525">
            <a:noFill/>
            <a:miter lim="800000"/>
            <a:headEnd/>
            <a:tailEnd/>
          </a:ln>
        </p:spPr>
      </p:pic>
      <p:sp>
        <p:nvSpPr>
          <p:cNvPr id="20" name="Zástupný symbol textu 8"/>
          <p:cNvSpPr txBox="1">
            <a:spLocks/>
          </p:cNvSpPr>
          <p:nvPr/>
        </p:nvSpPr>
        <p:spPr>
          <a:xfrm>
            <a:off x="514350" y="35194081"/>
            <a:ext cx="10287000" cy="4038599"/>
          </a:xfrm>
          <a:prstGeom prst="rect">
            <a:avLst/>
          </a:prstGeom>
        </p:spPr>
        <p:txBody>
          <a:bodyPr vert="horz" lIns="312530" tIns="156266" rIns="312530" bIns="156266" rtlCol="0" anchor="b">
            <a:normAutofit fontScale="62500" lnSpcReduction="20000"/>
          </a:bodyPr>
          <a:lstStyle/>
          <a:p>
            <a:endParaRPr lang="sk-SK" sz="2800" dirty="0" smtClean="0"/>
          </a:p>
          <a:p>
            <a:endParaRPr lang="sk-SK" sz="2800" dirty="0" smtClean="0"/>
          </a:p>
          <a:p>
            <a:endParaRPr lang="sk-SK" sz="2800" dirty="0" smtClean="0"/>
          </a:p>
          <a:p>
            <a:endParaRPr lang="sk-SK" sz="2800" dirty="0" smtClean="0"/>
          </a:p>
          <a:p>
            <a:pPr algn="just"/>
            <a:r>
              <a:rPr lang="sk-SK" sz="3400" dirty="0" err="1" smtClean="0"/>
              <a:t>Metals</a:t>
            </a:r>
            <a:r>
              <a:rPr lang="sk-SK" sz="3400" dirty="0" smtClean="0"/>
              <a:t> </a:t>
            </a:r>
            <a:r>
              <a:rPr lang="sk-SK" sz="3400" dirty="0" err="1" smtClean="0"/>
              <a:t>mining</a:t>
            </a:r>
            <a:r>
              <a:rPr lang="sk-SK" sz="3400" dirty="0" smtClean="0"/>
              <a:t> and </a:t>
            </a:r>
            <a:r>
              <a:rPr lang="sk-SK" sz="3400" dirty="0" err="1" smtClean="0"/>
              <a:t>processing</a:t>
            </a:r>
            <a:r>
              <a:rPr lang="sk-SK" sz="3400" dirty="0" smtClean="0"/>
              <a:t> </a:t>
            </a:r>
            <a:r>
              <a:rPr lang="sk-SK" sz="3400" dirty="0" err="1" smtClean="0"/>
              <a:t>of</a:t>
            </a:r>
            <a:r>
              <a:rPr lang="sk-SK" sz="3400" dirty="0" smtClean="0"/>
              <a:t> </a:t>
            </a:r>
            <a:r>
              <a:rPr lang="sk-SK" sz="3400" dirty="0" err="1" smtClean="0"/>
              <a:t>wastewater</a:t>
            </a:r>
            <a:r>
              <a:rPr lang="sk-SK" sz="3400" dirty="0" smtClean="0"/>
              <a:t> </a:t>
            </a:r>
            <a:r>
              <a:rPr lang="sk-SK" sz="3400" dirty="0" err="1" smtClean="0"/>
              <a:t>material</a:t>
            </a:r>
            <a:r>
              <a:rPr lang="sk-SK" sz="3400" dirty="0" smtClean="0"/>
              <a:t>, </a:t>
            </a:r>
            <a:r>
              <a:rPr lang="sk-SK" sz="3400" dirty="0" err="1" smtClean="0"/>
              <a:t>which</a:t>
            </a:r>
            <a:r>
              <a:rPr lang="sk-SK" sz="3400" dirty="0" smtClean="0"/>
              <a:t> </a:t>
            </a:r>
            <a:r>
              <a:rPr lang="sk-SK" sz="3400" dirty="0" err="1" smtClean="0"/>
              <a:t>is</a:t>
            </a:r>
            <a:r>
              <a:rPr lang="sk-SK" sz="3400" dirty="0" smtClean="0"/>
              <a:t> </a:t>
            </a:r>
            <a:r>
              <a:rPr lang="sk-SK" sz="3400" dirty="0" err="1" smtClean="0"/>
              <a:t>largely</a:t>
            </a:r>
            <a:r>
              <a:rPr lang="sk-SK" sz="3400" dirty="0" smtClean="0"/>
              <a:t> </a:t>
            </a:r>
            <a:r>
              <a:rPr lang="sk-SK" sz="3400" dirty="0" err="1" smtClean="0"/>
              <a:t>exported</a:t>
            </a:r>
            <a:r>
              <a:rPr lang="sk-SK" sz="3400" dirty="0" smtClean="0"/>
              <a:t> </a:t>
            </a:r>
            <a:r>
              <a:rPr lang="sk-SK" sz="3400" dirty="0" err="1" smtClean="0"/>
              <a:t>from</a:t>
            </a:r>
            <a:r>
              <a:rPr lang="sk-SK" sz="3400" dirty="0" smtClean="0"/>
              <a:t> </a:t>
            </a:r>
            <a:r>
              <a:rPr lang="sk-SK" sz="3400" dirty="0" err="1" smtClean="0"/>
              <a:t>the</a:t>
            </a:r>
            <a:r>
              <a:rPr lang="sk-SK" sz="3400" dirty="0" smtClean="0"/>
              <a:t> </a:t>
            </a:r>
            <a:r>
              <a:rPr lang="sk-SK" sz="3400" dirty="0" err="1" smtClean="0"/>
              <a:t>mines</a:t>
            </a:r>
            <a:r>
              <a:rPr lang="sk-SK" sz="3400" dirty="0" smtClean="0"/>
              <a:t> to </a:t>
            </a:r>
            <a:r>
              <a:rPr lang="sk-SK" sz="3400" dirty="0" err="1" smtClean="0"/>
              <a:t>open</a:t>
            </a:r>
            <a:r>
              <a:rPr lang="sk-SK" sz="3400" dirty="0" smtClean="0"/>
              <a:t> </a:t>
            </a:r>
            <a:r>
              <a:rPr lang="sk-SK" sz="3400" dirty="0" err="1" smtClean="0"/>
              <a:t>areas</a:t>
            </a:r>
            <a:r>
              <a:rPr lang="sk-SK" sz="3400" dirty="0" smtClean="0"/>
              <a:t>. In </a:t>
            </a:r>
            <a:r>
              <a:rPr lang="sk-SK" sz="3400" dirty="0" err="1" smtClean="0"/>
              <a:t>connection</a:t>
            </a:r>
            <a:r>
              <a:rPr lang="sk-SK" sz="3400" dirty="0" smtClean="0"/>
              <a:t> </a:t>
            </a:r>
            <a:r>
              <a:rPr lang="sk-SK" sz="3400" dirty="0" err="1" smtClean="0"/>
              <a:t>with</a:t>
            </a:r>
            <a:r>
              <a:rPr lang="sk-SK" sz="3400" dirty="0" smtClean="0"/>
              <a:t> </a:t>
            </a:r>
            <a:r>
              <a:rPr lang="sk-SK" sz="3400" dirty="0" err="1" smtClean="0"/>
              <a:t>the</a:t>
            </a:r>
            <a:r>
              <a:rPr lang="sk-SK" sz="3400" dirty="0" smtClean="0"/>
              <a:t> </a:t>
            </a:r>
            <a:r>
              <a:rPr lang="sk-SK" sz="3400" dirty="0" err="1" smtClean="0"/>
              <a:t>exportation</a:t>
            </a:r>
            <a:r>
              <a:rPr lang="sk-SK" sz="3400" dirty="0" smtClean="0"/>
              <a:t> </a:t>
            </a:r>
            <a:r>
              <a:rPr lang="sk-SK" sz="3400" dirty="0" err="1" smtClean="0"/>
              <a:t>of</a:t>
            </a:r>
            <a:r>
              <a:rPr lang="sk-SK" sz="3400" dirty="0" smtClean="0"/>
              <a:t> </a:t>
            </a:r>
            <a:r>
              <a:rPr lang="sk-SK" sz="3400" dirty="0" err="1" smtClean="0"/>
              <a:t>waste</a:t>
            </a:r>
            <a:r>
              <a:rPr lang="sk-SK" sz="3400" dirty="0" smtClean="0"/>
              <a:t> </a:t>
            </a:r>
            <a:r>
              <a:rPr lang="sk-SK" sz="3400" dirty="0" err="1" smtClean="0"/>
              <a:t>slag</a:t>
            </a:r>
            <a:r>
              <a:rPr lang="sk-SK" sz="3400" dirty="0" smtClean="0"/>
              <a:t> </a:t>
            </a:r>
            <a:r>
              <a:rPr lang="sk-SK" sz="3400" dirty="0" err="1" smtClean="0"/>
              <a:t>heap</a:t>
            </a:r>
            <a:r>
              <a:rPr lang="sk-SK" sz="3400" dirty="0" smtClean="0"/>
              <a:t> </a:t>
            </a:r>
            <a:r>
              <a:rPr lang="sk-SK" sz="3400" dirty="0" err="1" smtClean="0"/>
              <a:t>was</a:t>
            </a:r>
            <a:r>
              <a:rPr lang="sk-SK" sz="3400" dirty="0" smtClean="0"/>
              <a:t> </a:t>
            </a:r>
            <a:r>
              <a:rPr lang="sk-SK" sz="3400" dirty="0" err="1" smtClean="0"/>
              <a:t>also</a:t>
            </a:r>
            <a:r>
              <a:rPr lang="sk-SK" sz="3400" dirty="0" smtClean="0"/>
              <a:t> </a:t>
            </a:r>
            <a:r>
              <a:rPr lang="sk-SK" sz="3400" dirty="0" err="1" smtClean="0"/>
              <a:t>portrayed</a:t>
            </a:r>
            <a:r>
              <a:rPr lang="sk-SK" sz="3400" dirty="0" smtClean="0"/>
              <a:t> </a:t>
            </a:r>
            <a:r>
              <a:rPr lang="sk-SK" sz="3400" dirty="0" err="1" smtClean="0"/>
              <a:t>in</a:t>
            </a:r>
            <a:r>
              <a:rPr lang="sk-SK" sz="3400" dirty="0" smtClean="0"/>
              <a:t> Gelnica site in Slovenské Cechy - </a:t>
            </a:r>
            <a:r>
              <a:rPr lang="sk-SK" sz="3400" dirty="0" err="1" smtClean="0"/>
              <a:t>Gaple</a:t>
            </a:r>
            <a:r>
              <a:rPr lang="sk-SK" sz="3400" dirty="0" smtClean="0"/>
              <a:t>, </a:t>
            </a:r>
            <a:r>
              <a:rPr lang="sk-SK" sz="3400" dirty="0" err="1" smtClean="0"/>
              <a:t>which</a:t>
            </a:r>
            <a:r>
              <a:rPr lang="sk-SK" sz="3400" dirty="0" smtClean="0"/>
              <a:t> </a:t>
            </a:r>
            <a:r>
              <a:rPr lang="sk-SK" sz="3400" dirty="0" err="1" smtClean="0"/>
              <a:t>therefore</a:t>
            </a:r>
            <a:r>
              <a:rPr lang="sk-SK" sz="3400" dirty="0" smtClean="0"/>
              <a:t> </a:t>
            </a:r>
            <a:r>
              <a:rPr lang="sk-SK" sz="3400" dirty="0" err="1" smtClean="0"/>
              <a:t>represents</a:t>
            </a:r>
            <a:r>
              <a:rPr lang="sk-SK" sz="3400" dirty="0" smtClean="0"/>
              <a:t> a </a:t>
            </a:r>
            <a:r>
              <a:rPr lang="sk-SK" sz="3400" dirty="0" err="1" smtClean="0"/>
              <a:t>secondary</a:t>
            </a:r>
            <a:r>
              <a:rPr lang="sk-SK" sz="3400" dirty="0" smtClean="0"/>
              <a:t> </a:t>
            </a:r>
            <a:r>
              <a:rPr lang="sk-SK" sz="3400" dirty="0" err="1" smtClean="0"/>
              <a:t>complex</a:t>
            </a:r>
            <a:r>
              <a:rPr lang="sk-SK" sz="3400" dirty="0" smtClean="0"/>
              <a:t>. </a:t>
            </a:r>
            <a:r>
              <a:rPr lang="sk-SK" sz="3400" dirty="0" err="1" smtClean="0"/>
              <a:t>According</a:t>
            </a:r>
            <a:r>
              <a:rPr lang="sk-SK" sz="3400" dirty="0" smtClean="0"/>
              <a:t> to </a:t>
            </a:r>
            <a:r>
              <a:rPr lang="sk-SK" sz="3400" dirty="0" err="1" smtClean="0"/>
              <a:t>data</a:t>
            </a:r>
            <a:r>
              <a:rPr lang="sk-SK" sz="3400" dirty="0" smtClean="0"/>
              <a:t> </a:t>
            </a:r>
            <a:r>
              <a:rPr lang="sk-SK" sz="3400" dirty="0" err="1" smtClean="0"/>
              <a:t>from</a:t>
            </a:r>
            <a:r>
              <a:rPr lang="sk-SK" sz="3400" dirty="0" smtClean="0"/>
              <a:t> </a:t>
            </a:r>
            <a:r>
              <a:rPr lang="sk-SK" sz="3400" dirty="0" err="1" smtClean="0"/>
              <a:t>the</a:t>
            </a:r>
            <a:r>
              <a:rPr lang="sk-SK" sz="3400" dirty="0" smtClean="0"/>
              <a:t> </a:t>
            </a:r>
            <a:r>
              <a:rPr lang="sk-SK" sz="3400" dirty="0" err="1" smtClean="0"/>
              <a:t>Mining</a:t>
            </a:r>
            <a:r>
              <a:rPr lang="sk-SK" sz="3400" dirty="0" smtClean="0"/>
              <a:t> </a:t>
            </a:r>
            <a:r>
              <a:rPr lang="sk-SK" sz="3400" dirty="0" err="1" smtClean="0"/>
              <a:t>Museum</a:t>
            </a:r>
            <a:r>
              <a:rPr lang="sk-SK" sz="3400" dirty="0" smtClean="0"/>
              <a:t> in Gelnica,  </a:t>
            </a:r>
            <a:r>
              <a:rPr lang="sk-SK" sz="3400" dirty="0" err="1" smtClean="0"/>
              <a:t>is</a:t>
            </a:r>
            <a:r>
              <a:rPr lang="sk-SK" sz="3400" dirty="0" smtClean="0"/>
              <a:t> </a:t>
            </a:r>
            <a:r>
              <a:rPr lang="sk-SK" sz="3400" dirty="0" err="1" smtClean="0"/>
              <a:t>spoil</a:t>
            </a:r>
            <a:r>
              <a:rPr lang="sk-SK" sz="3400" dirty="0" smtClean="0"/>
              <a:t> </a:t>
            </a:r>
            <a:r>
              <a:rPr lang="sk-SK" sz="3400" dirty="0" err="1" smtClean="0"/>
              <a:t>heap</a:t>
            </a:r>
            <a:r>
              <a:rPr lang="sk-SK" sz="3400" dirty="0" smtClean="0"/>
              <a:t>  </a:t>
            </a:r>
            <a:r>
              <a:rPr lang="sk-SK" sz="3400" dirty="0" err="1" smtClean="0"/>
              <a:t>about</a:t>
            </a:r>
            <a:r>
              <a:rPr lang="sk-SK" sz="3400" dirty="0" smtClean="0"/>
              <a:t> 200 per </a:t>
            </a:r>
            <a:r>
              <a:rPr lang="sk-SK" sz="3400" dirty="0" err="1" smtClean="0"/>
              <a:t>year</a:t>
            </a:r>
            <a:r>
              <a:rPr lang="sk-SK" sz="3400" dirty="0" smtClean="0"/>
              <a:t> </a:t>
            </a:r>
            <a:r>
              <a:rPr lang="sk-SK" sz="3400" dirty="0" err="1" smtClean="0"/>
              <a:t>rather</a:t>
            </a:r>
            <a:r>
              <a:rPr lang="sk-SK" sz="3400" dirty="0" smtClean="0"/>
              <a:t> </a:t>
            </a:r>
            <a:r>
              <a:rPr lang="sk-SK" sz="3400" dirty="0" err="1" smtClean="0"/>
              <a:t>large</a:t>
            </a:r>
            <a:r>
              <a:rPr lang="sk-SK" sz="3400" dirty="0" smtClean="0"/>
              <a:t> stony </a:t>
            </a:r>
            <a:r>
              <a:rPr lang="sk-SK" sz="3400" dirty="0" err="1" smtClean="0"/>
              <a:t>complex</a:t>
            </a:r>
            <a:r>
              <a:rPr lang="sk-SK" sz="3400" dirty="0" smtClean="0"/>
              <a:t> </a:t>
            </a:r>
            <a:r>
              <a:rPr lang="sk-SK" sz="3400" dirty="0" err="1" smtClean="0"/>
              <a:t>area</a:t>
            </a:r>
            <a:r>
              <a:rPr lang="sk-SK" sz="3400" dirty="0" smtClean="0"/>
              <a:t> </a:t>
            </a:r>
            <a:r>
              <a:rPr lang="sk-SK" sz="3400" dirty="0" err="1" smtClean="0"/>
              <a:t>of</a:t>
            </a:r>
            <a:r>
              <a:rPr lang="sk-SK" sz="3400" dirty="0" smtClean="0"/>
              <a:t> ​​</a:t>
            </a:r>
            <a:r>
              <a:rPr lang="sk-SK" sz="3400" dirty="0" err="1" smtClean="0"/>
              <a:t>approximately</a:t>
            </a:r>
            <a:r>
              <a:rPr lang="sk-SK" sz="3400" dirty="0" smtClean="0"/>
              <a:t> 5500 m</a:t>
            </a:r>
            <a:r>
              <a:rPr lang="sk-SK" sz="3400" baseline="30000" dirty="0" smtClean="0"/>
              <a:t>2</a:t>
            </a:r>
            <a:r>
              <a:rPr lang="sk-SK" sz="3400" dirty="0" smtClean="0"/>
              <a:t> and </a:t>
            </a:r>
            <a:r>
              <a:rPr lang="sk-SK" sz="3400" dirty="0" err="1" smtClean="0"/>
              <a:t>is</a:t>
            </a:r>
            <a:r>
              <a:rPr lang="sk-SK" sz="3400" dirty="0" smtClean="0"/>
              <a:t> </a:t>
            </a:r>
            <a:r>
              <a:rPr lang="sk-SK" sz="3400" dirty="0" err="1" smtClean="0"/>
              <a:t>composed</a:t>
            </a:r>
            <a:r>
              <a:rPr lang="sk-SK" sz="3400" dirty="0" smtClean="0"/>
              <a:t> </a:t>
            </a:r>
            <a:r>
              <a:rPr lang="sk-SK" sz="3400" dirty="0" err="1" smtClean="0"/>
              <a:t>mainly</a:t>
            </a:r>
            <a:r>
              <a:rPr lang="sk-SK" sz="3400" dirty="0" smtClean="0"/>
              <a:t> </a:t>
            </a:r>
            <a:r>
              <a:rPr lang="sk-SK" sz="3400" dirty="0" err="1" smtClean="0"/>
              <a:t>of</a:t>
            </a:r>
            <a:r>
              <a:rPr lang="sk-SK" sz="3400" dirty="0" smtClean="0"/>
              <a:t> </a:t>
            </a:r>
            <a:r>
              <a:rPr lang="sk-SK" sz="3400" dirty="0" err="1" smtClean="0"/>
              <a:t>schist</a:t>
            </a:r>
            <a:r>
              <a:rPr lang="sk-SK" sz="3400" dirty="0" smtClean="0"/>
              <a:t>, </a:t>
            </a:r>
            <a:r>
              <a:rPr lang="sk-SK" sz="3400" dirty="0" err="1" smtClean="0"/>
              <a:t>quartz</a:t>
            </a:r>
            <a:r>
              <a:rPr lang="sk-SK" sz="3400" dirty="0" smtClean="0"/>
              <a:t>, siderite, </a:t>
            </a:r>
            <a:r>
              <a:rPr lang="sk-SK" sz="3400" dirty="0" err="1" smtClean="0"/>
              <a:t>chalcopyrite</a:t>
            </a:r>
            <a:r>
              <a:rPr lang="sk-SK" sz="3400" dirty="0" smtClean="0"/>
              <a:t>, pyrite, </a:t>
            </a:r>
            <a:r>
              <a:rPr lang="sk-SK" sz="3400" dirty="0" err="1" smtClean="0"/>
              <a:t>tetraedrit</a:t>
            </a:r>
            <a:r>
              <a:rPr lang="sk-SK" sz="3400" dirty="0" smtClean="0"/>
              <a:t>, to a </a:t>
            </a:r>
            <a:r>
              <a:rPr lang="sk-SK" sz="3400" dirty="0" err="1" smtClean="0"/>
              <a:t>lesser</a:t>
            </a:r>
            <a:r>
              <a:rPr lang="sk-SK" sz="3400" dirty="0" smtClean="0"/>
              <a:t> </a:t>
            </a:r>
            <a:r>
              <a:rPr lang="sk-SK" sz="3400" dirty="0" err="1" smtClean="0"/>
              <a:t>extent</a:t>
            </a:r>
            <a:r>
              <a:rPr lang="sk-SK" sz="3400" dirty="0" smtClean="0"/>
              <a:t> </a:t>
            </a:r>
            <a:r>
              <a:rPr lang="sk-SK" sz="3400" dirty="0" err="1" smtClean="0"/>
              <a:t>also</a:t>
            </a:r>
            <a:r>
              <a:rPr lang="sk-SK" sz="3400" dirty="0" smtClean="0"/>
              <a:t> </a:t>
            </a:r>
            <a:r>
              <a:rPr lang="sk-SK" sz="3400" dirty="0" err="1" smtClean="0"/>
              <a:t>secondary</a:t>
            </a:r>
            <a:r>
              <a:rPr lang="sk-SK" sz="3400" dirty="0" smtClean="0"/>
              <a:t> </a:t>
            </a:r>
            <a:r>
              <a:rPr lang="sk-SK" sz="3400" dirty="0" err="1" smtClean="0"/>
              <a:t>minerals</a:t>
            </a:r>
            <a:r>
              <a:rPr lang="sk-SK" sz="3400" dirty="0" smtClean="0"/>
              <a:t> </a:t>
            </a:r>
            <a:r>
              <a:rPr lang="sk-SK" sz="3400" dirty="0" err="1" smtClean="0"/>
              <a:t>of</a:t>
            </a:r>
            <a:r>
              <a:rPr lang="sk-SK" sz="3400" dirty="0" smtClean="0"/>
              <a:t> </a:t>
            </a:r>
            <a:r>
              <a:rPr lang="sk-SK" sz="3400" dirty="0" err="1" smtClean="0"/>
              <a:t>copper</a:t>
            </a:r>
            <a:r>
              <a:rPr lang="sk-SK" sz="3400" dirty="0" smtClean="0"/>
              <a:t> – limonite, malachite, </a:t>
            </a:r>
            <a:r>
              <a:rPr lang="sk-SK" sz="3400" dirty="0" err="1" smtClean="0"/>
              <a:t>azurit</a:t>
            </a:r>
            <a:r>
              <a:rPr lang="sk-SK" sz="3400" dirty="0" smtClean="0"/>
              <a:t>, </a:t>
            </a:r>
            <a:r>
              <a:rPr lang="sk-SK" sz="3400" dirty="0" err="1" smtClean="0"/>
              <a:t>olivenit</a:t>
            </a:r>
            <a:r>
              <a:rPr lang="sk-SK" sz="3400" dirty="0" smtClean="0"/>
              <a:t>, </a:t>
            </a:r>
            <a:r>
              <a:rPr lang="sk-SK" sz="3400" dirty="0" err="1" smtClean="0"/>
              <a:t>antlerit</a:t>
            </a:r>
            <a:r>
              <a:rPr lang="sk-SK" sz="3400" dirty="0" smtClean="0"/>
              <a:t>, </a:t>
            </a:r>
            <a:r>
              <a:rPr lang="sk-SK" sz="3400" dirty="0" err="1" smtClean="0"/>
              <a:t>cornwallit</a:t>
            </a:r>
            <a:r>
              <a:rPr lang="sk-SK" sz="3400" dirty="0" smtClean="0"/>
              <a:t> and </a:t>
            </a:r>
            <a:r>
              <a:rPr lang="sk-SK" sz="3400" dirty="0" err="1" smtClean="0"/>
              <a:t>other</a:t>
            </a:r>
            <a:r>
              <a:rPr lang="sk-SK" sz="3400" dirty="0" smtClean="0"/>
              <a:t> </a:t>
            </a:r>
            <a:r>
              <a:rPr lang="sk-SK" sz="3400" dirty="0" err="1" smtClean="0"/>
              <a:t>types</a:t>
            </a:r>
            <a:r>
              <a:rPr lang="sk-SK" sz="3400" dirty="0" smtClean="0"/>
              <a:t> </a:t>
            </a:r>
            <a:r>
              <a:rPr lang="sk-SK" sz="3400" dirty="0" err="1" smtClean="0"/>
              <a:t>of</a:t>
            </a:r>
            <a:r>
              <a:rPr lang="sk-SK" sz="3400" dirty="0" smtClean="0"/>
              <a:t> </a:t>
            </a:r>
            <a:r>
              <a:rPr lang="sk-SK" sz="3400" dirty="0" err="1" smtClean="0"/>
              <a:t>minerals</a:t>
            </a:r>
            <a:r>
              <a:rPr lang="sk-SK" sz="3400" dirty="0" smtClean="0"/>
              <a:t>. </a:t>
            </a:r>
            <a:r>
              <a:rPr lang="sk-SK" sz="3400" dirty="0" err="1" smtClean="0"/>
              <a:t>Spoil</a:t>
            </a:r>
            <a:r>
              <a:rPr lang="sk-SK" sz="3400" dirty="0" smtClean="0"/>
              <a:t> </a:t>
            </a:r>
            <a:r>
              <a:rPr lang="sk-SK" sz="3400" dirty="0" err="1" smtClean="0"/>
              <a:t>heap</a:t>
            </a:r>
            <a:r>
              <a:rPr lang="sk-SK" sz="3400" dirty="0" smtClean="0"/>
              <a:t> </a:t>
            </a:r>
            <a:r>
              <a:rPr lang="sk-SK" sz="3400" dirty="0" err="1" smtClean="0"/>
              <a:t>area</a:t>
            </a:r>
            <a:r>
              <a:rPr lang="sk-SK" sz="3400" dirty="0" smtClean="0"/>
              <a:t> </a:t>
            </a:r>
            <a:r>
              <a:rPr lang="sk-SK" sz="3400" dirty="0" err="1" smtClean="0"/>
              <a:t>is</a:t>
            </a:r>
            <a:r>
              <a:rPr lang="sk-SK" sz="3400" dirty="0" smtClean="0"/>
              <a:t> </a:t>
            </a:r>
            <a:r>
              <a:rPr lang="sk-SK" sz="3400" dirty="0" err="1" smtClean="0"/>
              <a:t>situated</a:t>
            </a:r>
            <a:r>
              <a:rPr lang="sk-SK" sz="3400" dirty="0" smtClean="0"/>
              <a:t> </a:t>
            </a:r>
            <a:r>
              <a:rPr lang="sk-SK" sz="3400" dirty="0" err="1" smtClean="0"/>
              <a:t>mostly</a:t>
            </a:r>
            <a:r>
              <a:rPr lang="sk-SK" sz="3400" dirty="0" smtClean="0"/>
              <a:t> in </a:t>
            </a:r>
            <a:r>
              <a:rPr lang="sk-SK" sz="3400" dirty="0" err="1" smtClean="0"/>
              <a:t>the</a:t>
            </a:r>
            <a:r>
              <a:rPr lang="sk-SK" sz="3400" dirty="0" smtClean="0"/>
              <a:t> </a:t>
            </a:r>
            <a:r>
              <a:rPr lang="sk-SK" sz="3400" dirty="0" err="1" smtClean="0"/>
              <a:t>local</a:t>
            </a:r>
            <a:r>
              <a:rPr lang="sk-SK" sz="3400" dirty="0" smtClean="0"/>
              <a:t> part Slovenské Cechy, </a:t>
            </a:r>
            <a:r>
              <a:rPr lang="sk-SK" sz="3400" dirty="0" err="1" smtClean="0"/>
              <a:t>but</a:t>
            </a:r>
            <a:r>
              <a:rPr lang="sk-SK" sz="3400" dirty="0" smtClean="0"/>
              <a:t> part </a:t>
            </a:r>
            <a:r>
              <a:rPr lang="sk-SK" sz="3400" dirty="0" err="1" smtClean="0"/>
              <a:t>of</a:t>
            </a:r>
            <a:r>
              <a:rPr lang="sk-SK" sz="3400" dirty="0" smtClean="0"/>
              <a:t> </a:t>
            </a:r>
            <a:r>
              <a:rPr lang="sk-SK" sz="3400" dirty="0" err="1" smtClean="0"/>
              <a:t>it</a:t>
            </a:r>
            <a:r>
              <a:rPr lang="sk-SK" sz="3400" dirty="0" smtClean="0"/>
              <a:t> </a:t>
            </a:r>
            <a:r>
              <a:rPr lang="sk-SK" sz="3400" dirty="0" err="1" smtClean="0"/>
              <a:t>extends</a:t>
            </a:r>
            <a:r>
              <a:rPr lang="sk-SK" sz="3400" dirty="0" smtClean="0"/>
              <a:t> </a:t>
            </a:r>
            <a:r>
              <a:rPr lang="sk-SK" sz="3400" dirty="0" err="1" smtClean="0"/>
              <a:t>beyond</a:t>
            </a:r>
            <a:r>
              <a:rPr lang="sk-SK" sz="3400" dirty="0" smtClean="0"/>
              <a:t>.</a:t>
            </a:r>
          </a:p>
          <a:p>
            <a:pPr>
              <a:spcBef>
                <a:spcPct val="20000"/>
              </a:spcBef>
              <a:defRPr/>
            </a:pPr>
            <a:endParaRPr lang="sk-SK" sz="8200" b="1" dirty="0"/>
          </a:p>
        </p:txBody>
      </p:sp>
      <p:sp>
        <p:nvSpPr>
          <p:cNvPr id="22" name="Obdĺžnik 21"/>
          <p:cNvSpPr/>
          <p:nvPr/>
        </p:nvSpPr>
        <p:spPr>
          <a:xfrm>
            <a:off x="6467475" y="34889281"/>
            <a:ext cx="3108170" cy="436858"/>
          </a:xfrm>
          <a:prstGeom prst="rect">
            <a:avLst/>
          </a:prstGeom>
        </p:spPr>
        <p:txBody>
          <a:bodyPr wrap="square" lIns="70153" tIns="35076" rIns="70153" bIns="35076">
            <a:spAutoFit/>
          </a:bodyPr>
          <a:lstStyle/>
          <a:p>
            <a:r>
              <a:rPr lang="sk-SK" sz="2400" dirty="0" smtClean="0"/>
              <a:t>Fig.2 </a:t>
            </a:r>
            <a:r>
              <a:rPr lang="sk-SK" sz="2400" dirty="0" err="1" smtClean="0"/>
              <a:t>Area</a:t>
            </a:r>
            <a:r>
              <a:rPr lang="sk-SK" sz="2400" dirty="0" smtClean="0"/>
              <a:t> </a:t>
            </a:r>
            <a:r>
              <a:rPr lang="sk-SK" sz="2400" dirty="0" err="1" smtClean="0"/>
              <a:t>of</a:t>
            </a:r>
            <a:r>
              <a:rPr lang="sk-SK" sz="2400" dirty="0" smtClean="0"/>
              <a:t> </a:t>
            </a:r>
            <a:r>
              <a:rPr lang="sk-SK" sz="2400" dirty="0" err="1" smtClean="0"/>
              <a:t>spoil</a:t>
            </a:r>
            <a:r>
              <a:rPr lang="sk-SK" sz="2400" dirty="0" smtClean="0"/>
              <a:t> </a:t>
            </a:r>
            <a:r>
              <a:rPr lang="sk-SK" sz="2400" dirty="0" err="1" smtClean="0"/>
              <a:t>heap</a:t>
            </a:r>
            <a:r>
              <a:rPr lang="sk-SK" sz="2400" dirty="0" smtClean="0"/>
              <a:t> </a:t>
            </a:r>
            <a:endParaRPr lang="sk-SK" sz="2400" dirty="0"/>
          </a:p>
        </p:txBody>
      </p:sp>
      <p:sp>
        <p:nvSpPr>
          <p:cNvPr id="1030" name="Text Box 6"/>
          <p:cNvSpPr txBox="1">
            <a:spLocks noChangeArrowheads="1"/>
          </p:cNvSpPr>
          <p:nvPr/>
        </p:nvSpPr>
        <p:spPr bwMode="auto">
          <a:xfrm flipV="1">
            <a:off x="7610475" y="33505034"/>
            <a:ext cx="609600" cy="453343"/>
          </a:xfrm>
          <a:prstGeom prst="rect">
            <a:avLst/>
          </a:prstGeom>
          <a:solidFill>
            <a:srgbClr val="92D050"/>
          </a:solidFill>
          <a:ln w="9525">
            <a:solidFill>
              <a:srgbClr val="000000"/>
            </a:solidFill>
            <a:miter lim="800000"/>
            <a:headEnd/>
            <a:tailEnd/>
          </a:ln>
        </p:spPr>
        <p:txBody>
          <a:bodyPr vert="horz" wrap="square" lIns="70153" tIns="35076" rIns="70153" bIns="35076" numCol="1" anchor="t" anchorCtr="0" compatLnSpc="1">
            <a:prstTxWarp prst="textNoShape">
              <a:avLst/>
            </a:prstTxWarp>
          </a:bodyPr>
          <a:lstStyle/>
          <a:p>
            <a:pPr algn="ctr" defTabSz="701528" fontAlgn="base">
              <a:spcBef>
                <a:spcPct val="0"/>
              </a:spcBef>
              <a:spcAft>
                <a:spcPts val="767"/>
              </a:spcAft>
            </a:pPr>
            <a:r>
              <a:rPr lang="sk-SK" sz="800" dirty="0" smtClean="0">
                <a:latin typeface="Calibri" pitchFamily="34" charset="0"/>
              </a:rPr>
              <a:t>4164</a:t>
            </a:r>
            <a:endParaRPr lang="sk-SK" sz="1400" dirty="0" smtClean="0">
              <a:latin typeface="Arial" pitchFamily="34" charset="0"/>
            </a:endParaRPr>
          </a:p>
        </p:txBody>
      </p:sp>
      <p:cxnSp>
        <p:nvCxnSpPr>
          <p:cNvPr id="25" name="AutoShape 3"/>
          <p:cNvCxnSpPr>
            <a:cxnSpLocks noChangeShapeType="1"/>
          </p:cNvCxnSpPr>
          <p:nvPr/>
        </p:nvCxnSpPr>
        <p:spPr bwMode="auto">
          <a:xfrm rot="10800000">
            <a:off x="8220076" y="33807542"/>
            <a:ext cx="1828799" cy="1512535"/>
          </a:xfrm>
          <a:prstGeom prst="straightConnector1">
            <a:avLst/>
          </a:prstGeom>
          <a:noFill/>
          <a:ln w="38100">
            <a:solidFill>
              <a:srgbClr val="FF0000"/>
            </a:solidFill>
            <a:round/>
            <a:headEnd/>
            <a:tailEnd type="triangle" w="med" len="med"/>
          </a:ln>
        </p:spPr>
      </p:cxnSp>
      <p:pic>
        <p:nvPicPr>
          <p:cNvPr id="19" name="Obrázok 2" descr="F:\Snímka0822.jpg"/>
          <p:cNvPicPr>
            <a:picLocks noChangeAspect="1" noChangeArrowheads="1"/>
          </p:cNvPicPr>
          <p:nvPr/>
        </p:nvPicPr>
        <p:blipFill>
          <a:blip r:embed="rId5"/>
          <a:srcRect/>
          <a:stretch>
            <a:fillRect/>
          </a:stretch>
        </p:blipFill>
        <p:spPr bwMode="auto">
          <a:xfrm>
            <a:off x="2124075" y="38470681"/>
            <a:ext cx="2819400" cy="4373876"/>
          </a:xfrm>
          <a:prstGeom prst="rect">
            <a:avLst/>
          </a:prstGeom>
          <a:noFill/>
          <a:ln w="9525">
            <a:noFill/>
            <a:miter lim="800000"/>
            <a:headEnd/>
            <a:tailEnd/>
          </a:ln>
        </p:spPr>
      </p:pic>
      <p:pic>
        <p:nvPicPr>
          <p:cNvPr id="21" name="Obrázok 3" descr="F:\Snímky\Snímka0858.jpg"/>
          <p:cNvPicPr>
            <a:picLocks noChangeAspect="1" noChangeArrowheads="1"/>
          </p:cNvPicPr>
          <p:nvPr/>
        </p:nvPicPr>
        <p:blipFill>
          <a:blip r:embed="rId6"/>
          <a:srcRect l="22293" t="2248" r="15428" b="59154"/>
          <a:stretch>
            <a:fillRect/>
          </a:stretch>
        </p:blipFill>
        <p:spPr bwMode="auto">
          <a:xfrm>
            <a:off x="6010275" y="38394481"/>
            <a:ext cx="3276600" cy="4520653"/>
          </a:xfrm>
          <a:prstGeom prst="rect">
            <a:avLst/>
          </a:prstGeom>
          <a:noFill/>
          <a:ln w="9525">
            <a:noFill/>
            <a:miter lim="800000"/>
            <a:headEnd/>
            <a:tailEnd/>
          </a:ln>
        </p:spPr>
      </p:pic>
      <p:sp>
        <p:nvSpPr>
          <p:cNvPr id="6145" name="Rectangle 1"/>
          <p:cNvSpPr>
            <a:spLocks noChangeArrowheads="1"/>
          </p:cNvSpPr>
          <p:nvPr/>
        </p:nvSpPr>
        <p:spPr bwMode="auto">
          <a:xfrm>
            <a:off x="-1838325" y="43108563"/>
            <a:ext cx="10801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Fig</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3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Looking</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for</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spoil</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heap</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from</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locality</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Slovenské Cechy</a:t>
            </a:r>
            <a:endParaRPr kumimoji="0" lang="sk-SK" sz="1800" b="0" i="0" u="none" strike="noStrike" cap="none" normalizeH="0" baseline="0" dirty="0" smtClean="0">
              <a:ln>
                <a:noFill/>
              </a:ln>
              <a:solidFill>
                <a:schemeClr val="tx1"/>
              </a:solidFill>
              <a:effectLst/>
              <a:latin typeface="Arial" pitchFamily="34" charset="0"/>
            </a:endParaRPr>
          </a:p>
        </p:txBody>
      </p:sp>
      <p:sp>
        <p:nvSpPr>
          <p:cNvPr id="6146" name="Rectangle 2"/>
          <p:cNvSpPr>
            <a:spLocks noChangeArrowheads="1"/>
          </p:cNvSpPr>
          <p:nvPr/>
        </p:nvSpPr>
        <p:spPr bwMode="auto">
          <a:xfrm flipV="1">
            <a:off x="5324475" y="43304153"/>
            <a:ext cx="5476875"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Fig. 4 Looking for spoil heap by Gelnica</a:t>
            </a:r>
            <a:endParaRPr kumimoji="0" lang="sk-SK"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textu 2"/>
          <p:cNvSpPr>
            <a:spLocks noGrp="1"/>
          </p:cNvSpPr>
          <p:nvPr>
            <p:ph type="body" idx="1"/>
          </p:nvPr>
        </p:nvSpPr>
        <p:spPr>
          <a:xfrm>
            <a:off x="371475" y="3875881"/>
            <a:ext cx="10429875" cy="5029200"/>
          </a:xfrm>
        </p:spPr>
        <p:txBody>
          <a:bodyPr>
            <a:normAutofit fontScale="25000" lnSpcReduction="20000"/>
          </a:bodyPr>
          <a:lstStyle/>
          <a:p>
            <a:r>
              <a:rPr lang="sk-SK" dirty="0" smtClean="0"/>
              <a:t>2.6 Fauna </a:t>
            </a:r>
            <a:r>
              <a:rPr lang="sk-SK" dirty="0" err="1" smtClean="0"/>
              <a:t>of</a:t>
            </a:r>
            <a:r>
              <a:rPr lang="sk-SK" dirty="0" smtClean="0"/>
              <a:t> </a:t>
            </a:r>
            <a:r>
              <a:rPr lang="sk-SK" dirty="0" err="1" smtClean="0"/>
              <a:t>spoil</a:t>
            </a:r>
            <a:r>
              <a:rPr lang="sk-SK" dirty="0" smtClean="0"/>
              <a:t> </a:t>
            </a:r>
            <a:r>
              <a:rPr lang="sk-SK" dirty="0" err="1" smtClean="0"/>
              <a:t>heap</a:t>
            </a:r>
            <a:endParaRPr lang="sk-SK" dirty="0" smtClean="0"/>
          </a:p>
          <a:p>
            <a:pPr algn="just"/>
            <a:r>
              <a:rPr lang="sk-SK" b="0" dirty="0" smtClean="0"/>
              <a:t/>
            </a:r>
            <a:br>
              <a:rPr lang="sk-SK" b="0" dirty="0" smtClean="0"/>
            </a:br>
            <a:r>
              <a:rPr lang="sk-SK" sz="9600" b="0" dirty="0" smtClean="0"/>
              <a:t>      </a:t>
            </a:r>
            <a:r>
              <a:rPr lang="sk-SK" sz="9600" b="0" dirty="0" err="1" smtClean="0"/>
              <a:t>Similarly</a:t>
            </a:r>
            <a:r>
              <a:rPr lang="sk-SK" sz="9600" b="0" dirty="0" smtClean="0"/>
              <a:t>, </a:t>
            </a:r>
            <a:r>
              <a:rPr lang="sk-SK" sz="9600" b="0" dirty="0" err="1" smtClean="0"/>
              <a:t>as</a:t>
            </a:r>
            <a:r>
              <a:rPr lang="sk-SK" sz="9600" b="0" dirty="0" smtClean="0"/>
              <a:t> </a:t>
            </a:r>
            <a:r>
              <a:rPr lang="sk-SK" sz="9600" b="0" dirty="0" err="1" smtClean="0"/>
              <a:t>the</a:t>
            </a:r>
            <a:r>
              <a:rPr lang="sk-SK" sz="9600" b="0" dirty="0" smtClean="0"/>
              <a:t> </a:t>
            </a:r>
            <a:r>
              <a:rPr lang="sk-SK" sz="9600" b="0" dirty="0" err="1" smtClean="0"/>
              <a:t>selected</a:t>
            </a:r>
            <a:r>
              <a:rPr lang="sk-SK" sz="9600" b="0" dirty="0" smtClean="0"/>
              <a:t> </a:t>
            </a:r>
            <a:r>
              <a:rPr lang="sk-SK" sz="9600" b="0" dirty="0" err="1" smtClean="0"/>
              <a:t>group</a:t>
            </a:r>
            <a:r>
              <a:rPr lang="sk-SK" sz="9600" b="0" dirty="0" smtClean="0"/>
              <a:t> </a:t>
            </a:r>
            <a:r>
              <a:rPr lang="sk-SK" sz="9600" b="0" dirty="0" err="1" smtClean="0"/>
              <a:t>of</a:t>
            </a:r>
            <a:r>
              <a:rPr lang="sk-SK" sz="9600" b="0" dirty="0" smtClean="0"/>
              <a:t> </a:t>
            </a:r>
            <a:r>
              <a:rPr lang="sk-SK" sz="9600" b="0" dirty="0" err="1" smtClean="0"/>
              <a:t>plants</a:t>
            </a:r>
            <a:r>
              <a:rPr lang="sk-SK" sz="9600" b="0" dirty="0" smtClean="0"/>
              <a:t> and </a:t>
            </a:r>
            <a:r>
              <a:rPr lang="sk-SK" sz="9600" b="0" dirty="0" err="1" smtClean="0"/>
              <a:t>lichens</a:t>
            </a:r>
            <a:r>
              <a:rPr lang="sk-SK" sz="9600" b="0" dirty="0" smtClean="0"/>
              <a:t>, </a:t>
            </a:r>
            <a:r>
              <a:rPr lang="sk-SK" sz="9600" b="0" dirty="0" err="1" smtClean="0"/>
              <a:t>which</a:t>
            </a:r>
            <a:r>
              <a:rPr lang="sk-SK" sz="9600" b="0" dirty="0" smtClean="0"/>
              <a:t> are </a:t>
            </a:r>
            <a:r>
              <a:rPr lang="sk-SK" sz="9600" b="0" dirty="0" err="1" smtClean="0"/>
              <a:t>able</a:t>
            </a:r>
            <a:r>
              <a:rPr lang="sk-SK" sz="9600" b="0" dirty="0" smtClean="0"/>
              <a:t> to </a:t>
            </a:r>
            <a:r>
              <a:rPr lang="sk-SK" sz="9600" b="0" dirty="0" err="1" smtClean="0"/>
              <a:t>exist</a:t>
            </a:r>
            <a:r>
              <a:rPr lang="sk-SK" sz="9600" b="0" dirty="0" smtClean="0"/>
              <a:t> in </a:t>
            </a:r>
            <a:r>
              <a:rPr lang="sk-SK" sz="9600" b="0" dirty="0" err="1" smtClean="0"/>
              <a:t>extreme</a:t>
            </a:r>
            <a:r>
              <a:rPr lang="sk-SK" sz="9600" b="0" dirty="0" smtClean="0"/>
              <a:t> </a:t>
            </a:r>
            <a:r>
              <a:rPr lang="sk-SK" sz="9600" b="0" dirty="0" err="1" smtClean="0"/>
              <a:t>conditions</a:t>
            </a:r>
            <a:r>
              <a:rPr lang="sk-SK" sz="9600" b="0" dirty="0" smtClean="0"/>
              <a:t> </a:t>
            </a:r>
            <a:r>
              <a:rPr lang="sk-SK" sz="9600" b="0" dirty="0" err="1" smtClean="0"/>
              <a:t>described</a:t>
            </a:r>
            <a:r>
              <a:rPr lang="sk-SK" sz="9600" b="0" dirty="0" smtClean="0"/>
              <a:t> </a:t>
            </a:r>
            <a:r>
              <a:rPr lang="sk-SK" sz="9600" b="0" dirty="0" err="1" smtClean="0"/>
              <a:t>herein</a:t>
            </a:r>
            <a:r>
              <a:rPr lang="sk-SK" sz="9600" b="0" dirty="0" smtClean="0"/>
              <a:t>, a </a:t>
            </a:r>
            <a:r>
              <a:rPr lang="sk-SK" sz="9600" b="0" dirty="0" err="1" smtClean="0"/>
              <a:t>heap</a:t>
            </a:r>
            <a:r>
              <a:rPr lang="sk-SK" sz="9600" b="0" dirty="0" smtClean="0"/>
              <a:t> </a:t>
            </a:r>
            <a:r>
              <a:rPr lang="sk-SK" sz="9600" b="0" dirty="0" err="1" smtClean="0"/>
              <a:t>inhabit</a:t>
            </a:r>
            <a:r>
              <a:rPr lang="sk-SK" sz="9600" b="0" dirty="0" smtClean="0"/>
              <a:t> </a:t>
            </a:r>
            <a:r>
              <a:rPr lang="sk-SK" sz="9600" b="0" dirty="0" err="1" smtClean="0"/>
              <a:t>the</a:t>
            </a:r>
            <a:r>
              <a:rPr lang="sk-SK" sz="9600" b="0" dirty="0" smtClean="0"/>
              <a:t> </a:t>
            </a:r>
            <a:r>
              <a:rPr lang="sk-SK" sz="9600" b="0" dirty="0" err="1" smtClean="0"/>
              <a:t>xerophilous</a:t>
            </a:r>
            <a:r>
              <a:rPr lang="sk-SK" sz="9600" b="0" dirty="0" smtClean="0"/>
              <a:t> and </a:t>
            </a:r>
            <a:r>
              <a:rPr lang="sk-SK" sz="9600" b="0" dirty="0" err="1" smtClean="0"/>
              <a:t>thermophilous</a:t>
            </a:r>
            <a:r>
              <a:rPr lang="sk-SK" sz="9600" b="0" dirty="0" smtClean="0"/>
              <a:t> </a:t>
            </a:r>
            <a:r>
              <a:rPr lang="sk-SK" sz="9600" b="0" dirty="0" err="1" smtClean="0"/>
              <a:t>species</a:t>
            </a:r>
            <a:r>
              <a:rPr lang="sk-SK" sz="9600" b="0" dirty="0" smtClean="0"/>
              <a:t>, </a:t>
            </a:r>
            <a:r>
              <a:rPr lang="sk-SK" sz="9600" b="0" dirty="0" err="1" smtClean="0"/>
              <a:t>mostly</a:t>
            </a:r>
            <a:r>
              <a:rPr lang="sk-SK" sz="9600" b="0" dirty="0" smtClean="0"/>
              <a:t> </a:t>
            </a:r>
            <a:r>
              <a:rPr lang="sk-SK" sz="9600" b="0" dirty="0" err="1" smtClean="0"/>
              <a:t>from</a:t>
            </a:r>
            <a:r>
              <a:rPr lang="sk-SK" sz="9600" b="0" dirty="0" smtClean="0"/>
              <a:t> </a:t>
            </a:r>
            <a:r>
              <a:rPr lang="sk-SK" sz="9600" b="0" dirty="0" err="1" smtClean="0"/>
              <a:t>groups</a:t>
            </a:r>
            <a:r>
              <a:rPr lang="sk-SK" sz="9600" b="0" dirty="0" smtClean="0"/>
              <a:t> </a:t>
            </a:r>
            <a:r>
              <a:rPr lang="sk-SK" sz="9600" b="0" dirty="0" err="1" smtClean="0"/>
              <a:t>of</a:t>
            </a:r>
            <a:r>
              <a:rPr lang="sk-SK" sz="9600" b="0" dirty="0" smtClean="0"/>
              <a:t> </a:t>
            </a:r>
            <a:r>
              <a:rPr lang="sk-SK" sz="9600" b="0" dirty="0" err="1" smtClean="0"/>
              <a:t>invertebrates</a:t>
            </a:r>
            <a:r>
              <a:rPr lang="sk-SK" sz="9600" b="0" dirty="0" smtClean="0"/>
              <a:t>. </a:t>
            </a:r>
            <a:r>
              <a:rPr lang="sk-SK" sz="9600" b="0" dirty="0" err="1" smtClean="0"/>
              <a:t>As</a:t>
            </a:r>
            <a:r>
              <a:rPr lang="sk-SK" sz="9600" b="0" dirty="0" smtClean="0"/>
              <a:t> </a:t>
            </a:r>
            <a:r>
              <a:rPr lang="sk-SK" sz="9600" b="0" dirty="0" err="1" smtClean="0"/>
              <a:t>the</a:t>
            </a:r>
            <a:r>
              <a:rPr lang="sk-SK" sz="9600" b="0" dirty="0" smtClean="0"/>
              <a:t> </a:t>
            </a:r>
            <a:r>
              <a:rPr lang="sk-SK" sz="9600" b="0" dirty="0" err="1" smtClean="0"/>
              <a:t>strict</a:t>
            </a:r>
            <a:r>
              <a:rPr lang="sk-SK" sz="9600" b="0" dirty="0" smtClean="0"/>
              <a:t> </a:t>
            </a:r>
            <a:r>
              <a:rPr lang="sk-SK" sz="9600" b="0" dirty="0" err="1" smtClean="0"/>
              <a:t>boundaries</a:t>
            </a:r>
            <a:r>
              <a:rPr lang="sk-SK" sz="9600" b="0" dirty="0" smtClean="0"/>
              <a:t> </a:t>
            </a:r>
            <a:r>
              <a:rPr lang="sk-SK" sz="9600" b="0" dirty="0" err="1" smtClean="0"/>
              <a:t>of</a:t>
            </a:r>
            <a:r>
              <a:rPr lang="sk-SK" sz="9600" b="0" dirty="0" smtClean="0"/>
              <a:t> </a:t>
            </a:r>
            <a:r>
              <a:rPr lang="sk-SK" sz="9600" b="0" dirty="0" err="1" smtClean="0"/>
              <a:t>the</a:t>
            </a:r>
            <a:r>
              <a:rPr lang="sk-SK" sz="9600" b="0" dirty="0" smtClean="0"/>
              <a:t> </a:t>
            </a:r>
            <a:r>
              <a:rPr lang="sk-SK" sz="9600" b="0" dirty="0" err="1" smtClean="0"/>
              <a:t>heap</a:t>
            </a:r>
            <a:r>
              <a:rPr lang="sk-SK" sz="9600" b="0" dirty="0" smtClean="0"/>
              <a:t> </a:t>
            </a:r>
            <a:r>
              <a:rPr lang="sk-SK" sz="9600" b="0" dirty="0" err="1" smtClean="0"/>
              <a:t>environment</a:t>
            </a:r>
            <a:r>
              <a:rPr lang="sk-SK" sz="9600" b="0" dirty="0" smtClean="0"/>
              <a:t> </a:t>
            </a:r>
            <a:r>
              <a:rPr lang="sk-SK" sz="9600" b="0" dirty="0" err="1" smtClean="0"/>
              <a:t>of</a:t>
            </a:r>
            <a:r>
              <a:rPr lang="sk-SK" sz="9600" b="0" dirty="0" smtClean="0"/>
              <a:t> </a:t>
            </a:r>
            <a:r>
              <a:rPr lang="sk-SK" sz="9600" b="0" dirty="0" err="1" smtClean="0"/>
              <a:t>grassland</a:t>
            </a:r>
            <a:r>
              <a:rPr lang="sk-SK" sz="9600" b="0" dirty="0" smtClean="0"/>
              <a:t> </a:t>
            </a:r>
            <a:r>
              <a:rPr lang="sk-SK" sz="9600" b="0" dirty="0" err="1" smtClean="0"/>
              <a:t>ecosystems</a:t>
            </a:r>
            <a:r>
              <a:rPr lang="sk-SK" sz="9600" b="0" dirty="0" smtClean="0"/>
              <a:t> </a:t>
            </a:r>
            <a:r>
              <a:rPr lang="sk-SK" sz="9600" b="0" dirty="0" err="1" smtClean="0"/>
              <a:t>is</a:t>
            </a:r>
            <a:r>
              <a:rPr lang="sk-SK" sz="9600" b="0" dirty="0" smtClean="0"/>
              <a:t> </a:t>
            </a:r>
            <a:r>
              <a:rPr lang="sk-SK" sz="9600" b="0" dirty="0" err="1" smtClean="0"/>
              <a:t>not</a:t>
            </a:r>
            <a:r>
              <a:rPr lang="sk-SK" sz="9600" b="0" dirty="0" smtClean="0"/>
              <a:t> in </a:t>
            </a:r>
            <a:r>
              <a:rPr lang="sk-SK" sz="9600" b="0" dirty="0" err="1" smtClean="0"/>
              <a:t>any</a:t>
            </a:r>
            <a:r>
              <a:rPr lang="sk-SK" sz="9600" b="0" dirty="0" smtClean="0"/>
              <a:t> </a:t>
            </a:r>
            <a:r>
              <a:rPr lang="sk-SK" sz="9600" b="0" dirty="0" err="1" smtClean="0"/>
              <a:t>smooth</a:t>
            </a:r>
            <a:r>
              <a:rPr lang="sk-SK" sz="9600" b="0" dirty="0" smtClean="0"/>
              <a:t> </a:t>
            </a:r>
            <a:r>
              <a:rPr lang="sk-SK" sz="9600" b="0" dirty="0" err="1" smtClean="0"/>
              <a:t>migration</a:t>
            </a:r>
            <a:r>
              <a:rPr lang="sk-SK" sz="9600" b="0" dirty="0" smtClean="0"/>
              <a:t> </a:t>
            </a:r>
            <a:r>
              <a:rPr lang="sk-SK" sz="9600" b="0" dirty="0" err="1" smtClean="0"/>
              <a:t>barrier</a:t>
            </a:r>
            <a:r>
              <a:rPr lang="sk-SK" sz="9600" b="0" dirty="0" smtClean="0"/>
              <a:t>, I had </a:t>
            </a:r>
            <a:r>
              <a:rPr lang="sk-SK" sz="9600" b="0" dirty="0" err="1" smtClean="0"/>
              <a:t>the</a:t>
            </a:r>
            <a:r>
              <a:rPr lang="sk-SK" sz="9600" b="0" dirty="0" smtClean="0"/>
              <a:t> </a:t>
            </a:r>
            <a:r>
              <a:rPr lang="sk-SK" sz="9600" b="0" dirty="0" err="1" smtClean="0"/>
              <a:t>opportunity</a:t>
            </a:r>
            <a:r>
              <a:rPr lang="sk-SK" sz="9600" b="0" dirty="0" smtClean="0"/>
              <a:t> to </a:t>
            </a:r>
            <a:r>
              <a:rPr lang="sk-SK" sz="9600" b="0" dirty="0" err="1" smtClean="0"/>
              <a:t>observe</a:t>
            </a:r>
            <a:r>
              <a:rPr lang="sk-SK" sz="9600" b="0" dirty="0" smtClean="0"/>
              <a:t> </a:t>
            </a:r>
            <a:r>
              <a:rPr lang="sk-SK" sz="9600" b="0" dirty="0" err="1" smtClean="0"/>
              <a:t>the</a:t>
            </a:r>
            <a:r>
              <a:rPr lang="sk-SK" sz="9600" b="0" dirty="0" smtClean="0"/>
              <a:t> </a:t>
            </a:r>
            <a:r>
              <a:rPr lang="sk-SK" sz="9600" b="0" dirty="0" err="1" smtClean="0"/>
              <a:t>movement</a:t>
            </a:r>
            <a:r>
              <a:rPr lang="sk-SK" sz="9600" b="0" dirty="0" smtClean="0"/>
              <a:t> </a:t>
            </a:r>
            <a:r>
              <a:rPr lang="sk-SK" sz="9600" b="0" dirty="0" err="1" smtClean="0"/>
              <a:t>of</a:t>
            </a:r>
            <a:r>
              <a:rPr lang="sk-SK" sz="9600" b="0" dirty="0" smtClean="0"/>
              <a:t> </a:t>
            </a:r>
            <a:r>
              <a:rPr lang="sk-SK" sz="9600" b="0" dirty="0" err="1" smtClean="0"/>
              <a:t>mammals</a:t>
            </a:r>
            <a:r>
              <a:rPr lang="sk-SK" sz="9600" b="0" dirty="0" smtClean="0"/>
              <a:t> </a:t>
            </a:r>
            <a:r>
              <a:rPr lang="sk-SK" sz="9600" b="0" dirty="0" err="1" smtClean="0"/>
              <a:t>as</a:t>
            </a:r>
            <a:r>
              <a:rPr lang="sk-SK" sz="9600" b="0" dirty="0" smtClean="0"/>
              <a:t> </a:t>
            </a:r>
            <a:r>
              <a:rPr lang="sk-SK" sz="9600" b="0" dirty="0" err="1" smtClean="0"/>
              <a:t>the</a:t>
            </a:r>
            <a:r>
              <a:rPr lang="sk-SK" sz="9600" b="0" dirty="0" smtClean="0"/>
              <a:t> </a:t>
            </a:r>
            <a:r>
              <a:rPr lang="sk-SK" sz="9600" b="0" i="1" dirty="0" err="1" smtClean="0"/>
              <a:t>Capreolus</a:t>
            </a:r>
            <a:r>
              <a:rPr lang="sk-SK" sz="9600" b="0" i="1" dirty="0" smtClean="0"/>
              <a:t> </a:t>
            </a:r>
            <a:r>
              <a:rPr lang="sk-SK" sz="9600" b="0" i="1" dirty="0" err="1" smtClean="0"/>
              <a:t>capreolus</a:t>
            </a:r>
            <a:r>
              <a:rPr lang="sk-SK" sz="9600" b="0" dirty="0" smtClean="0"/>
              <a:t> and </a:t>
            </a:r>
            <a:r>
              <a:rPr lang="sk-SK" sz="9600" b="0" dirty="0" err="1" smtClean="0"/>
              <a:t>very</a:t>
            </a:r>
            <a:r>
              <a:rPr lang="sk-SK" sz="9600" b="0" dirty="0" smtClean="0"/>
              <a:t> </a:t>
            </a:r>
            <a:r>
              <a:rPr lang="sk-SK" sz="9600" b="0" dirty="0" err="1" smtClean="0"/>
              <a:t>common</a:t>
            </a:r>
            <a:r>
              <a:rPr lang="sk-SK" sz="9600" b="0" dirty="0" smtClean="0"/>
              <a:t> </a:t>
            </a:r>
            <a:r>
              <a:rPr lang="sk-SK" sz="9600" b="0" dirty="0" err="1" smtClean="0"/>
              <a:t>hare</a:t>
            </a:r>
            <a:r>
              <a:rPr lang="sk-SK" sz="9600" b="0" dirty="0" smtClean="0"/>
              <a:t> </a:t>
            </a:r>
            <a:r>
              <a:rPr lang="sk-SK" sz="9600" b="0" i="1" dirty="0" err="1" smtClean="0"/>
              <a:t>Lepus</a:t>
            </a:r>
            <a:r>
              <a:rPr lang="sk-SK" sz="9600" b="0" i="1" dirty="0" smtClean="0"/>
              <a:t> </a:t>
            </a:r>
            <a:r>
              <a:rPr lang="sk-SK" sz="9600" b="0" i="1" dirty="0" err="1" smtClean="0"/>
              <a:t>europaeus</a:t>
            </a:r>
            <a:r>
              <a:rPr lang="sk-SK" sz="9600" b="0" dirty="0" smtClean="0"/>
              <a:t>. </a:t>
            </a:r>
            <a:r>
              <a:rPr lang="sk-SK" sz="9600" b="0" dirty="0" err="1" smtClean="0"/>
              <a:t>The</a:t>
            </a:r>
            <a:r>
              <a:rPr lang="sk-SK" sz="9600" b="0" dirty="0" smtClean="0"/>
              <a:t> </a:t>
            </a:r>
            <a:r>
              <a:rPr lang="sk-SK" sz="9600" b="0" dirty="0" err="1" smtClean="0"/>
              <a:t>spoil</a:t>
            </a:r>
            <a:r>
              <a:rPr lang="sk-SK" sz="9600" b="0" dirty="0" smtClean="0"/>
              <a:t> </a:t>
            </a:r>
            <a:r>
              <a:rPr lang="sk-SK" sz="9600" b="0" dirty="0" err="1" smtClean="0"/>
              <a:t>heap</a:t>
            </a:r>
            <a:r>
              <a:rPr lang="sk-SK" sz="9600" b="0" dirty="0" smtClean="0"/>
              <a:t> </a:t>
            </a:r>
            <a:r>
              <a:rPr lang="sk-SK" sz="9600" b="0" dirty="0" err="1" smtClean="0"/>
              <a:t>is</a:t>
            </a:r>
            <a:r>
              <a:rPr lang="sk-SK" sz="9600" b="0" dirty="0" smtClean="0"/>
              <a:t> </a:t>
            </a:r>
            <a:r>
              <a:rPr lang="sk-SK" sz="9600" b="0" dirty="0" err="1" smtClean="0"/>
              <a:t>for</a:t>
            </a:r>
            <a:r>
              <a:rPr lang="sk-SK" sz="9600" b="0" dirty="0" smtClean="0"/>
              <a:t> </a:t>
            </a:r>
            <a:r>
              <a:rPr lang="sk-SK" sz="9600" b="0" dirty="0" err="1" smtClean="0"/>
              <a:t>these</a:t>
            </a:r>
            <a:r>
              <a:rPr lang="sk-SK" sz="9600" b="0" dirty="0" smtClean="0"/>
              <a:t> </a:t>
            </a:r>
            <a:r>
              <a:rPr lang="sk-SK" sz="9600" b="0" dirty="0" err="1" smtClean="0"/>
              <a:t>animals</a:t>
            </a:r>
            <a:r>
              <a:rPr lang="sk-SK" sz="9600" b="0" dirty="0" smtClean="0"/>
              <a:t> a </a:t>
            </a:r>
            <a:r>
              <a:rPr lang="sk-SK" sz="9600" b="0" dirty="0" err="1" smtClean="0"/>
              <a:t>kind</a:t>
            </a:r>
            <a:r>
              <a:rPr lang="sk-SK" sz="9600" b="0" dirty="0" smtClean="0"/>
              <a:t> </a:t>
            </a:r>
            <a:r>
              <a:rPr lang="sk-SK" sz="9600" b="0" dirty="0" err="1" smtClean="0"/>
              <a:t>of</a:t>
            </a:r>
            <a:r>
              <a:rPr lang="sk-SK" sz="9600" b="0" dirty="0" smtClean="0"/>
              <a:t> </a:t>
            </a:r>
            <a:r>
              <a:rPr lang="sk-SK" sz="9600" b="0" dirty="0" err="1" smtClean="0"/>
              <a:t>bio-corridor</a:t>
            </a:r>
            <a:r>
              <a:rPr lang="sk-SK" sz="9600" b="0" dirty="0" smtClean="0"/>
              <a:t> </a:t>
            </a:r>
            <a:r>
              <a:rPr lang="sk-SK" sz="9600" b="0" dirty="0" err="1" smtClean="0"/>
              <a:t>among</a:t>
            </a:r>
            <a:r>
              <a:rPr lang="sk-SK" sz="9600" b="0" dirty="0" smtClean="0"/>
              <a:t> </a:t>
            </a:r>
            <a:r>
              <a:rPr lang="sk-SK" sz="9600" b="0" dirty="0" err="1" smtClean="0"/>
              <a:t>the</a:t>
            </a:r>
            <a:r>
              <a:rPr lang="sk-SK" sz="9600" b="0" dirty="0" smtClean="0"/>
              <a:t> </a:t>
            </a:r>
            <a:r>
              <a:rPr lang="sk-SK" sz="9600" b="0" dirty="0" err="1" smtClean="0"/>
              <a:t>surrounding</a:t>
            </a:r>
            <a:r>
              <a:rPr lang="sk-SK" sz="9600" b="0" dirty="0" smtClean="0"/>
              <a:t> </a:t>
            </a:r>
            <a:r>
              <a:rPr lang="sk-SK" sz="9600" b="0" dirty="0" err="1" smtClean="0"/>
              <a:t>grassy</a:t>
            </a:r>
            <a:r>
              <a:rPr lang="sk-SK" sz="9600" b="0" dirty="0" smtClean="0"/>
              <a:t> </a:t>
            </a:r>
            <a:r>
              <a:rPr lang="sk-SK" sz="9600" b="0" dirty="0" err="1" smtClean="0"/>
              <a:t>meadow</a:t>
            </a:r>
            <a:r>
              <a:rPr lang="sk-SK" sz="9600" b="0" dirty="0" smtClean="0"/>
              <a:t> </a:t>
            </a:r>
            <a:r>
              <a:rPr lang="sk-SK" sz="9600" b="0" dirty="0" err="1" smtClean="0"/>
              <a:t>ecosystems</a:t>
            </a:r>
            <a:r>
              <a:rPr lang="sk-SK" sz="9600" b="0" dirty="0" smtClean="0"/>
              <a:t> and </a:t>
            </a:r>
            <a:r>
              <a:rPr lang="sk-SK" sz="9600" b="0" dirty="0" err="1" smtClean="0"/>
              <a:t>there</a:t>
            </a:r>
            <a:r>
              <a:rPr lang="sk-SK" sz="9600" b="0" dirty="0" smtClean="0"/>
              <a:t> </a:t>
            </a:r>
            <a:r>
              <a:rPr lang="sk-SK" sz="9600" b="0" dirty="0" err="1" smtClean="0"/>
              <a:t>is</a:t>
            </a:r>
            <a:r>
              <a:rPr lang="sk-SK" sz="9600" b="0" dirty="0" smtClean="0"/>
              <a:t> a </a:t>
            </a:r>
            <a:r>
              <a:rPr lang="sk-SK" sz="9600" b="0" dirty="0" err="1" smtClean="0"/>
              <a:t>conflict</a:t>
            </a:r>
            <a:r>
              <a:rPr lang="sk-SK" sz="9600" b="0" dirty="0" smtClean="0"/>
              <a:t> </a:t>
            </a:r>
            <a:r>
              <a:rPr lang="sk-SK" sz="9600" b="0" dirty="0" err="1" smtClean="0"/>
              <a:t>here</a:t>
            </a:r>
            <a:r>
              <a:rPr lang="sk-SK" sz="9600" b="0" dirty="0" smtClean="0"/>
              <a:t> fauna </a:t>
            </a:r>
            <a:r>
              <a:rPr lang="sk-SK" sz="9600" b="0" dirty="0" err="1" smtClean="0"/>
              <a:t>of</a:t>
            </a:r>
            <a:r>
              <a:rPr lang="sk-SK" sz="9600" b="0" dirty="0" smtClean="0"/>
              <a:t> </a:t>
            </a:r>
            <a:r>
              <a:rPr lang="sk-SK" sz="9600" b="0" dirty="0" err="1" smtClean="0"/>
              <a:t>both</a:t>
            </a:r>
            <a:r>
              <a:rPr lang="sk-SK" sz="9600" b="0" dirty="0" smtClean="0"/>
              <a:t> </a:t>
            </a:r>
            <a:r>
              <a:rPr lang="sk-SK" sz="9600" b="0" dirty="0" err="1" smtClean="0"/>
              <a:t>types</a:t>
            </a:r>
            <a:r>
              <a:rPr lang="sk-SK" sz="9600" b="0" dirty="0" smtClean="0"/>
              <a:t> </a:t>
            </a:r>
            <a:r>
              <a:rPr lang="sk-SK" sz="9600" b="0" dirty="0" err="1" smtClean="0"/>
              <a:t>of</a:t>
            </a:r>
            <a:r>
              <a:rPr lang="sk-SK" sz="9600" b="0" dirty="0" smtClean="0"/>
              <a:t> </a:t>
            </a:r>
            <a:r>
              <a:rPr lang="sk-SK" sz="9600" b="0" dirty="0" err="1" smtClean="0"/>
              <a:t>ecosystems</a:t>
            </a:r>
            <a:r>
              <a:rPr lang="sk-SK" sz="9600" b="0" dirty="0" smtClean="0"/>
              <a:t>, so </a:t>
            </a:r>
            <a:r>
              <a:rPr lang="sk-SK" sz="9600" b="0" dirty="0" err="1" smtClean="0"/>
              <a:t>often</a:t>
            </a:r>
            <a:r>
              <a:rPr lang="sk-SK" sz="9600" b="0" dirty="0" smtClean="0"/>
              <a:t> </a:t>
            </a:r>
            <a:r>
              <a:rPr lang="sk-SK" sz="9600" b="0" dirty="0" err="1" smtClean="0"/>
              <a:t>we</a:t>
            </a:r>
            <a:r>
              <a:rPr lang="sk-SK" sz="9600" b="0" dirty="0" smtClean="0"/>
              <a:t> </a:t>
            </a:r>
            <a:r>
              <a:rPr lang="sk-SK" sz="9600" b="0" dirty="0" err="1" smtClean="0"/>
              <a:t>can</a:t>
            </a:r>
            <a:r>
              <a:rPr lang="sk-SK" sz="9600" b="0" dirty="0" smtClean="0"/>
              <a:t> </a:t>
            </a:r>
            <a:r>
              <a:rPr lang="sk-SK" sz="9600" b="0" dirty="0" err="1" smtClean="0"/>
              <a:t>watch</a:t>
            </a:r>
            <a:r>
              <a:rPr lang="sk-SK" sz="9600" b="0" dirty="0" smtClean="0"/>
              <a:t> </a:t>
            </a:r>
            <a:r>
              <a:rPr lang="sk-SK" sz="9600" b="0" dirty="0" err="1" smtClean="0"/>
              <a:t>of</a:t>
            </a:r>
            <a:r>
              <a:rPr lang="sk-SK" sz="9600" b="0" dirty="0" smtClean="0"/>
              <a:t> </a:t>
            </a:r>
            <a:r>
              <a:rPr lang="sk-SK" sz="9600" b="0" dirty="0" err="1" smtClean="0"/>
              <a:t>horses</a:t>
            </a:r>
            <a:r>
              <a:rPr lang="sk-SK" sz="9600" b="0" dirty="0" smtClean="0"/>
              <a:t>, </a:t>
            </a:r>
            <a:r>
              <a:rPr lang="sk-SK" sz="9600" b="0" dirty="0" err="1" smtClean="0"/>
              <a:t>butterflies</a:t>
            </a:r>
            <a:r>
              <a:rPr lang="sk-SK" sz="9600" b="0" dirty="0" smtClean="0"/>
              <a:t> </a:t>
            </a:r>
            <a:r>
              <a:rPr lang="sk-SK" sz="9600" b="0" dirty="0" err="1" smtClean="0"/>
              <a:t>as</a:t>
            </a:r>
            <a:r>
              <a:rPr lang="sk-SK" sz="9600" b="0" dirty="0" smtClean="0"/>
              <a:t> </a:t>
            </a:r>
            <a:r>
              <a:rPr lang="sk-SK" sz="9600" b="0" dirty="0" err="1" smtClean="0"/>
              <a:t>well</a:t>
            </a:r>
            <a:r>
              <a:rPr lang="sk-SK" sz="9600" b="0" dirty="0" smtClean="0"/>
              <a:t> </a:t>
            </a:r>
            <a:r>
              <a:rPr lang="sk-SK" sz="9600" b="0" dirty="0" err="1" smtClean="0"/>
              <a:t>as</a:t>
            </a:r>
            <a:r>
              <a:rPr lang="sk-SK" sz="9600" b="0" dirty="0" smtClean="0"/>
              <a:t> </a:t>
            </a:r>
            <a:r>
              <a:rPr lang="sk-SK" sz="9600" b="0" dirty="0" err="1" smtClean="0"/>
              <a:t>other</a:t>
            </a:r>
            <a:r>
              <a:rPr lang="sk-SK" sz="9600" b="0" dirty="0" smtClean="0"/>
              <a:t> </a:t>
            </a:r>
            <a:r>
              <a:rPr lang="sk-SK" sz="9600" b="0" dirty="0" err="1" smtClean="0"/>
              <a:t>species</a:t>
            </a:r>
            <a:r>
              <a:rPr lang="sk-SK" sz="9600" b="0" dirty="0" smtClean="0"/>
              <a:t>, </a:t>
            </a:r>
            <a:r>
              <a:rPr lang="sk-SK" sz="9600" b="0" dirty="0" err="1" smtClean="0"/>
              <a:t>although</a:t>
            </a:r>
            <a:r>
              <a:rPr lang="sk-SK" sz="9600" b="0" dirty="0" smtClean="0"/>
              <a:t> </a:t>
            </a:r>
            <a:r>
              <a:rPr lang="sk-SK" sz="9600" b="0" dirty="0" err="1" smtClean="0"/>
              <a:t>their</a:t>
            </a:r>
            <a:r>
              <a:rPr lang="sk-SK" sz="9600" b="0" dirty="0" smtClean="0"/>
              <a:t> </a:t>
            </a:r>
            <a:r>
              <a:rPr lang="sk-SK" sz="9600" b="0" dirty="0" err="1" smtClean="0"/>
              <a:t>presence</a:t>
            </a:r>
            <a:r>
              <a:rPr lang="sk-SK" sz="9600" b="0" dirty="0" smtClean="0"/>
              <a:t> </a:t>
            </a:r>
            <a:r>
              <a:rPr lang="sk-SK" sz="9600" b="0" dirty="0" err="1" smtClean="0"/>
              <a:t>is</a:t>
            </a:r>
            <a:r>
              <a:rPr lang="sk-SK" sz="9600" b="0" dirty="0" smtClean="0"/>
              <a:t> </a:t>
            </a:r>
            <a:r>
              <a:rPr lang="sk-SK" sz="9600" b="0" dirty="0" err="1" smtClean="0"/>
              <a:t>permanently</a:t>
            </a:r>
            <a:r>
              <a:rPr lang="sk-SK" sz="9600" b="0" dirty="0" smtClean="0"/>
              <a:t> </a:t>
            </a:r>
            <a:r>
              <a:rPr lang="sk-SK" sz="9600" b="0" dirty="0" err="1" smtClean="0"/>
              <a:t>bound</a:t>
            </a:r>
            <a:r>
              <a:rPr lang="sk-SK" sz="9600" b="0" dirty="0" smtClean="0"/>
              <a:t> to </a:t>
            </a:r>
            <a:r>
              <a:rPr lang="sk-SK" sz="9600" b="0" dirty="0" err="1" smtClean="0"/>
              <a:t>meadowy</a:t>
            </a:r>
            <a:r>
              <a:rPr lang="sk-SK" sz="9600" b="0" dirty="0" smtClean="0"/>
              <a:t> </a:t>
            </a:r>
            <a:r>
              <a:rPr lang="sk-SK" sz="9600" b="0" dirty="0" err="1" smtClean="0"/>
              <a:t>ecosystem</a:t>
            </a:r>
            <a:r>
              <a:rPr lang="sk-SK" sz="9600" b="0" dirty="0" smtClean="0"/>
              <a:t>. </a:t>
            </a:r>
            <a:r>
              <a:rPr lang="sk-SK" sz="9600" b="0" dirty="0" err="1" smtClean="0"/>
              <a:t>Permanent</a:t>
            </a:r>
            <a:r>
              <a:rPr lang="sk-SK" sz="9600" b="0" dirty="0" smtClean="0"/>
              <a:t> </a:t>
            </a:r>
            <a:r>
              <a:rPr lang="sk-SK" sz="9600" b="0" dirty="0" err="1" smtClean="0"/>
              <a:t>invertebrates</a:t>
            </a:r>
            <a:r>
              <a:rPr lang="sk-SK" sz="9600" b="0" dirty="0" smtClean="0"/>
              <a:t> on </a:t>
            </a:r>
            <a:r>
              <a:rPr lang="sk-SK" sz="9600" b="0" dirty="0" err="1" smtClean="0"/>
              <a:t>the</a:t>
            </a:r>
            <a:r>
              <a:rPr lang="sk-SK" sz="9600" b="0" dirty="0" smtClean="0"/>
              <a:t> </a:t>
            </a:r>
            <a:r>
              <a:rPr lang="sk-SK" sz="9600" b="0" dirty="0" err="1" smtClean="0"/>
              <a:t>spoil</a:t>
            </a:r>
            <a:r>
              <a:rPr lang="sk-SK" sz="9600" b="0" dirty="0" smtClean="0"/>
              <a:t> </a:t>
            </a:r>
            <a:r>
              <a:rPr lang="sk-SK" sz="9600" b="0" dirty="0" err="1" smtClean="0"/>
              <a:t>heap</a:t>
            </a:r>
            <a:r>
              <a:rPr lang="sk-SK" sz="9600" b="0" dirty="0" smtClean="0"/>
              <a:t> are </a:t>
            </a:r>
            <a:r>
              <a:rPr lang="sk-SK" sz="9600" b="0" dirty="0" err="1" smtClean="0"/>
              <a:t>especially</a:t>
            </a:r>
            <a:r>
              <a:rPr lang="sk-SK" sz="9600" b="0" dirty="0" smtClean="0"/>
              <a:t> </a:t>
            </a:r>
            <a:r>
              <a:rPr lang="sk-SK" sz="9600" b="0" dirty="0" err="1" smtClean="0"/>
              <a:t>ants</a:t>
            </a:r>
            <a:r>
              <a:rPr lang="sk-SK" sz="9600" b="0" dirty="0" smtClean="0"/>
              <a:t>, and I </a:t>
            </a:r>
            <a:r>
              <a:rPr lang="sk-SK" sz="9600" b="0" dirty="0" err="1" smtClean="0"/>
              <a:t>watched</a:t>
            </a:r>
            <a:r>
              <a:rPr lang="sk-SK" sz="9600" b="0" dirty="0" smtClean="0"/>
              <a:t> </a:t>
            </a:r>
            <a:r>
              <a:rPr lang="sk-SK" sz="9600" b="0" dirty="0" err="1" smtClean="0"/>
              <a:t>the</a:t>
            </a:r>
            <a:r>
              <a:rPr lang="sk-SK" sz="9600" b="0" dirty="0" smtClean="0"/>
              <a:t> </a:t>
            </a:r>
            <a:r>
              <a:rPr lang="sk-SK" sz="9600" b="0" dirty="0" err="1" smtClean="0"/>
              <a:t>earth</a:t>
            </a:r>
            <a:r>
              <a:rPr lang="sk-SK" sz="9600" b="0" dirty="0" smtClean="0"/>
              <a:t> </a:t>
            </a:r>
            <a:r>
              <a:rPr lang="sk-SK" sz="9600" b="0" dirty="0" err="1" smtClean="0"/>
              <a:t>nest</a:t>
            </a:r>
            <a:r>
              <a:rPr lang="sk-SK" sz="9600" b="0" dirty="0" smtClean="0"/>
              <a:t> type </a:t>
            </a:r>
            <a:r>
              <a:rPr lang="sk-SK" sz="9600" b="0" dirty="0" err="1" smtClean="0"/>
              <a:t>of</a:t>
            </a:r>
            <a:r>
              <a:rPr lang="sk-SK" sz="9600" b="0" dirty="0" smtClean="0"/>
              <a:t> </a:t>
            </a:r>
            <a:r>
              <a:rPr lang="sk-SK" sz="9600" b="0" i="1" dirty="0" err="1" smtClean="0"/>
              <a:t>Vespa</a:t>
            </a:r>
            <a:r>
              <a:rPr lang="sk-SK" sz="9600" b="0" i="1" dirty="0" smtClean="0"/>
              <a:t> </a:t>
            </a:r>
            <a:r>
              <a:rPr lang="sk-SK" sz="9600" b="0" i="1" dirty="0" err="1" smtClean="0"/>
              <a:t>crabro</a:t>
            </a:r>
            <a:r>
              <a:rPr lang="sk-SK" sz="9600" b="0" dirty="0" smtClean="0"/>
              <a:t>. </a:t>
            </a:r>
            <a:r>
              <a:rPr lang="sk-SK" sz="9600" b="0" dirty="0" err="1" smtClean="0"/>
              <a:t>From</a:t>
            </a:r>
            <a:r>
              <a:rPr lang="sk-SK" sz="9600" b="0" dirty="0" smtClean="0"/>
              <a:t> </a:t>
            </a:r>
            <a:r>
              <a:rPr lang="sk-SK" sz="9600" b="0" dirty="0" err="1" smtClean="0"/>
              <a:t>group</a:t>
            </a:r>
            <a:r>
              <a:rPr lang="sk-SK" sz="9600" b="0" dirty="0" smtClean="0"/>
              <a:t> </a:t>
            </a:r>
            <a:r>
              <a:rPr lang="sk-SK" sz="9600" b="0" dirty="0" err="1" smtClean="0"/>
              <a:t>of</a:t>
            </a:r>
            <a:r>
              <a:rPr lang="sk-SK" sz="9600" b="0" dirty="0" smtClean="0"/>
              <a:t> </a:t>
            </a:r>
            <a:r>
              <a:rPr lang="sk-SK" sz="9600" b="0" dirty="0" err="1" smtClean="0"/>
              <a:t>Vertebrates</a:t>
            </a:r>
            <a:r>
              <a:rPr lang="sk-SK" sz="9600" b="0" dirty="0" smtClean="0"/>
              <a:t> – </a:t>
            </a:r>
            <a:r>
              <a:rPr lang="sk-SK" sz="9600" b="0" dirty="0" err="1" smtClean="0"/>
              <a:t>Reptiles</a:t>
            </a:r>
            <a:r>
              <a:rPr lang="sk-SK" sz="9600" b="0" dirty="0" smtClean="0"/>
              <a:t> </a:t>
            </a:r>
            <a:r>
              <a:rPr lang="sk-SK" sz="9600" b="0" i="1" dirty="0" err="1" smtClean="0"/>
              <a:t>Lacerta</a:t>
            </a:r>
            <a:r>
              <a:rPr lang="sk-SK" sz="9600" b="0" i="1" dirty="0" smtClean="0"/>
              <a:t> </a:t>
            </a:r>
            <a:r>
              <a:rPr lang="sk-SK" sz="9600" b="0" i="1" dirty="0" err="1" smtClean="0"/>
              <a:t>muralis</a:t>
            </a:r>
            <a:r>
              <a:rPr lang="sk-SK" sz="9600" b="0" dirty="0" smtClean="0"/>
              <a:t> and </a:t>
            </a:r>
            <a:r>
              <a:rPr lang="sk-SK" sz="9600" b="0" i="1" dirty="0" err="1" smtClean="0"/>
              <a:t>Vipera</a:t>
            </a:r>
            <a:r>
              <a:rPr lang="sk-SK" sz="9600" b="0" i="1" dirty="0" smtClean="0"/>
              <a:t> </a:t>
            </a:r>
            <a:r>
              <a:rPr lang="sk-SK" sz="9600" b="0" i="1" dirty="0" err="1" smtClean="0"/>
              <a:t>berus</a:t>
            </a:r>
            <a:r>
              <a:rPr lang="sk-SK" sz="9600" b="0" dirty="0" smtClean="0"/>
              <a:t> </a:t>
            </a:r>
            <a:r>
              <a:rPr lang="sk-SK" sz="9600" b="0" dirty="0" err="1" smtClean="0"/>
              <a:t>live</a:t>
            </a:r>
            <a:r>
              <a:rPr lang="sk-SK" sz="9600" b="0" dirty="0" smtClean="0"/>
              <a:t> on </a:t>
            </a:r>
            <a:r>
              <a:rPr lang="sk-SK" sz="9600" b="0" dirty="0" err="1" smtClean="0"/>
              <a:t>the</a:t>
            </a:r>
            <a:r>
              <a:rPr lang="sk-SK" sz="9600" b="0" dirty="0" smtClean="0"/>
              <a:t> </a:t>
            </a:r>
            <a:r>
              <a:rPr lang="sk-SK" sz="9600" b="0" dirty="0" err="1" smtClean="0"/>
              <a:t>spoil</a:t>
            </a:r>
            <a:r>
              <a:rPr lang="sk-SK" sz="9600" b="0" dirty="0" smtClean="0"/>
              <a:t> </a:t>
            </a:r>
            <a:r>
              <a:rPr lang="sk-SK" sz="9600" b="0" dirty="0" err="1" smtClean="0"/>
              <a:t>heap</a:t>
            </a:r>
            <a:r>
              <a:rPr lang="sk-SK" sz="9600" b="0" dirty="0" smtClean="0"/>
              <a:t>. </a:t>
            </a:r>
          </a:p>
          <a:p>
            <a:pPr algn="just"/>
            <a:endParaRPr lang="sk-SK" sz="9600" b="0" dirty="0"/>
          </a:p>
        </p:txBody>
      </p:sp>
      <p:graphicFrame>
        <p:nvGraphicFramePr>
          <p:cNvPr id="7" name="Tabuľka 6"/>
          <p:cNvGraphicFramePr>
            <a:graphicFrameLocks noGrp="1"/>
          </p:cNvGraphicFramePr>
          <p:nvPr/>
        </p:nvGraphicFramePr>
        <p:xfrm>
          <a:off x="523875" y="827881"/>
          <a:ext cx="5029200" cy="2362198"/>
        </p:xfrm>
        <a:graphic>
          <a:graphicData uri="http://schemas.openxmlformats.org/drawingml/2006/table">
            <a:tbl>
              <a:tblPr/>
              <a:tblGrid>
                <a:gridCol w="2843597"/>
                <a:gridCol w="1093152"/>
                <a:gridCol w="1092451"/>
              </a:tblGrid>
              <a:tr h="276820">
                <a:tc>
                  <a:txBody>
                    <a:bodyPr/>
                    <a:lstStyle/>
                    <a:p>
                      <a:pPr algn="just">
                        <a:lnSpc>
                          <a:spcPct val="150000"/>
                        </a:lnSpc>
                        <a:spcAft>
                          <a:spcPts val="0"/>
                        </a:spcAft>
                      </a:pPr>
                      <a:r>
                        <a:rPr lang="sk-SK" sz="1000" b="1">
                          <a:latin typeface="Times New Roman"/>
                          <a:ea typeface="Times New Roman"/>
                          <a:cs typeface="Calibri"/>
                        </a:rPr>
                        <a:t>Species of funfi</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000" b="1">
                          <a:latin typeface="Times New Roman"/>
                          <a:ea typeface="Times New Roman"/>
                          <a:cs typeface="Calibri"/>
                        </a:rPr>
                        <a:t>Peripheral part</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000" b="1">
                          <a:latin typeface="Times New Roman"/>
                          <a:ea typeface="Times New Roman"/>
                          <a:cs typeface="Calibri"/>
                        </a:rPr>
                        <a:t>Central part</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Suillus luteus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Leccinum scabrum</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Lactarium  torminosus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Leccinum thalassinum</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Boletus edulis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820">
                <a:tc>
                  <a:txBody>
                    <a:bodyPr/>
                    <a:lstStyle/>
                    <a:p>
                      <a:pPr algn="just">
                        <a:lnSpc>
                          <a:spcPct val="115000"/>
                        </a:lnSpc>
                        <a:spcAft>
                          <a:spcPts val="0"/>
                        </a:spcAft>
                      </a:pPr>
                      <a:r>
                        <a:rPr lang="sk-SK" sz="1000" i="1">
                          <a:latin typeface="Times New Roman"/>
                          <a:ea typeface="Times New Roman"/>
                          <a:cs typeface="Calibri"/>
                        </a:rPr>
                        <a:t>Amanita muscaria</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0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229">
                <a:tc>
                  <a:txBody>
                    <a:bodyPr/>
                    <a:lstStyle/>
                    <a:p>
                      <a:pPr algn="just">
                        <a:lnSpc>
                          <a:spcPct val="115000"/>
                        </a:lnSpc>
                        <a:spcAft>
                          <a:spcPts val="0"/>
                        </a:spcAft>
                      </a:pPr>
                      <a:r>
                        <a:rPr lang="sk-SK" sz="1000" i="1">
                          <a:latin typeface="Times New Roman"/>
                          <a:ea typeface="Times New Roman"/>
                          <a:cs typeface="Times New Roman"/>
                        </a:rPr>
                        <a:t>Macrolepiota procera</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sk-SK" sz="10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229">
                <a:tc>
                  <a:txBody>
                    <a:bodyPr/>
                    <a:lstStyle/>
                    <a:p>
                      <a:pPr algn="just">
                        <a:lnSpc>
                          <a:spcPct val="115000"/>
                        </a:lnSpc>
                        <a:spcAft>
                          <a:spcPts val="0"/>
                        </a:spcAft>
                      </a:pPr>
                      <a:r>
                        <a:rPr lang="sk-SK" sz="1000" i="1">
                          <a:latin typeface="Times New Roman"/>
                          <a:ea typeface="Times New Roman"/>
                          <a:cs typeface="Times New Roman"/>
                        </a:rPr>
                        <a:t>Russula nigricans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sk-SK" sz="1000" b="1">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sk-SK" sz="1000" dirty="0">
                          <a:latin typeface="Times New Roman"/>
                          <a:ea typeface="Times New Roman"/>
                          <a:cs typeface="Calibri"/>
                        </a:rPr>
                        <a:t>-</a:t>
                      </a:r>
                      <a:endParaRPr lang="sk-SK" sz="1100" dirty="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542925" y="446881"/>
            <a:ext cx="74676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95300" algn="l"/>
                <a:tab pos="1206500" algn="l"/>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3 List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fungi</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growing</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on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heap</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area</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Slovak Gelnica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Guilds</a:t>
            </a:r>
            <a:endParaRPr kumimoji="0" lang="sk-SK" sz="1800" b="0" i="0" u="none" strike="noStrike" cap="none" normalizeH="0" baseline="0" dirty="0" smtClean="0">
              <a:ln>
                <a:noFill/>
              </a:ln>
              <a:solidFill>
                <a:schemeClr val="tx1"/>
              </a:solidFill>
              <a:effectLst/>
              <a:latin typeface="Arial" pitchFamily="34" charset="0"/>
            </a:endParaRPr>
          </a:p>
        </p:txBody>
      </p:sp>
      <p:pic>
        <p:nvPicPr>
          <p:cNvPr id="19458" name="Obrázok 4" descr="F:\Snímka1207.jpg"/>
          <p:cNvPicPr>
            <a:picLocks noChangeAspect="1" noChangeArrowheads="1"/>
          </p:cNvPicPr>
          <p:nvPr/>
        </p:nvPicPr>
        <p:blipFill>
          <a:blip r:embed="rId2" cstate="print"/>
          <a:srcRect/>
          <a:stretch>
            <a:fillRect/>
          </a:stretch>
        </p:blipFill>
        <p:spPr bwMode="auto">
          <a:xfrm>
            <a:off x="5934075" y="1437481"/>
            <a:ext cx="1735137" cy="1987550"/>
          </a:xfrm>
          <a:prstGeom prst="rect">
            <a:avLst/>
          </a:prstGeom>
          <a:noFill/>
          <a:ln w="9525">
            <a:noFill/>
            <a:miter lim="800000"/>
            <a:headEnd/>
            <a:tailEnd/>
          </a:ln>
        </p:spPr>
      </p:pic>
      <p:pic>
        <p:nvPicPr>
          <p:cNvPr id="19459" name="Obrázok 3" descr="F:\Snímka1210.jpg"/>
          <p:cNvPicPr>
            <a:picLocks noChangeAspect="1" noChangeArrowheads="1"/>
          </p:cNvPicPr>
          <p:nvPr/>
        </p:nvPicPr>
        <p:blipFill>
          <a:blip r:embed="rId3" cstate="print"/>
          <a:srcRect/>
          <a:stretch>
            <a:fillRect/>
          </a:stretch>
        </p:blipFill>
        <p:spPr bwMode="auto">
          <a:xfrm>
            <a:off x="8067675" y="904081"/>
            <a:ext cx="1552575" cy="1987550"/>
          </a:xfrm>
          <a:prstGeom prst="rect">
            <a:avLst/>
          </a:prstGeom>
          <a:noFill/>
          <a:ln w="9525">
            <a:noFill/>
            <a:miter lim="800000"/>
            <a:headEnd/>
            <a:tailEnd/>
          </a:ln>
        </p:spPr>
      </p:pic>
      <p:sp>
        <p:nvSpPr>
          <p:cNvPr id="19460" name="Rectangle 4"/>
          <p:cNvSpPr>
            <a:spLocks noChangeArrowheads="1"/>
          </p:cNvSpPr>
          <p:nvPr/>
        </p:nvSpPr>
        <p:spPr bwMode="auto">
          <a:xfrm>
            <a:off x="2581275" y="3571081"/>
            <a:ext cx="10801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Fig.14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Suillus</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luteus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Fig</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15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Macrolepiota</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procera</a:t>
            </a:r>
            <a:endParaRPr kumimoji="0" lang="sk-SK" sz="1800" b="0" i="0" u="none" strike="noStrike" cap="none" normalizeH="0" baseline="0" dirty="0" smtClean="0">
              <a:ln>
                <a:noFill/>
              </a:ln>
              <a:solidFill>
                <a:schemeClr val="tx1"/>
              </a:solidFill>
              <a:effectLst/>
              <a:latin typeface="Arial" pitchFamily="34" charset="0"/>
            </a:endParaRPr>
          </a:p>
        </p:txBody>
      </p:sp>
      <p:pic>
        <p:nvPicPr>
          <p:cNvPr id="19461" name="Obrázok 11" descr="F:\Snímky\Snímka0343.jpg"/>
          <p:cNvPicPr>
            <a:picLocks noChangeAspect="1" noChangeArrowheads="1"/>
          </p:cNvPicPr>
          <p:nvPr/>
        </p:nvPicPr>
        <p:blipFill>
          <a:blip r:embed="rId4" cstate="print"/>
          <a:srcRect/>
          <a:stretch>
            <a:fillRect/>
          </a:stretch>
        </p:blipFill>
        <p:spPr bwMode="auto">
          <a:xfrm>
            <a:off x="1590675" y="8828881"/>
            <a:ext cx="1357312" cy="1803400"/>
          </a:xfrm>
          <a:prstGeom prst="rect">
            <a:avLst/>
          </a:prstGeom>
          <a:noFill/>
          <a:ln w="9525">
            <a:noFill/>
            <a:miter lim="800000"/>
            <a:headEnd/>
            <a:tailEnd/>
          </a:ln>
        </p:spPr>
      </p:pic>
      <p:pic>
        <p:nvPicPr>
          <p:cNvPr id="19462" name="Obrázok 1" descr="F:\Snímky\Snímka0362.jpg"/>
          <p:cNvPicPr>
            <a:picLocks noChangeAspect="1" noChangeArrowheads="1"/>
          </p:cNvPicPr>
          <p:nvPr/>
        </p:nvPicPr>
        <p:blipFill>
          <a:blip r:embed="rId5" cstate="print"/>
          <a:srcRect/>
          <a:stretch>
            <a:fillRect/>
          </a:stretch>
        </p:blipFill>
        <p:spPr bwMode="auto">
          <a:xfrm>
            <a:off x="4257675" y="8752681"/>
            <a:ext cx="1293812" cy="1828800"/>
          </a:xfrm>
          <a:prstGeom prst="rect">
            <a:avLst/>
          </a:prstGeom>
          <a:noFill/>
          <a:ln w="9525">
            <a:noFill/>
            <a:miter lim="800000"/>
            <a:headEnd/>
            <a:tailEnd/>
          </a:ln>
        </p:spPr>
      </p:pic>
      <p:pic>
        <p:nvPicPr>
          <p:cNvPr id="19463" name="Obrázok 25" descr="F:\Snímky\Snímka0383.jpg"/>
          <p:cNvPicPr>
            <a:picLocks noChangeAspect="1" noChangeArrowheads="1"/>
          </p:cNvPicPr>
          <p:nvPr/>
        </p:nvPicPr>
        <p:blipFill>
          <a:blip r:embed="rId6" cstate="print"/>
          <a:srcRect l="7776" t="7530" r="30118"/>
          <a:stretch>
            <a:fillRect/>
          </a:stretch>
        </p:blipFill>
        <p:spPr bwMode="auto">
          <a:xfrm>
            <a:off x="6619875" y="8676481"/>
            <a:ext cx="1028700" cy="1844675"/>
          </a:xfrm>
          <a:prstGeom prst="rect">
            <a:avLst/>
          </a:prstGeom>
          <a:noFill/>
          <a:ln w="9525">
            <a:noFill/>
            <a:miter lim="800000"/>
            <a:headEnd/>
            <a:tailEnd/>
          </a:ln>
        </p:spPr>
      </p:pic>
      <p:sp>
        <p:nvSpPr>
          <p:cNvPr id="17" name="Obdĺžnik 16"/>
          <p:cNvSpPr/>
          <p:nvPr/>
        </p:nvSpPr>
        <p:spPr>
          <a:xfrm>
            <a:off x="676275" y="10810081"/>
            <a:ext cx="11158537" cy="338554"/>
          </a:xfrm>
          <a:prstGeom prst="rect">
            <a:avLst/>
          </a:prstGeom>
        </p:spPr>
        <p:txBody>
          <a:bodyPr wrap="square">
            <a:spAutoFit/>
          </a:bodyPr>
          <a:lstStyle/>
          <a:p>
            <a:r>
              <a:rPr lang="sk-SK" sz="1600" dirty="0" smtClean="0"/>
              <a:t>Fig.16  </a:t>
            </a:r>
            <a:r>
              <a:rPr lang="sk-SK" sz="1600" dirty="0" err="1" smtClean="0"/>
              <a:t>The</a:t>
            </a:r>
            <a:r>
              <a:rPr lang="sk-SK" sz="1600" dirty="0" smtClean="0"/>
              <a:t> </a:t>
            </a:r>
            <a:r>
              <a:rPr lang="sk-SK" sz="1600" dirty="0" err="1" smtClean="0"/>
              <a:t>anthill</a:t>
            </a:r>
            <a:r>
              <a:rPr lang="sk-SK" sz="1600" dirty="0" smtClean="0"/>
              <a:t> </a:t>
            </a:r>
            <a:r>
              <a:rPr lang="sk-SK" sz="1600" dirty="0" err="1" smtClean="0"/>
              <a:t>of</a:t>
            </a:r>
            <a:r>
              <a:rPr lang="sk-SK" sz="1600" dirty="0" smtClean="0"/>
              <a:t> </a:t>
            </a:r>
            <a:r>
              <a:rPr lang="sk-SK" sz="1600" i="1" dirty="0" err="1" smtClean="0"/>
              <a:t>Forica</a:t>
            </a:r>
            <a:r>
              <a:rPr lang="sk-SK" sz="1600" i="1" dirty="0" smtClean="0"/>
              <a:t> </a:t>
            </a:r>
            <a:r>
              <a:rPr lang="sk-SK" sz="1600" i="1" dirty="0" err="1" smtClean="0"/>
              <a:t>rufa</a:t>
            </a:r>
            <a:r>
              <a:rPr lang="sk-SK" sz="1600" dirty="0" smtClean="0"/>
              <a:t>        Fig.17 </a:t>
            </a:r>
            <a:r>
              <a:rPr lang="sk-SK" sz="1600" i="1" dirty="0" err="1" smtClean="0"/>
              <a:t>Inachis</a:t>
            </a:r>
            <a:r>
              <a:rPr lang="sk-SK" sz="1600" i="1" dirty="0" smtClean="0"/>
              <a:t> </a:t>
            </a:r>
            <a:r>
              <a:rPr lang="sk-SK" sz="1600" i="1" dirty="0" err="1" smtClean="0"/>
              <a:t>io</a:t>
            </a:r>
            <a:r>
              <a:rPr lang="sk-SK" sz="1600" dirty="0" smtClean="0"/>
              <a:t>          Fig.18 </a:t>
            </a:r>
            <a:r>
              <a:rPr lang="sk-SK" sz="1600" dirty="0" err="1" smtClean="0"/>
              <a:t>Snake</a:t>
            </a:r>
            <a:r>
              <a:rPr lang="sk-SK" sz="1600" dirty="0" smtClean="0"/>
              <a:t> skin </a:t>
            </a:r>
            <a:r>
              <a:rPr lang="sk-SK" sz="1600" dirty="0" err="1" smtClean="0"/>
              <a:t>of</a:t>
            </a:r>
            <a:r>
              <a:rPr lang="sk-SK" sz="1600" dirty="0" smtClean="0"/>
              <a:t> </a:t>
            </a:r>
            <a:r>
              <a:rPr lang="sk-SK" sz="1600" i="1" dirty="0" err="1" smtClean="0"/>
              <a:t>Vipera</a:t>
            </a:r>
            <a:r>
              <a:rPr lang="sk-SK" sz="1600" i="1" dirty="0" smtClean="0"/>
              <a:t> </a:t>
            </a:r>
            <a:r>
              <a:rPr lang="sk-SK" sz="1600" i="1" dirty="0" err="1" smtClean="0"/>
              <a:t>berus</a:t>
            </a:r>
            <a:r>
              <a:rPr lang="sk-SK" sz="1600" dirty="0" smtClean="0"/>
              <a:t> </a:t>
            </a:r>
            <a:endParaRPr lang="sk-SK" sz="1600" dirty="0"/>
          </a:p>
        </p:txBody>
      </p:sp>
      <p:sp>
        <p:nvSpPr>
          <p:cNvPr id="19" name="Zástupný symbol textu 2"/>
          <p:cNvSpPr>
            <a:spLocks noGrp="1"/>
          </p:cNvSpPr>
          <p:nvPr>
            <p:ph type="body" idx="1"/>
          </p:nvPr>
        </p:nvSpPr>
        <p:spPr>
          <a:xfrm>
            <a:off x="371475" y="11267281"/>
            <a:ext cx="10429875" cy="1600200"/>
          </a:xfrm>
        </p:spPr>
        <p:txBody>
          <a:bodyPr>
            <a:normAutofit/>
          </a:bodyPr>
          <a:lstStyle/>
          <a:p>
            <a:pPr algn="just"/>
            <a:r>
              <a:rPr lang="sk-SK" sz="2400" b="0" dirty="0" smtClean="0"/>
              <a:t>     </a:t>
            </a:r>
            <a:r>
              <a:rPr lang="sk-SK" sz="2400" b="0" dirty="0" err="1" smtClean="0"/>
              <a:t>Near</a:t>
            </a:r>
            <a:r>
              <a:rPr lang="sk-SK" sz="2400" b="0" dirty="0" smtClean="0"/>
              <a:t> </a:t>
            </a:r>
            <a:r>
              <a:rPr lang="sk-SK" sz="2400" b="0" dirty="0" err="1" smtClean="0"/>
              <a:t>the</a:t>
            </a:r>
            <a:r>
              <a:rPr lang="sk-SK" sz="2400" b="0" dirty="0" smtClean="0"/>
              <a:t> </a:t>
            </a:r>
            <a:r>
              <a:rPr lang="sk-SK" sz="2400" b="0" dirty="0" err="1" smtClean="0"/>
              <a:t>spoil</a:t>
            </a:r>
            <a:r>
              <a:rPr lang="sk-SK" sz="2400" b="0" dirty="0" smtClean="0"/>
              <a:t> </a:t>
            </a:r>
            <a:r>
              <a:rPr lang="sk-SK" sz="2400" b="0" dirty="0" err="1" smtClean="0"/>
              <a:t>heap</a:t>
            </a:r>
            <a:r>
              <a:rPr lang="sk-SK" sz="2400" b="0" dirty="0" smtClean="0"/>
              <a:t>, </a:t>
            </a:r>
            <a:r>
              <a:rPr lang="sk-SK" sz="2400" b="0" dirty="0" err="1" smtClean="0"/>
              <a:t>although</a:t>
            </a:r>
            <a:r>
              <a:rPr lang="sk-SK" sz="2400" b="0" dirty="0" smtClean="0"/>
              <a:t> </a:t>
            </a:r>
            <a:r>
              <a:rPr lang="sk-SK" sz="2400" b="0" dirty="0" err="1" smtClean="0"/>
              <a:t>its</a:t>
            </a:r>
            <a:r>
              <a:rPr lang="sk-SK" sz="2400" b="0" dirty="0" smtClean="0"/>
              <a:t> </a:t>
            </a:r>
            <a:r>
              <a:rPr lang="sk-SK" sz="2400" b="0" dirty="0" err="1" smtClean="0"/>
              <a:t>occurrence</a:t>
            </a:r>
            <a:r>
              <a:rPr lang="sk-SK" sz="2400" b="0" dirty="0" smtClean="0"/>
              <a:t> </a:t>
            </a:r>
            <a:r>
              <a:rPr lang="sk-SK" sz="2400" b="0" dirty="0" err="1" smtClean="0"/>
              <a:t>is</a:t>
            </a:r>
            <a:r>
              <a:rPr lang="sk-SK" sz="2400" b="0" dirty="0" smtClean="0"/>
              <a:t> </a:t>
            </a:r>
            <a:r>
              <a:rPr lang="sk-SK" sz="2400" b="0" dirty="0" err="1" smtClean="0"/>
              <a:t>unrelated</a:t>
            </a:r>
            <a:r>
              <a:rPr lang="sk-SK" sz="2400" b="0" dirty="0" smtClean="0"/>
              <a:t> to a </a:t>
            </a:r>
            <a:r>
              <a:rPr lang="sk-SK" sz="2400" b="0" dirty="0" err="1" smtClean="0"/>
              <a:t>pile</a:t>
            </a:r>
            <a:r>
              <a:rPr lang="sk-SK" sz="2400" b="0" dirty="0" smtClean="0"/>
              <a:t> in </a:t>
            </a:r>
            <a:r>
              <a:rPr lang="sk-SK" sz="2400" b="0" dirty="0" err="1" smtClean="0"/>
              <a:t>direct</a:t>
            </a:r>
            <a:r>
              <a:rPr lang="sk-SK" sz="2400" b="0" dirty="0" smtClean="0"/>
              <a:t> </a:t>
            </a:r>
            <a:r>
              <a:rPr lang="sk-SK" sz="2400" b="0" dirty="0" err="1" smtClean="0"/>
              <a:t>connection</a:t>
            </a:r>
            <a:r>
              <a:rPr lang="sk-SK" sz="2400" b="0" dirty="0" smtClean="0"/>
              <a:t>, I </a:t>
            </a:r>
            <a:r>
              <a:rPr lang="sk-SK" sz="2400" b="0" dirty="0" err="1" smtClean="0"/>
              <a:t>have</a:t>
            </a:r>
            <a:r>
              <a:rPr lang="sk-SK" sz="2400" b="0" dirty="0" smtClean="0"/>
              <a:t> </a:t>
            </a:r>
            <a:r>
              <a:rPr lang="sk-SK" sz="2400" b="0" dirty="0" err="1" smtClean="0"/>
              <a:t>documented</a:t>
            </a:r>
            <a:r>
              <a:rPr lang="sk-SK" sz="2400" b="0" dirty="0" smtClean="0"/>
              <a:t> </a:t>
            </a:r>
            <a:r>
              <a:rPr lang="sk-SK" sz="2400" b="0" dirty="0" err="1" smtClean="0"/>
              <a:t>the</a:t>
            </a:r>
            <a:r>
              <a:rPr lang="sk-SK" sz="2400" b="0" dirty="0" smtClean="0"/>
              <a:t> </a:t>
            </a:r>
            <a:r>
              <a:rPr lang="sk-SK" sz="2400" b="0" dirty="0" err="1" smtClean="0"/>
              <a:t>occurrence</a:t>
            </a:r>
            <a:r>
              <a:rPr lang="sk-SK" sz="2400" b="0" dirty="0" smtClean="0"/>
              <a:t> </a:t>
            </a:r>
            <a:r>
              <a:rPr lang="sk-SK" sz="2400" b="0" dirty="0" err="1" smtClean="0"/>
              <a:t>of</a:t>
            </a:r>
            <a:r>
              <a:rPr lang="sk-SK" sz="2400" b="0" dirty="0" smtClean="0"/>
              <a:t> </a:t>
            </a:r>
            <a:r>
              <a:rPr lang="sk-SK" sz="2400" b="0" i="1" dirty="0" err="1" smtClean="0"/>
              <a:t>Psofus</a:t>
            </a:r>
            <a:r>
              <a:rPr lang="sk-SK" sz="2400" b="0" i="1" dirty="0" smtClean="0"/>
              <a:t> </a:t>
            </a:r>
            <a:r>
              <a:rPr lang="sk-SK" sz="2400" b="0" i="1" dirty="0" err="1" smtClean="0"/>
              <a:t>stridulus</a:t>
            </a:r>
            <a:r>
              <a:rPr lang="sk-SK" sz="2400" b="0" dirty="0" smtClean="0"/>
              <a:t>, </a:t>
            </a:r>
            <a:r>
              <a:rPr lang="sk-SK" sz="2400" b="0" dirty="0" err="1" smtClean="0"/>
              <a:t>whose</a:t>
            </a:r>
            <a:r>
              <a:rPr lang="sk-SK" sz="2400" b="0" dirty="0" smtClean="0"/>
              <a:t> </a:t>
            </a:r>
            <a:r>
              <a:rPr lang="sk-SK" sz="2400" b="0" dirty="0" err="1" smtClean="0"/>
              <a:t>presence</a:t>
            </a:r>
            <a:r>
              <a:rPr lang="sk-SK" sz="2400" b="0" dirty="0" smtClean="0"/>
              <a:t> on </a:t>
            </a:r>
            <a:r>
              <a:rPr lang="sk-SK" sz="2400" b="0" dirty="0" err="1" smtClean="0"/>
              <a:t>that</a:t>
            </a:r>
            <a:r>
              <a:rPr lang="sk-SK" sz="2400" b="0" dirty="0" smtClean="0"/>
              <a:t> </a:t>
            </a:r>
            <a:r>
              <a:rPr lang="sk-SK" sz="2400" b="0" dirty="0" err="1" smtClean="0"/>
              <a:t>unit</a:t>
            </a:r>
            <a:r>
              <a:rPr lang="sk-SK" sz="2400" b="0" dirty="0" smtClean="0"/>
              <a:t> has </a:t>
            </a:r>
            <a:r>
              <a:rPr lang="sk-SK" sz="2400" b="0" dirty="0" err="1" smtClean="0"/>
              <a:t>not</a:t>
            </a:r>
            <a:r>
              <a:rPr lang="sk-SK" sz="2400" b="0" dirty="0" smtClean="0"/>
              <a:t> </a:t>
            </a:r>
            <a:r>
              <a:rPr lang="sk-SK" sz="2400" b="0" dirty="0" err="1" smtClean="0"/>
              <a:t>been</a:t>
            </a:r>
            <a:r>
              <a:rPr lang="sk-SK" sz="2400" b="0" dirty="0" smtClean="0"/>
              <a:t> </a:t>
            </a:r>
            <a:r>
              <a:rPr lang="sk-SK" sz="2400" b="0" dirty="0" err="1" smtClean="0"/>
              <a:t>described</a:t>
            </a:r>
            <a:r>
              <a:rPr lang="sk-SK" sz="2400" b="0" dirty="0" smtClean="0"/>
              <a:t> </a:t>
            </a:r>
            <a:r>
              <a:rPr lang="sk-SK" sz="2400" b="0" dirty="0" err="1" smtClean="0"/>
              <a:t>yet</a:t>
            </a:r>
            <a:r>
              <a:rPr lang="sk-SK" sz="2400" b="0" dirty="0" smtClean="0"/>
              <a:t>.</a:t>
            </a:r>
            <a:endParaRPr lang="sk-SK" sz="2400" b="0" dirty="0"/>
          </a:p>
        </p:txBody>
      </p:sp>
      <p:pic>
        <p:nvPicPr>
          <p:cNvPr id="19465" name="Obrázok 7" descr="F:\Snímky\Snímka0261.jpg"/>
          <p:cNvPicPr>
            <a:picLocks noChangeAspect="1" noChangeArrowheads="1"/>
          </p:cNvPicPr>
          <p:nvPr/>
        </p:nvPicPr>
        <p:blipFill>
          <a:blip r:embed="rId7" cstate="print"/>
          <a:srcRect/>
          <a:stretch>
            <a:fillRect/>
          </a:stretch>
        </p:blipFill>
        <p:spPr bwMode="auto">
          <a:xfrm>
            <a:off x="1743075" y="13019881"/>
            <a:ext cx="1925637" cy="1814513"/>
          </a:xfrm>
          <a:prstGeom prst="rect">
            <a:avLst/>
          </a:prstGeom>
          <a:noFill/>
          <a:ln w="9525">
            <a:noFill/>
            <a:miter lim="800000"/>
            <a:headEnd/>
            <a:tailEnd/>
          </a:ln>
        </p:spPr>
      </p:pic>
      <p:pic>
        <p:nvPicPr>
          <p:cNvPr id="19466" name="Obrázok 8" descr="F:\Snímky\Snímka0265.jpg"/>
          <p:cNvPicPr>
            <a:picLocks noChangeAspect="1" noChangeArrowheads="1"/>
          </p:cNvPicPr>
          <p:nvPr/>
        </p:nvPicPr>
        <p:blipFill>
          <a:blip r:embed="rId8" cstate="print"/>
          <a:srcRect/>
          <a:stretch>
            <a:fillRect/>
          </a:stretch>
        </p:blipFill>
        <p:spPr bwMode="auto">
          <a:xfrm>
            <a:off x="4562475" y="13096081"/>
            <a:ext cx="2033587" cy="1814513"/>
          </a:xfrm>
          <a:prstGeom prst="rect">
            <a:avLst/>
          </a:prstGeom>
          <a:noFill/>
          <a:ln w="9525">
            <a:noFill/>
            <a:miter lim="800000"/>
            <a:headEnd/>
            <a:tailEnd/>
          </a:ln>
        </p:spPr>
      </p:pic>
      <p:sp>
        <p:nvSpPr>
          <p:cNvPr id="19467" name="Rectangle 11"/>
          <p:cNvSpPr>
            <a:spLocks noChangeArrowheads="1"/>
          </p:cNvSpPr>
          <p:nvPr/>
        </p:nvSpPr>
        <p:spPr bwMode="auto">
          <a:xfrm>
            <a:off x="0" y="15077281"/>
            <a:ext cx="8143875"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Fig.19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Individual</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Psofus</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stridulus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right</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dead</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bird</a:t>
            </a:r>
            <a:endParaRPr kumimoji="0" lang="sk-SK" sz="1800" b="0" i="0" u="none" strike="noStrike" cap="none" normalizeH="0" baseline="0" dirty="0" smtClean="0">
              <a:ln>
                <a:noFill/>
              </a:ln>
              <a:solidFill>
                <a:schemeClr val="tx1"/>
              </a:solidFill>
              <a:effectLst/>
              <a:latin typeface="Arial" pitchFamily="34" charset="0"/>
            </a:endParaRPr>
          </a:p>
        </p:txBody>
      </p:sp>
      <p:sp>
        <p:nvSpPr>
          <p:cNvPr id="19468" name="Rectangle 12"/>
          <p:cNvSpPr>
            <a:spLocks noChangeArrowheads="1"/>
          </p:cNvSpPr>
          <p:nvPr/>
        </p:nvSpPr>
        <p:spPr bwMode="auto">
          <a:xfrm>
            <a:off x="0" y="15610681"/>
            <a:ext cx="6238875"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68400" algn="l"/>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4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Animals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whose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life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symptoms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related</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their</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presence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on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spoil</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heap</a:t>
            </a:r>
            <a:endParaRPr kumimoji="0" lang="sk-SK" sz="1800" b="0" i="0" u="none" strike="noStrike" cap="none" normalizeH="0" baseline="0" dirty="0" smtClean="0">
              <a:ln>
                <a:noFill/>
              </a:ln>
              <a:solidFill>
                <a:schemeClr val="tx1"/>
              </a:solidFill>
              <a:effectLst/>
              <a:latin typeface="Arial" pitchFamily="34" charset="0"/>
            </a:endParaRPr>
          </a:p>
        </p:txBody>
      </p:sp>
      <p:graphicFrame>
        <p:nvGraphicFramePr>
          <p:cNvPr id="24" name="Tabuľka 23"/>
          <p:cNvGraphicFramePr>
            <a:graphicFrameLocks noGrp="1"/>
          </p:cNvGraphicFramePr>
          <p:nvPr/>
        </p:nvGraphicFramePr>
        <p:xfrm>
          <a:off x="447675" y="15991681"/>
          <a:ext cx="6009640" cy="4457700"/>
        </p:xfrm>
        <a:graphic>
          <a:graphicData uri="http://schemas.openxmlformats.org/drawingml/2006/table">
            <a:tbl>
              <a:tblPr/>
              <a:tblGrid>
                <a:gridCol w="1783080"/>
                <a:gridCol w="914400"/>
                <a:gridCol w="800100"/>
                <a:gridCol w="2512060"/>
              </a:tblGrid>
              <a:tr h="250190">
                <a:tc>
                  <a:txBody>
                    <a:bodyPr/>
                    <a:lstStyle/>
                    <a:p>
                      <a:pPr algn="just">
                        <a:lnSpc>
                          <a:spcPct val="115000"/>
                        </a:lnSpc>
                        <a:spcAft>
                          <a:spcPts val="1000"/>
                        </a:spcAft>
                      </a:pPr>
                      <a:r>
                        <a:rPr lang="sk-SK" sz="1100" b="1">
                          <a:latin typeface="Arial"/>
                          <a:ea typeface="Times New Roman"/>
                          <a:cs typeface="Calibri"/>
                        </a:rPr>
                        <a:t>Animal species </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b="1">
                          <a:latin typeface="Arial"/>
                          <a:ea typeface="Times New Roman"/>
                          <a:cs typeface="Calibri"/>
                        </a:rPr>
                        <a:t>Permanent presence</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b="1">
                          <a:latin typeface="Arial"/>
                          <a:ea typeface="Times New Roman"/>
                          <a:cs typeface="Calibri"/>
                        </a:rPr>
                        <a:t>Temporary presence</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1100" b="1">
                          <a:latin typeface="Arial"/>
                          <a:ea typeface="Times New Roman"/>
                          <a:cs typeface="Calibri"/>
                        </a:rPr>
                        <a:t>Particularities of living speech</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
                <a:tc>
                  <a:txBody>
                    <a:bodyPr/>
                    <a:lstStyle/>
                    <a:p>
                      <a:pPr algn="just">
                        <a:lnSpc>
                          <a:spcPct val="115000"/>
                        </a:lnSpc>
                        <a:spcAft>
                          <a:spcPts val="1000"/>
                        </a:spcAft>
                      </a:pPr>
                      <a:r>
                        <a:rPr lang="sk-SK" sz="1000" b="1">
                          <a:latin typeface="Arial"/>
                          <a:ea typeface="Times New Roman"/>
                          <a:cs typeface="Calibri"/>
                        </a:rPr>
                        <a:t>Invertebrates:</a:t>
                      </a:r>
                      <a:endParaRPr lang="sk-SK" sz="1100">
                        <a:latin typeface="Calibri"/>
                        <a:ea typeface="Times New Roman"/>
                        <a:cs typeface="Calibri"/>
                      </a:endParaRPr>
                    </a:p>
                    <a:p>
                      <a:pPr algn="just">
                        <a:lnSpc>
                          <a:spcPct val="115000"/>
                        </a:lnSpc>
                        <a:spcAft>
                          <a:spcPts val="1000"/>
                        </a:spcAft>
                      </a:pPr>
                      <a:r>
                        <a:rPr lang="sk-SK" sz="1000" i="1">
                          <a:solidFill>
                            <a:srgbClr val="222222"/>
                          </a:solidFill>
                          <a:latin typeface="Times New Roman"/>
                          <a:ea typeface="Times New Roman"/>
                          <a:cs typeface="Calibri"/>
                        </a:rPr>
                        <a:t>Pyrrhocoris apterus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very frequent occurrence, even in the central and peripheral parts of the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
                <a:tc>
                  <a:txBody>
                    <a:bodyPr/>
                    <a:lstStyle/>
                    <a:p>
                      <a:pPr algn="l">
                        <a:lnSpc>
                          <a:spcPct val="115000"/>
                        </a:lnSpc>
                        <a:spcAft>
                          <a:spcPts val="1000"/>
                        </a:spcAft>
                      </a:pPr>
                      <a:r>
                        <a:rPr lang="sk-SK" sz="1000" i="1">
                          <a:latin typeface="Times New Roman"/>
                          <a:ea typeface="Times New Roman"/>
                          <a:cs typeface="Calibri"/>
                        </a:rPr>
                        <a:t>Vespa crabro</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found earth nest </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720">
                <a:tc>
                  <a:txBody>
                    <a:bodyPr/>
                    <a:lstStyle/>
                    <a:p>
                      <a:pPr algn="l">
                        <a:lnSpc>
                          <a:spcPct val="115000"/>
                        </a:lnSpc>
                        <a:spcAft>
                          <a:spcPts val="1000"/>
                        </a:spcAft>
                      </a:pPr>
                      <a:r>
                        <a:rPr lang="sk-SK" sz="1000" i="1">
                          <a:latin typeface="Times New Roman"/>
                          <a:ea typeface="Times New Roman"/>
                          <a:cs typeface="Calibri"/>
                        </a:rPr>
                        <a:t>Oniscus asellus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frequent occurrence, mostly under rocks in the central part</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algn="l">
                        <a:lnSpc>
                          <a:spcPct val="115000"/>
                        </a:lnSpc>
                        <a:spcAft>
                          <a:spcPts val="1000"/>
                        </a:spcAft>
                      </a:pPr>
                      <a:r>
                        <a:rPr lang="sk-SK" sz="1000" i="1">
                          <a:latin typeface="Times New Roman"/>
                          <a:ea typeface="Times New Roman"/>
                          <a:cs typeface="Calibri"/>
                        </a:rPr>
                        <a:t> Formica rufa</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migration in the central part of the anthill in the peripheral parts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215">
                <a:tc>
                  <a:txBody>
                    <a:bodyPr/>
                    <a:lstStyle/>
                    <a:p>
                      <a:pPr algn="l">
                        <a:lnSpc>
                          <a:spcPct val="115000"/>
                        </a:lnSpc>
                        <a:spcAft>
                          <a:spcPts val="1000"/>
                        </a:spcAft>
                      </a:pPr>
                      <a:r>
                        <a:rPr lang="sk-SK" sz="1000" i="1">
                          <a:latin typeface="Times New Roman"/>
                          <a:ea typeface="Times New Roman"/>
                          <a:cs typeface="Calibri"/>
                        </a:rPr>
                        <a:t>Tettigometra obliqua</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605">
                <a:tc>
                  <a:txBody>
                    <a:bodyPr/>
                    <a:lstStyle/>
                    <a:p>
                      <a:pPr algn="l">
                        <a:lnSpc>
                          <a:spcPct val="115000"/>
                        </a:lnSpc>
                        <a:spcAft>
                          <a:spcPts val="1000"/>
                        </a:spcAft>
                      </a:pPr>
                      <a:r>
                        <a:rPr lang="sk-SK" sz="1000" i="1">
                          <a:latin typeface="Times New Roman"/>
                          <a:ea typeface="Times New Roman"/>
                          <a:cs typeface="Calibri"/>
                        </a:rPr>
                        <a:t>Geophilus sp.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requent occurrence, mostly under rocks in wetter parts of the peripheral</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algn="l">
                        <a:lnSpc>
                          <a:spcPct val="115000"/>
                        </a:lnSpc>
                        <a:spcAft>
                          <a:spcPts val="1000"/>
                        </a:spcAft>
                      </a:pPr>
                      <a:r>
                        <a:rPr lang="sk-SK" sz="1000">
                          <a:latin typeface="Times New Roman"/>
                          <a:ea typeface="Times New Roman"/>
                          <a:cs typeface="Calibri"/>
                        </a:rPr>
                        <a:t> </a:t>
                      </a:r>
                      <a:r>
                        <a:rPr lang="sk-SK" sz="1000" i="1">
                          <a:latin typeface="Times New Roman"/>
                          <a:ea typeface="Times New Roman"/>
                          <a:cs typeface="Calibri"/>
                        </a:rPr>
                        <a:t>Inachis io</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775">
                <a:tc>
                  <a:txBody>
                    <a:bodyPr/>
                    <a:lstStyle/>
                    <a:p>
                      <a:pPr algn="l">
                        <a:lnSpc>
                          <a:spcPct val="115000"/>
                        </a:lnSpc>
                        <a:spcAft>
                          <a:spcPts val="1000"/>
                        </a:spcAft>
                      </a:pPr>
                      <a:r>
                        <a:rPr lang="sk-SK" sz="1000" i="1">
                          <a:latin typeface="Times New Roman"/>
                          <a:ea typeface="Times New Roman"/>
                          <a:cs typeface="Calibri"/>
                        </a:rPr>
                        <a:t>Lacerta muralis)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in the central part of spoil heap</a:t>
                      </a:r>
                      <a:r>
                        <a:rPr lang="sk-SK" sz="900">
                          <a:highlight>
                            <a:srgbClr val="FFFF00"/>
                          </a:highlight>
                          <a:latin typeface="Arial"/>
                          <a:ea typeface="Times New Roman"/>
                          <a:cs typeface="Calibri"/>
                        </a:rPr>
                        <a:t>   </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spcAft>
                          <a:spcPts val="1000"/>
                        </a:spcAft>
                      </a:pPr>
                      <a:r>
                        <a:rPr lang="sk-SK" sz="1000" i="1">
                          <a:latin typeface="Times New Roman"/>
                          <a:ea typeface="Times New Roman"/>
                          <a:cs typeface="Times New Roman"/>
                        </a:rPr>
                        <a:t>Chorthippus montanus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70">
                <a:tc>
                  <a:txBody>
                    <a:bodyPr/>
                    <a:lstStyle/>
                    <a:p>
                      <a:pPr algn="l">
                        <a:lnSpc>
                          <a:spcPct val="115000"/>
                        </a:lnSpc>
                        <a:spcAft>
                          <a:spcPts val="1000"/>
                        </a:spcAft>
                      </a:pPr>
                      <a:r>
                        <a:rPr lang="sk-SK" sz="1000" i="1">
                          <a:latin typeface="Times New Roman"/>
                          <a:ea typeface="Times New Roman"/>
                          <a:cs typeface="Calibri"/>
                        </a:rPr>
                        <a:t>Chorthippus biguttulus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720">
                <a:tc>
                  <a:txBody>
                    <a:bodyPr/>
                    <a:lstStyle/>
                    <a:p>
                      <a:pPr algn="l">
                        <a:lnSpc>
                          <a:spcPct val="115000"/>
                        </a:lnSpc>
                        <a:spcAft>
                          <a:spcPts val="1000"/>
                        </a:spcAft>
                      </a:pPr>
                      <a:r>
                        <a:rPr lang="sk-SK" sz="1000" i="1">
                          <a:latin typeface="Times New Roman"/>
                          <a:ea typeface="Times New Roman"/>
                          <a:cs typeface="Times New Roman"/>
                        </a:rPr>
                        <a:t>Oedipoda caerulescens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005">
                <a:tc>
                  <a:txBody>
                    <a:bodyPr/>
                    <a:lstStyle/>
                    <a:p>
                      <a:pPr algn="l">
                        <a:lnSpc>
                          <a:spcPct val="115000"/>
                        </a:lnSpc>
                        <a:spcAft>
                          <a:spcPts val="1000"/>
                        </a:spcAft>
                      </a:pPr>
                      <a:r>
                        <a:rPr lang="sk-SK" sz="1000" i="1">
                          <a:latin typeface="Times New Roman"/>
                          <a:ea typeface="Times New Roman"/>
                          <a:cs typeface="Calibri"/>
                        </a:rPr>
                        <a:t>Anatis ocellata</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active movement of the spoil heap</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665">
                <a:tc>
                  <a:txBody>
                    <a:bodyPr/>
                    <a:lstStyle/>
                    <a:p>
                      <a:pPr algn="l">
                        <a:lnSpc>
                          <a:spcPct val="115000"/>
                        </a:lnSpc>
                        <a:spcAft>
                          <a:spcPts val="1000"/>
                        </a:spcAft>
                      </a:pPr>
                      <a:r>
                        <a:rPr lang="sk-SK" sz="1000" b="1">
                          <a:latin typeface="Times New Roman"/>
                          <a:ea typeface="Times New Roman"/>
                          <a:cs typeface="Calibri"/>
                        </a:rPr>
                        <a:t>Vertebrates:</a:t>
                      </a:r>
                      <a:endParaRPr lang="sk-SK" sz="1100">
                        <a:latin typeface="Calibri"/>
                        <a:ea typeface="Times New Roman"/>
                        <a:cs typeface="Calibri"/>
                      </a:endParaRPr>
                    </a:p>
                    <a:p>
                      <a:pPr algn="l">
                        <a:lnSpc>
                          <a:spcPct val="115000"/>
                        </a:lnSpc>
                        <a:spcAft>
                          <a:spcPts val="1000"/>
                        </a:spcAft>
                      </a:pPr>
                      <a:r>
                        <a:rPr lang="sk-SK" sz="1000" i="1">
                          <a:latin typeface="Times New Roman"/>
                          <a:ea typeface="Times New Roman"/>
                          <a:cs typeface="Calibri"/>
                        </a:rPr>
                        <a:t>Vipera berus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a:latin typeface="Arial"/>
                          <a:ea typeface="Times New Roman"/>
                          <a:cs typeface="Calibri"/>
                        </a:rPr>
                        <a:t>observed movement of the cranberry growing heather and bilberry - found snake skin</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915">
                <a:tc>
                  <a:txBody>
                    <a:bodyPr/>
                    <a:lstStyle/>
                    <a:p>
                      <a:pPr algn="l">
                        <a:lnSpc>
                          <a:spcPct val="115000"/>
                        </a:lnSpc>
                        <a:spcAft>
                          <a:spcPts val="1000"/>
                        </a:spcAft>
                      </a:pPr>
                      <a:r>
                        <a:rPr lang="sk-SK" sz="1000" i="1">
                          <a:latin typeface="Times New Roman"/>
                          <a:ea typeface="Times New Roman"/>
                          <a:cs typeface="Calibri"/>
                        </a:rPr>
                        <a:t>Lepus europaeus</a:t>
                      </a:r>
                      <a:endParaRPr lang="sk-SK" sz="110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sk-SK" sz="900">
                        <a:latin typeface="Times New Roman"/>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sk-SK" sz="900">
                          <a:latin typeface="Times New Roman"/>
                          <a:ea typeface="Times New Roman"/>
                          <a:cs typeface="Calibri"/>
                        </a:rPr>
                        <a:t>+</a:t>
                      </a:r>
                      <a:endParaRPr lang="sk-SK" sz="1100">
                        <a:latin typeface="Calibri"/>
                        <a:ea typeface="Times New Roman"/>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sk-SK" sz="900" dirty="0" err="1">
                          <a:latin typeface="Arial"/>
                          <a:ea typeface="Times New Roman"/>
                          <a:cs typeface="Calibri"/>
                        </a:rPr>
                        <a:t>observed</a:t>
                      </a:r>
                      <a:r>
                        <a:rPr lang="sk-SK" sz="900" dirty="0">
                          <a:latin typeface="Arial"/>
                          <a:ea typeface="Times New Roman"/>
                          <a:cs typeface="Calibri"/>
                        </a:rPr>
                        <a:t> </a:t>
                      </a:r>
                      <a:r>
                        <a:rPr lang="sk-SK" sz="900" dirty="0" err="1">
                          <a:latin typeface="Arial"/>
                          <a:ea typeface="Times New Roman"/>
                          <a:cs typeface="Calibri"/>
                        </a:rPr>
                        <a:t>dropping</a:t>
                      </a:r>
                      <a:r>
                        <a:rPr lang="sk-SK" sz="900" dirty="0">
                          <a:latin typeface="Arial"/>
                          <a:ea typeface="Times New Roman"/>
                          <a:cs typeface="Calibri"/>
                        </a:rPr>
                        <a:t>, </a:t>
                      </a:r>
                      <a:r>
                        <a:rPr lang="sk-SK" sz="900" dirty="0" err="1">
                          <a:latin typeface="Arial"/>
                          <a:ea typeface="Times New Roman"/>
                          <a:cs typeface="Calibri"/>
                        </a:rPr>
                        <a:t>active</a:t>
                      </a:r>
                      <a:r>
                        <a:rPr lang="sk-SK" sz="900" dirty="0">
                          <a:latin typeface="Arial"/>
                          <a:ea typeface="Times New Roman"/>
                          <a:cs typeface="Calibri"/>
                        </a:rPr>
                        <a:t> </a:t>
                      </a:r>
                      <a:r>
                        <a:rPr lang="sk-SK" sz="900" dirty="0" err="1">
                          <a:latin typeface="Arial"/>
                          <a:ea typeface="Times New Roman"/>
                          <a:cs typeface="Calibri"/>
                        </a:rPr>
                        <a:t>movement</a:t>
                      </a:r>
                      <a:r>
                        <a:rPr lang="sk-SK" sz="900" dirty="0">
                          <a:latin typeface="Arial"/>
                          <a:ea typeface="Times New Roman"/>
                          <a:cs typeface="Calibri"/>
                        </a:rPr>
                        <a:t> </a:t>
                      </a:r>
                      <a:r>
                        <a:rPr lang="sk-SK" sz="900" dirty="0" err="1">
                          <a:latin typeface="Arial"/>
                          <a:ea typeface="Times New Roman"/>
                          <a:cs typeface="Calibri"/>
                        </a:rPr>
                        <a:t>of</a:t>
                      </a:r>
                      <a:r>
                        <a:rPr lang="sk-SK" sz="900" dirty="0">
                          <a:latin typeface="Arial"/>
                          <a:ea typeface="Times New Roman"/>
                          <a:cs typeface="Calibri"/>
                        </a:rPr>
                        <a:t> </a:t>
                      </a:r>
                      <a:r>
                        <a:rPr lang="sk-SK" sz="900" dirty="0" err="1">
                          <a:latin typeface="Arial"/>
                          <a:ea typeface="Times New Roman"/>
                          <a:cs typeface="Calibri"/>
                        </a:rPr>
                        <a:t>the</a:t>
                      </a:r>
                      <a:r>
                        <a:rPr lang="sk-SK" sz="900" dirty="0">
                          <a:latin typeface="Arial"/>
                          <a:ea typeface="Times New Roman"/>
                          <a:cs typeface="Calibri"/>
                        </a:rPr>
                        <a:t> </a:t>
                      </a:r>
                      <a:r>
                        <a:rPr lang="sk-SK" sz="900" dirty="0" err="1">
                          <a:latin typeface="Arial"/>
                          <a:ea typeface="Times New Roman"/>
                          <a:cs typeface="Calibri"/>
                        </a:rPr>
                        <a:t>spoil</a:t>
                      </a:r>
                      <a:r>
                        <a:rPr lang="sk-SK" sz="900" dirty="0">
                          <a:latin typeface="Arial"/>
                          <a:ea typeface="Times New Roman"/>
                          <a:cs typeface="Calibri"/>
                        </a:rPr>
                        <a:t> </a:t>
                      </a:r>
                      <a:r>
                        <a:rPr lang="sk-SK" sz="900" dirty="0" err="1">
                          <a:latin typeface="Arial"/>
                          <a:ea typeface="Times New Roman"/>
                          <a:cs typeface="Calibri"/>
                        </a:rPr>
                        <a:t>heap</a:t>
                      </a:r>
                      <a:endParaRPr lang="sk-SK" sz="1100" dirty="0">
                        <a:latin typeface="Calibri"/>
                        <a:ea typeface="Times New Roma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69" name="Rectangle 13"/>
          <p:cNvSpPr>
            <a:spLocks noChangeArrowheads="1"/>
          </p:cNvSpPr>
          <p:nvPr/>
        </p:nvSpPr>
        <p:spPr bwMode="auto">
          <a:xfrm>
            <a:off x="0" y="0"/>
            <a:ext cx="10801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smtClean="0">
              <a:ln>
                <a:noFill/>
              </a:ln>
              <a:solidFill>
                <a:schemeClr val="tx1"/>
              </a:solidFill>
              <a:effectLst/>
              <a:latin typeface="Arial" pitchFamily="34" charset="0"/>
            </a:endParaRPr>
          </a:p>
        </p:txBody>
      </p:sp>
      <p:sp>
        <p:nvSpPr>
          <p:cNvPr id="26" name="Zástupný symbol textu 2"/>
          <p:cNvSpPr>
            <a:spLocks noGrp="1"/>
          </p:cNvSpPr>
          <p:nvPr>
            <p:ph type="body" idx="1"/>
          </p:nvPr>
        </p:nvSpPr>
        <p:spPr>
          <a:xfrm>
            <a:off x="0" y="20487481"/>
            <a:ext cx="10801350" cy="1600200"/>
          </a:xfrm>
        </p:spPr>
        <p:txBody>
          <a:bodyPr>
            <a:normAutofit fontScale="32500" lnSpcReduction="20000"/>
          </a:bodyPr>
          <a:lstStyle/>
          <a:p>
            <a:pPr algn="just"/>
            <a:r>
              <a:rPr lang="sk-SK" sz="5100" dirty="0" smtClean="0"/>
              <a:t>2.8 </a:t>
            </a:r>
            <a:r>
              <a:rPr lang="sk-SK" sz="5100" dirty="0" err="1" smtClean="0"/>
              <a:t>The</a:t>
            </a:r>
            <a:r>
              <a:rPr lang="sk-SK" sz="5100" dirty="0" smtClean="0"/>
              <a:t> metal </a:t>
            </a:r>
            <a:r>
              <a:rPr lang="sk-SK" sz="5100" dirty="0" err="1" smtClean="0"/>
              <a:t>content</a:t>
            </a:r>
            <a:r>
              <a:rPr lang="sk-SK" sz="5100" dirty="0" smtClean="0"/>
              <a:t> in </a:t>
            </a:r>
            <a:r>
              <a:rPr lang="sk-SK" sz="5100" dirty="0" err="1" smtClean="0"/>
              <a:t>lichen</a:t>
            </a:r>
            <a:r>
              <a:rPr lang="sk-SK" sz="5100" dirty="0" smtClean="0"/>
              <a:t> </a:t>
            </a:r>
            <a:r>
              <a:rPr lang="sk-SK" sz="5100" i="1" dirty="0" err="1" smtClean="0"/>
              <a:t>Cladonia</a:t>
            </a:r>
            <a:r>
              <a:rPr lang="sk-SK" sz="5100" i="1" dirty="0" smtClean="0"/>
              <a:t> </a:t>
            </a:r>
            <a:r>
              <a:rPr lang="sk-SK" sz="5100" i="1" dirty="0" err="1" smtClean="0"/>
              <a:t>arbuscula</a:t>
            </a:r>
            <a:r>
              <a:rPr lang="sk-SK" sz="5100" dirty="0" smtClean="0"/>
              <a:t> </a:t>
            </a:r>
            <a:r>
              <a:rPr lang="sk-SK" sz="5100" dirty="0" err="1" smtClean="0"/>
              <a:t>subsp</a:t>
            </a:r>
            <a:r>
              <a:rPr lang="sk-SK" sz="5100" dirty="0" smtClean="0"/>
              <a:t>. </a:t>
            </a:r>
            <a:r>
              <a:rPr lang="sk-SK" sz="5100" dirty="0" err="1" smtClean="0"/>
              <a:t>m</a:t>
            </a:r>
            <a:r>
              <a:rPr lang="sk-SK" sz="5100" i="1" dirty="0" err="1" smtClean="0"/>
              <a:t>itis</a:t>
            </a:r>
            <a:endParaRPr lang="sk-SK" sz="5100" b="0" dirty="0" smtClean="0"/>
          </a:p>
          <a:p>
            <a:pPr algn="just"/>
            <a:r>
              <a:rPr lang="sk-SK" sz="3400" b="0" dirty="0" smtClean="0"/>
              <a:t>      </a:t>
            </a:r>
            <a:r>
              <a:rPr lang="sk-SK" sz="5100" b="0" dirty="0" err="1" smtClean="0"/>
              <a:t>Given</a:t>
            </a:r>
            <a:r>
              <a:rPr lang="sk-SK" sz="5100" b="0" dirty="0" smtClean="0"/>
              <a:t> </a:t>
            </a:r>
            <a:r>
              <a:rPr lang="sk-SK" sz="5100" b="0" dirty="0" err="1" smtClean="0"/>
              <a:t>the</a:t>
            </a:r>
            <a:r>
              <a:rPr lang="sk-SK" sz="5100" b="0" dirty="0" smtClean="0"/>
              <a:t> </a:t>
            </a:r>
            <a:r>
              <a:rPr lang="sk-SK" sz="5100" b="0" dirty="0" err="1" smtClean="0"/>
              <a:t>high</a:t>
            </a:r>
            <a:r>
              <a:rPr lang="sk-SK" sz="5100" b="0" dirty="0" smtClean="0"/>
              <a:t> </a:t>
            </a:r>
            <a:r>
              <a:rPr lang="sk-SK" sz="5100" b="0" dirty="0" err="1" smtClean="0"/>
              <a:t>percentage</a:t>
            </a:r>
            <a:r>
              <a:rPr lang="sk-SK" sz="5100" b="0" dirty="0" smtClean="0"/>
              <a:t> </a:t>
            </a:r>
            <a:r>
              <a:rPr lang="sk-SK" sz="5100" b="0" dirty="0" err="1" smtClean="0"/>
              <a:t>of</a:t>
            </a:r>
            <a:r>
              <a:rPr lang="sk-SK" sz="5100" b="0" dirty="0" smtClean="0"/>
              <a:t> </a:t>
            </a:r>
            <a:r>
              <a:rPr lang="sk-SK" sz="5100" b="0" dirty="0" err="1" smtClean="0"/>
              <a:t>toxic</a:t>
            </a:r>
            <a:r>
              <a:rPr lang="sk-SK" sz="5100" b="0" dirty="0" smtClean="0"/>
              <a:t> </a:t>
            </a:r>
            <a:r>
              <a:rPr lang="sk-SK" sz="5100" b="0" dirty="0" err="1" smtClean="0"/>
              <a:t>metals</a:t>
            </a:r>
            <a:r>
              <a:rPr lang="sk-SK" sz="5100" b="0" dirty="0" smtClean="0"/>
              <a:t> in </a:t>
            </a:r>
            <a:r>
              <a:rPr lang="sk-SK" sz="5100" b="0" dirty="0" err="1" smtClean="0"/>
              <a:t>the</a:t>
            </a:r>
            <a:r>
              <a:rPr lang="sk-SK" sz="5100" b="0" dirty="0" smtClean="0"/>
              <a:t> </a:t>
            </a:r>
            <a:r>
              <a:rPr lang="sk-SK" sz="5100" b="0" dirty="0" err="1" smtClean="0"/>
              <a:t>substrate</a:t>
            </a:r>
            <a:r>
              <a:rPr lang="sk-SK" sz="5100" b="0" dirty="0" smtClean="0"/>
              <a:t> </a:t>
            </a:r>
            <a:r>
              <a:rPr lang="sk-SK" sz="5100" b="0" dirty="0" err="1" smtClean="0"/>
              <a:t>of</a:t>
            </a:r>
            <a:r>
              <a:rPr lang="sk-SK" sz="5100" b="0" dirty="0" smtClean="0"/>
              <a:t> </a:t>
            </a:r>
            <a:r>
              <a:rPr lang="sk-SK" sz="5100" b="0" dirty="0" err="1" smtClean="0"/>
              <a:t>spoil</a:t>
            </a:r>
            <a:r>
              <a:rPr lang="sk-SK" sz="5100" b="0" dirty="0" smtClean="0"/>
              <a:t> </a:t>
            </a:r>
            <a:r>
              <a:rPr lang="sk-SK" sz="5100" b="0" dirty="0" err="1" smtClean="0"/>
              <a:t>heap</a:t>
            </a:r>
            <a:r>
              <a:rPr lang="sk-SK" sz="5100" b="0" dirty="0" smtClean="0"/>
              <a:t>, and </a:t>
            </a:r>
            <a:r>
              <a:rPr lang="sk-SK" sz="5100" b="0" dirty="0" err="1" smtClean="0"/>
              <a:t>also</a:t>
            </a:r>
            <a:r>
              <a:rPr lang="sk-SK" sz="5100" b="0" dirty="0" smtClean="0"/>
              <a:t> study </a:t>
            </a:r>
            <a:r>
              <a:rPr lang="sk-SK" sz="5100" b="0" dirty="0" err="1" smtClean="0"/>
              <a:t>of</a:t>
            </a:r>
            <a:r>
              <a:rPr lang="sk-SK" sz="5100" b="0" dirty="0" smtClean="0"/>
              <a:t> </a:t>
            </a:r>
            <a:r>
              <a:rPr lang="sk-SK" sz="5100" b="0" dirty="0" err="1" smtClean="0"/>
              <a:t>the</a:t>
            </a:r>
            <a:r>
              <a:rPr lang="sk-SK" sz="5100" b="0" dirty="0" smtClean="0"/>
              <a:t> </a:t>
            </a:r>
            <a:r>
              <a:rPr lang="sk-SK" sz="5100" b="0" dirty="0" err="1" smtClean="0"/>
              <a:t>information</a:t>
            </a:r>
            <a:r>
              <a:rPr lang="sk-SK" sz="5100" b="0" dirty="0" smtClean="0"/>
              <a:t> </a:t>
            </a:r>
            <a:r>
              <a:rPr lang="sk-SK" sz="5100" b="0" dirty="0" err="1" smtClean="0"/>
              <a:t>about</a:t>
            </a:r>
            <a:r>
              <a:rPr lang="sk-SK" sz="5100" b="0" dirty="0" smtClean="0"/>
              <a:t> </a:t>
            </a:r>
            <a:r>
              <a:rPr lang="sk-SK" sz="5100" b="0" dirty="0" err="1" smtClean="0"/>
              <a:t>the</a:t>
            </a:r>
            <a:r>
              <a:rPr lang="sk-SK" sz="5100" b="0" dirty="0" smtClean="0"/>
              <a:t> </a:t>
            </a:r>
            <a:r>
              <a:rPr lang="sk-SK" sz="5100" b="0" dirty="0" err="1" smtClean="0"/>
              <a:t>ability</a:t>
            </a:r>
            <a:r>
              <a:rPr lang="sk-SK" sz="5100" b="0" dirty="0" smtClean="0"/>
              <a:t> </a:t>
            </a:r>
            <a:r>
              <a:rPr lang="sk-SK" sz="5100" b="0" dirty="0" err="1" smtClean="0"/>
              <a:t>of</a:t>
            </a:r>
            <a:r>
              <a:rPr lang="sk-SK" sz="5100" b="0" dirty="0" smtClean="0"/>
              <a:t> </a:t>
            </a:r>
            <a:r>
              <a:rPr lang="sk-SK" sz="5100" b="0" dirty="0" err="1" smtClean="0"/>
              <a:t>lichens</a:t>
            </a:r>
            <a:r>
              <a:rPr lang="sk-SK" sz="5100" b="0" dirty="0" smtClean="0"/>
              <a:t> to </a:t>
            </a:r>
            <a:r>
              <a:rPr lang="sk-SK" sz="5100" b="0" dirty="0" err="1" smtClean="0"/>
              <a:t>accumulate</a:t>
            </a:r>
            <a:r>
              <a:rPr lang="sk-SK" sz="5100" b="0" dirty="0" smtClean="0"/>
              <a:t> </a:t>
            </a:r>
            <a:r>
              <a:rPr lang="sk-SK" sz="5100" b="0" dirty="0" err="1" smtClean="0"/>
              <a:t>metals</a:t>
            </a:r>
            <a:r>
              <a:rPr lang="sk-SK" sz="5100" b="0" dirty="0" smtClean="0"/>
              <a:t> </a:t>
            </a:r>
            <a:r>
              <a:rPr lang="sk-SK" sz="5100" b="0" dirty="0" err="1" smtClean="0"/>
              <a:t>from</a:t>
            </a:r>
            <a:r>
              <a:rPr lang="sk-SK" sz="5100" b="0" dirty="0" smtClean="0"/>
              <a:t> </a:t>
            </a:r>
            <a:r>
              <a:rPr lang="sk-SK" sz="5100" b="0" dirty="0" err="1" smtClean="0"/>
              <a:t>the</a:t>
            </a:r>
            <a:r>
              <a:rPr lang="sk-SK" sz="5100" b="0" dirty="0" smtClean="0"/>
              <a:t> </a:t>
            </a:r>
            <a:r>
              <a:rPr lang="sk-SK" sz="5100" b="0" dirty="0" err="1" smtClean="0"/>
              <a:t>environment</a:t>
            </a:r>
            <a:r>
              <a:rPr lang="sk-SK" sz="5100" b="0" dirty="0" smtClean="0"/>
              <a:t> in </a:t>
            </a:r>
            <a:r>
              <a:rPr lang="sk-SK" sz="5100" b="0" dirty="0" err="1" smtClean="0"/>
              <a:t>which</a:t>
            </a:r>
            <a:r>
              <a:rPr lang="sk-SK" sz="5100" b="0" dirty="0" smtClean="0"/>
              <a:t> </a:t>
            </a:r>
            <a:r>
              <a:rPr lang="sk-SK" sz="5100" b="0" dirty="0" err="1" smtClean="0"/>
              <a:t>grown</a:t>
            </a:r>
            <a:r>
              <a:rPr lang="sk-SK" sz="5100" b="0" dirty="0" smtClean="0"/>
              <a:t>, </a:t>
            </a:r>
            <a:r>
              <a:rPr lang="sk-SK" sz="5100" b="0" dirty="0" err="1" smtClean="0"/>
              <a:t>we</a:t>
            </a:r>
            <a:r>
              <a:rPr lang="sk-SK" sz="5100" b="0" dirty="0" smtClean="0"/>
              <a:t> </a:t>
            </a:r>
            <a:r>
              <a:rPr lang="sk-SK" sz="5100" b="0" dirty="0" err="1" smtClean="0"/>
              <a:t>investigated</a:t>
            </a:r>
            <a:r>
              <a:rPr lang="sk-SK" sz="5100" b="0" dirty="0" smtClean="0"/>
              <a:t> </a:t>
            </a:r>
            <a:r>
              <a:rPr lang="sk-SK" sz="5100" b="0" dirty="0" err="1" smtClean="0"/>
              <a:t>the</a:t>
            </a:r>
            <a:r>
              <a:rPr lang="sk-SK" sz="5100" b="0" dirty="0" smtClean="0"/>
              <a:t> </a:t>
            </a:r>
            <a:r>
              <a:rPr lang="sk-SK" sz="5100" b="0" dirty="0" err="1" smtClean="0"/>
              <a:t>presence</a:t>
            </a:r>
            <a:r>
              <a:rPr lang="sk-SK" sz="5100" b="0" dirty="0" smtClean="0"/>
              <a:t> and </a:t>
            </a:r>
            <a:r>
              <a:rPr lang="sk-SK" sz="5100" b="0" dirty="0" err="1" smtClean="0"/>
              <a:t>amount</a:t>
            </a:r>
            <a:r>
              <a:rPr lang="sk-SK" sz="5100" b="0" dirty="0" smtClean="0"/>
              <a:t> </a:t>
            </a:r>
            <a:r>
              <a:rPr lang="sk-SK" sz="5100" b="0" dirty="0" err="1" smtClean="0"/>
              <a:t>of</a:t>
            </a:r>
            <a:r>
              <a:rPr lang="sk-SK" sz="5100" b="0" dirty="0" smtClean="0"/>
              <a:t> </a:t>
            </a:r>
            <a:r>
              <a:rPr lang="sk-SK" sz="5100" b="0" dirty="0" err="1" smtClean="0"/>
              <a:t>accumulated</a:t>
            </a:r>
            <a:r>
              <a:rPr lang="sk-SK" sz="5100" b="0" dirty="0" smtClean="0"/>
              <a:t> </a:t>
            </a:r>
            <a:r>
              <a:rPr lang="sk-SK" sz="5100" b="0" dirty="0" err="1" smtClean="0"/>
              <a:t>metals</a:t>
            </a:r>
            <a:r>
              <a:rPr lang="sk-SK" sz="5100" b="0" dirty="0" smtClean="0"/>
              <a:t> in </a:t>
            </a:r>
            <a:r>
              <a:rPr lang="sk-SK" sz="5100" b="0" dirty="0" err="1" smtClean="0"/>
              <a:t>the</a:t>
            </a:r>
            <a:r>
              <a:rPr lang="sk-SK" sz="5100" b="0" dirty="0" smtClean="0"/>
              <a:t> </a:t>
            </a:r>
            <a:r>
              <a:rPr lang="sk-SK" sz="5100" b="0" dirty="0" err="1" smtClean="0"/>
              <a:t>insole</a:t>
            </a:r>
            <a:r>
              <a:rPr lang="sk-SK" sz="5100" b="0" dirty="0" smtClean="0"/>
              <a:t> </a:t>
            </a:r>
            <a:r>
              <a:rPr lang="sk-SK" sz="5100" b="0" dirty="0" err="1" smtClean="0"/>
              <a:t>of</a:t>
            </a:r>
            <a:r>
              <a:rPr lang="sk-SK" sz="5100" b="0" dirty="0" smtClean="0"/>
              <a:t> most </a:t>
            </a:r>
            <a:r>
              <a:rPr lang="sk-SK" sz="5100" b="0" dirty="0" err="1" smtClean="0"/>
              <a:t>frequent</a:t>
            </a:r>
            <a:r>
              <a:rPr lang="sk-SK" sz="5100" b="0" dirty="0" smtClean="0"/>
              <a:t> </a:t>
            </a:r>
            <a:r>
              <a:rPr lang="sk-SK" sz="5100" b="0" dirty="0" err="1" smtClean="0"/>
              <a:t>lichen</a:t>
            </a:r>
            <a:r>
              <a:rPr lang="sk-SK" sz="5100" b="0" dirty="0" smtClean="0"/>
              <a:t> </a:t>
            </a:r>
            <a:r>
              <a:rPr lang="sk-SK" sz="5100" b="0" dirty="0" err="1" smtClean="0"/>
              <a:t>species</a:t>
            </a:r>
            <a:r>
              <a:rPr lang="sk-SK" sz="5100" b="0" dirty="0" smtClean="0"/>
              <a:t> </a:t>
            </a:r>
            <a:r>
              <a:rPr lang="sk-SK" sz="5100" b="0" i="1" dirty="0" err="1" smtClean="0"/>
              <a:t>Cladonia</a:t>
            </a:r>
            <a:r>
              <a:rPr lang="sk-SK" sz="5100" b="0" i="1" dirty="0" smtClean="0"/>
              <a:t> </a:t>
            </a:r>
            <a:r>
              <a:rPr lang="sk-SK" sz="5100" b="0" i="1" dirty="0" err="1" smtClean="0"/>
              <a:t>arbuscula</a:t>
            </a:r>
            <a:r>
              <a:rPr lang="sk-SK" sz="5100" b="0" dirty="0" smtClean="0"/>
              <a:t> </a:t>
            </a:r>
            <a:r>
              <a:rPr lang="sk-SK" sz="5100" b="0" dirty="0" err="1" smtClean="0"/>
              <a:t>subsp</a:t>
            </a:r>
            <a:r>
              <a:rPr lang="sk-SK" sz="5100" b="0" dirty="0" smtClean="0"/>
              <a:t>. </a:t>
            </a:r>
            <a:r>
              <a:rPr lang="sk-SK" sz="5100" b="0" i="1" dirty="0" err="1" smtClean="0"/>
              <a:t>mitis</a:t>
            </a:r>
            <a:r>
              <a:rPr lang="sk-SK" sz="5100" b="0" dirty="0" smtClean="0"/>
              <a:t>. </a:t>
            </a:r>
            <a:r>
              <a:rPr lang="sk-SK" sz="5100" b="0" dirty="0" err="1" smtClean="0"/>
              <a:t>Observed</a:t>
            </a:r>
            <a:r>
              <a:rPr lang="sk-SK" sz="5100" b="0" dirty="0" smtClean="0"/>
              <a:t> </a:t>
            </a:r>
            <a:r>
              <a:rPr lang="sk-SK" sz="5100" b="0" dirty="0" err="1" smtClean="0"/>
              <a:t>the</a:t>
            </a:r>
            <a:r>
              <a:rPr lang="sk-SK" sz="5100" b="0" dirty="0" smtClean="0"/>
              <a:t> metal </a:t>
            </a:r>
            <a:r>
              <a:rPr lang="sk-SK" sz="5100" b="0" dirty="0" err="1" smtClean="0"/>
              <a:t>content</a:t>
            </a:r>
            <a:r>
              <a:rPr lang="sk-SK" sz="5100" b="0" dirty="0" smtClean="0"/>
              <a:t> in </a:t>
            </a:r>
            <a:r>
              <a:rPr lang="sk-SK" sz="5100" b="0" dirty="0" err="1" smtClean="0"/>
              <a:t>this</a:t>
            </a:r>
            <a:r>
              <a:rPr lang="sk-SK" sz="5100" b="0" dirty="0" smtClean="0"/>
              <a:t> </a:t>
            </a:r>
            <a:r>
              <a:rPr lang="sk-SK" sz="5100" b="0" dirty="0" err="1" smtClean="0"/>
              <a:t>lichen</a:t>
            </a:r>
            <a:r>
              <a:rPr lang="sk-SK" sz="5100" b="0" dirty="0" smtClean="0"/>
              <a:t> </a:t>
            </a:r>
            <a:r>
              <a:rPr lang="sk-SK" sz="5100" b="0" dirty="0" err="1" smtClean="0"/>
              <a:t>species</a:t>
            </a:r>
            <a:r>
              <a:rPr lang="sk-SK" sz="5100" b="0" dirty="0" smtClean="0"/>
              <a:t> </a:t>
            </a:r>
            <a:r>
              <a:rPr lang="sk-SK" sz="5100" b="0" dirty="0" err="1" smtClean="0"/>
              <a:t>is</a:t>
            </a:r>
            <a:r>
              <a:rPr lang="sk-SK" sz="5100" b="0" dirty="0" smtClean="0"/>
              <a:t> </a:t>
            </a:r>
            <a:r>
              <a:rPr lang="sk-SK" sz="5100" b="0" dirty="0" err="1" smtClean="0"/>
              <a:t>presented</a:t>
            </a:r>
            <a:r>
              <a:rPr lang="sk-SK" sz="5100" b="0" dirty="0" smtClean="0"/>
              <a:t> </a:t>
            </a:r>
            <a:r>
              <a:rPr lang="sk-SK" sz="5100" b="0" dirty="0" err="1" smtClean="0"/>
              <a:t>in</a:t>
            </a:r>
            <a:r>
              <a:rPr lang="sk-SK" sz="5100" b="0" dirty="0" smtClean="0"/>
              <a:t> Gr.1.</a:t>
            </a:r>
            <a:endParaRPr lang="sk-SK" sz="5100" b="0" dirty="0"/>
          </a:p>
        </p:txBody>
      </p:sp>
      <p:pic>
        <p:nvPicPr>
          <p:cNvPr id="19470" name="Picture 14"/>
          <p:cNvPicPr>
            <a:picLocks noChangeAspect="1" noChangeArrowheads="1"/>
          </p:cNvPicPr>
          <p:nvPr/>
        </p:nvPicPr>
        <p:blipFill>
          <a:blip r:embed="rId9"/>
          <a:srcRect/>
          <a:stretch>
            <a:fillRect/>
          </a:stretch>
        </p:blipFill>
        <p:spPr bwMode="auto">
          <a:xfrm>
            <a:off x="2428875" y="22087681"/>
            <a:ext cx="4670425" cy="2838450"/>
          </a:xfrm>
          <a:prstGeom prst="rect">
            <a:avLst/>
          </a:prstGeom>
          <a:noFill/>
          <a:ln w="9525">
            <a:noFill/>
            <a:miter lim="800000"/>
            <a:headEnd/>
            <a:tailEnd/>
          </a:ln>
        </p:spPr>
      </p:pic>
      <p:sp>
        <p:nvSpPr>
          <p:cNvPr id="19471" name="Text Box 15"/>
          <p:cNvSpPr txBox="1">
            <a:spLocks noChangeArrowheads="1"/>
          </p:cNvSpPr>
          <p:nvPr/>
        </p:nvSpPr>
        <p:spPr bwMode="auto">
          <a:xfrm>
            <a:off x="2276475" y="22544881"/>
            <a:ext cx="381000" cy="1905000"/>
          </a:xfrm>
          <a:prstGeom prst="rect">
            <a:avLst/>
          </a:prstGeom>
          <a:solidFill>
            <a:srgbClr val="FFFFFF"/>
          </a:solidFill>
          <a:ln w="38100">
            <a:solidFill>
              <a:srgbClr val="F2F2F2"/>
            </a:solidFill>
            <a:miter lim="800000"/>
            <a:headEnd/>
            <a:tailEnd/>
          </a:ln>
          <a:effectLst>
            <a:outerShdw dist="28398" dir="3806097" algn="ctr" rotWithShape="0">
              <a:srgbClr val="974706">
                <a:alpha val="50000"/>
              </a:srgbClr>
            </a:outerShdw>
          </a:effectLst>
        </p:spPr>
        <p:txBody>
          <a:bodyPr vert="vert270"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sz="1100" b="0" i="0" u="none" strike="noStrike" cap="none" normalizeH="0" baseline="0" dirty="0" err="1" smtClean="0">
                <a:ln>
                  <a:noFill/>
                </a:ln>
                <a:solidFill>
                  <a:schemeClr val="tx1"/>
                </a:solidFill>
                <a:effectLst/>
                <a:latin typeface="Arial" pitchFamily="34" charset="0"/>
              </a:rPr>
              <a:t>Th</a:t>
            </a:r>
            <a:r>
              <a:rPr kumimoji="0" lang="sk-SK" sz="900" b="0" i="0" u="none" strike="noStrike" cap="none" normalizeH="0" baseline="0" dirty="0" err="1" smtClean="0">
                <a:ln>
                  <a:noFill/>
                </a:ln>
                <a:solidFill>
                  <a:schemeClr val="tx1"/>
                </a:solidFill>
                <a:effectLst/>
                <a:latin typeface="Arial" pitchFamily="34" charset="0"/>
              </a:rPr>
              <a:t>e</a:t>
            </a:r>
            <a:r>
              <a:rPr kumimoji="0" lang="sk-SK" sz="900" b="0" i="0" u="none" strike="noStrike" cap="none" normalizeH="0" baseline="0" dirty="0" smtClean="0">
                <a:ln>
                  <a:noFill/>
                </a:ln>
                <a:solidFill>
                  <a:schemeClr val="tx1"/>
                </a:solidFill>
                <a:effectLst/>
                <a:latin typeface="Arial" pitchFamily="34" charset="0"/>
              </a:rPr>
              <a:t> </a:t>
            </a:r>
            <a:r>
              <a:rPr kumimoji="0" lang="sk-SK" sz="900" b="0" i="0" u="none" strike="noStrike" cap="none" normalizeH="0" baseline="0" dirty="0" err="1" smtClean="0">
                <a:ln>
                  <a:noFill/>
                </a:ln>
                <a:solidFill>
                  <a:schemeClr val="tx1"/>
                </a:solidFill>
                <a:effectLst/>
                <a:latin typeface="Arial" pitchFamily="34" charset="0"/>
              </a:rPr>
              <a:t>total</a:t>
            </a:r>
            <a:r>
              <a:rPr kumimoji="0" lang="sk-SK" sz="900" b="0" i="0" u="none" strike="noStrike" cap="none" normalizeH="0" baseline="0" dirty="0" smtClean="0">
                <a:ln>
                  <a:noFill/>
                </a:ln>
                <a:solidFill>
                  <a:schemeClr val="tx1"/>
                </a:solidFill>
                <a:effectLst/>
                <a:latin typeface="Arial" pitchFamily="34" charset="0"/>
              </a:rPr>
              <a:t> </a:t>
            </a:r>
            <a:r>
              <a:rPr kumimoji="0" lang="sk-SK" sz="900" b="0" i="0" u="none" strike="noStrike" cap="none" normalizeH="0" baseline="0" dirty="0" err="1" smtClean="0">
                <a:ln>
                  <a:noFill/>
                </a:ln>
                <a:solidFill>
                  <a:schemeClr val="tx1"/>
                </a:solidFill>
                <a:effectLst/>
                <a:latin typeface="Arial" pitchFamily="34" charset="0"/>
              </a:rPr>
              <a:t>content</a:t>
            </a:r>
            <a:r>
              <a:rPr kumimoji="0" lang="sk-SK" sz="900" b="0" i="0" u="none" strike="noStrike" cap="none" normalizeH="0" baseline="0" dirty="0" smtClean="0">
                <a:ln>
                  <a:noFill/>
                </a:ln>
                <a:solidFill>
                  <a:schemeClr val="tx1"/>
                </a:solidFill>
                <a:effectLst/>
                <a:latin typeface="Arial" pitchFamily="34" charset="0"/>
              </a:rPr>
              <a:t> ( </a:t>
            </a:r>
            <a:r>
              <a:rPr kumimoji="0" lang="sk-SK" sz="1000" b="0" i="0" u="none" strike="noStrike" cap="none" normalizeH="0" baseline="0" dirty="0" smtClean="0">
                <a:ln>
                  <a:noFill/>
                </a:ln>
                <a:solidFill>
                  <a:schemeClr val="tx1"/>
                </a:solidFill>
                <a:effectLst/>
                <a:latin typeface="Arial" pitchFamily="34" charset="0"/>
              </a:rPr>
              <a:t> </a:t>
            </a:r>
            <a:r>
              <a:rPr kumimoji="0" lang="sk-SK" sz="900" b="0" i="0" u="none" strike="noStrike" cap="none" normalizeH="0" baseline="0" dirty="0" err="1" smtClean="0">
                <a:ln>
                  <a:noFill/>
                </a:ln>
                <a:solidFill>
                  <a:schemeClr val="tx1"/>
                </a:solidFill>
                <a:effectLst/>
                <a:latin typeface="Arial" pitchFamily="34" charset="0"/>
              </a:rPr>
              <a:t>μg</a:t>
            </a:r>
            <a:r>
              <a:rPr kumimoji="0" lang="sk-SK" sz="900" b="0" i="0" u="none" strike="noStrike" cap="none" normalizeH="0" baseline="0" dirty="0" smtClean="0">
                <a:ln>
                  <a:noFill/>
                </a:ln>
                <a:solidFill>
                  <a:schemeClr val="tx1"/>
                </a:solidFill>
                <a:effectLst/>
                <a:latin typeface="Arial" pitchFamily="34" charset="0"/>
              </a:rPr>
              <a:t>/g </a:t>
            </a:r>
            <a:r>
              <a:rPr kumimoji="0" lang="sk-SK" sz="900" b="0" i="0" u="none" strike="noStrike" cap="none" normalizeH="0" baseline="0" dirty="0" err="1" smtClean="0">
                <a:ln>
                  <a:noFill/>
                </a:ln>
                <a:solidFill>
                  <a:schemeClr val="tx1"/>
                </a:solidFill>
                <a:effectLst/>
                <a:latin typeface="Arial" pitchFamily="34" charset="0"/>
              </a:rPr>
              <a:t>s.hm</a:t>
            </a:r>
            <a:r>
              <a:rPr kumimoji="0" lang="sk-SK" sz="900" b="0" i="0" u="none" strike="noStrike" cap="none" normalizeH="0" baseline="0" dirty="0" smtClean="0">
                <a:ln>
                  <a:noFill/>
                </a:ln>
                <a:solidFill>
                  <a:schemeClr val="tx1"/>
                </a:solidFill>
                <a:effectLst/>
                <a:latin typeface="Arial" pitchFamily="34" charset="0"/>
              </a:rPr>
              <a:t>.)</a:t>
            </a:r>
            <a:r>
              <a:rPr kumimoji="0" lang="sk-SK" sz="1100" b="0" i="0" u="none" strike="noStrike" cap="none" normalizeH="0" baseline="0" dirty="0" smtClean="0">
                <a:ln>
                  <a:noFill/>
                </a:ln>
                <a:solidFill>
                  <a:schemeClr val="tx1"/>
                </a:solidFill>
                <a:effectLst/>
                <a:latin typeface="Lucida Sans Unicode" pitchFamily="34" charset="0"/>
              </a:rPr>
              <a:t> </a:t>
            </a:r>
            <a:endParaRPr kumimoji="0" lang="sk-SK"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dirty="0" smtClean="0">
              <a:ln>
                <a:noFill/>
              </a:ln>
              <a:solidFill>
                <a:schemeClr val="tx1"/>
              </a:solidFill>
              <a:effectLst/>
              <a:latin typeface="Arial" pitchFamily="34" charset="0"/>
            </a:endParaRPr>
          </a:p>
        </p:txBody>
      </p:sp>
      <p:sp>
        <p:nvSpPr>
          <p:cNvPr id="19472" name="Text Box 16"/>
          <p:cNvSpPr txBox="1">
            <a:spLocks noChangeArrowheads="1"/>
          </p:cNvSpPr>
          <p:nvPr/>
        </p:nvSpPr>
        <p:spPr bwMode="auto">
          <a:xfrm>
            <a:off x="3419475" y="24526081"/>
            <a:ext cx="3386138"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1" i="0" u="none" strike="noStrike" cap="none" normalizeH="0" baseline="0" dirty="0" smtClean="0">
                <a:ln>
                  <a:noFill/>
                </a:ln>
                <a:solidFill>
                  <a:schemeClr val="tx1"/>
                </a:solidFill>
                <a:effectLst/>
                <a:latin typeface="Calibri" pitchFamily="34" charset="0"/>
              </a:rPr>
              <a:t>  </a:t>
            </a:r>
            <a:r>
              <a:rPr kumimoji="0" lang="pl-PL" sz="1000" b="1" i="0" u="none" strike="noStrike" cap="none" normalizeH="0" baseline="0" dirty="0" smtClean="0">
                <a:ln>
                  <a:noFill/>
                </a:ln>
                <a:solidFill>
                  <a:schemeClr val="tx1"/>
                </a:solidFill>
                <a:effectLst/>
                <a:latin typeface="Calibri" pitchFamily="34" charset="0"/>
              </a:rPr>
              <a:t>Cu         Zn           Pb          Ni           Co          Al            Fe          Sb</a:t>
            </a:r>
            <a:endParaRPr kumimoji="0" lang="sk-SK" sz="1800" b="0" i="0" u="none" strike="noStrike" cap="none" normalizeH="0" baseline="0" dirty="0" smtClean="0">
              <a:ln>
                <a:noFill/>
              </a:ln>
              <a:solidFill>
                <a:schemeClr val="tx1"/>
              </a:solidFill>
              <a:effectLst/>
              <a:latin typeface="Arial" pitchFamily="34" charset="0"/>
            </a:endParaRPr>
          </a:p>
        </p:txBody>
      </p:sp>
      <p:sp>
        <p:nvSpPr>
          <p:cNvPr id="19473" name="Rectangle 17"/>
          <p:cNvSpPr>
            <a:spLocks noChangeArrowheads="1"/>
          </p:cNvSpPr>
          <p:nvPr/>
        </p:nvSpPr>
        <p:spPr bwMode="auto">
          <a:xfrm>
            <a:off x="1209675" y="24907081"/>
            <a:ext cx="67818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68400" algn="l"/>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Gr.1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total</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content</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toxic</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elements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lichen</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Cladonia</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arbuscula</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subsp</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mitis</a:t>
            </a:r>
            <a:endParaRPr kumimoji="0" lang="sk-SK" sz="1800" b="0" i="0" u="none" strike="noStrike" cap="none" normalizeH="0" baseline="0" dirty="0" smtClean="0">
              <a:ln>
                <a:noFill/>
              </a:ln>
              <a:solidFill>
                <a:schemeClr val="tx1"/>
              </a:solidFill>
              <a:effectLst/>
              <a:latin typeface="Arial" pitchFamily="34" charset="0"/>
            </a:endParaRPr>
          </a:p>
        </p:txBody>
      </p:sp>
      <p:sp>
        <p:nvSpPr>
          <p:cNvPr id="31" name="Zástupný symbol textu 2"/>
          <p:cNvSpPr>
            <a:spLocks noGrp="1"/>
          </p:cNvSpPr>
          <p:nvPr>
            <p:ph type="body" idx="1"/>
          </p:nvPr>
        </p:nvSpPr>
        <p:spPr>
          <a:xfrm>
            <a:off x="0" y="25059481"/>
            <a:ext cx="10801350" cy="1295400"/>
          </a:xfrm>
        </p:spPr>
        <p:txBody>
          <a:bodyPr>
            <a:normAutofit fontScale="77500" lnSpcReduction="20000"/>
          </a:bodyPr>
          <a:lstStyle/>
          <a:p>
            <a:pPr algn="just"/>
            <a:r>
              <a:rPr lang="sk-SK" sz="2400" b="0" dirty="0" err="1" smtClean="0"/>
              <a:t>The</a:t>
            </a:r>
            <a:r>
              <a:rPr lang="sk-SK" sz="2400" b="0" dirty="0" smtClean="0"/>
              <a:t> most </a:t>
            </a:r>
            <a:r>
              <a:rPr lang="sk-SK" sz="2400" b="0" dirty="0" err="1" smtClean="0"/>
              <a:t>representative</a:t>
            </a:r>
            <a:r>
              <a:rPr lang="sk-SK" sz="2400" b="0" dirty="0" smtClean="0"/>
              <a:t> element in </a:t>
            </a:r>
            <a:r>
              <a:rPr lang="sk-SK" sz="2400" b="0" dirty="0" err="1" smtClean="0"/>
              <a:t>moss</a:t>
            </a:r>
            <a:r>
              <a:rPr lang="sk-SK" sz="2400" b="0" dirty="0" smtClean="0"/>
              <a:t> </a:t>
            </a:r>
            <a:r>
              <a:rPr lang="sk-SK" sz="2400" b="0" dirty="0" err="1" smtClean="0"/>
              <a:t>was</a:t>
            </a:r>
            <a:r>
              <a:rPr lang="sk-SK" sz="2400" b="0" dirty="0" smtClean="0"/>
              <a:t> </a:t>
            </a:r>
            <a:r>
              <a:rPr lang="sk-SK" sz="2400" b="0" dirty="0" err="1" smtClean="0"/>
              <a:t>aluminum</a:t>
            </a:r>
            <a:r>
              <a:rPr lang="sk-SK" sz="2400" b="0" dirty="0" smtClean="0"/>
              <a:t>, </a:t>
            </a:r>
            <a:r>
              <a:rPr lang="sk-SK" sz="2400" b="0" dirty="0" err="1" smtClean="0"/>
              <a:t>the</a:t>
            </a:r>
            <a:r>
              <a:rPr lang="sk-SK" sz="2400" b="0" dirty="0" smtClean="0"/>
              <a:t> </a:t>
            </a:r>
            <a:r>
              <a:rPr lang="sk-SK" sz="2400" b="0" dirty="0" err="1" smtClean="0"/>
              <a:t>other</a:t>
            </a:r>
            <a:r>
              <a:rPr lang="sk-SK" sz="2400" b="0" dirty="0" smtClean="0"/>
              <a:t> in </a:t>
            </a:r>
            <a:r>
              <a:rPr lang="sk-SK" sz="2400" b="0" dirty="0" err="1" smtClean="0"/>
              <a:t>the</a:t>
            </a:r>
            <a:r>
              <a:rPr lang="sk-SK" sz="2400" b="0" dirty="0" smtClean="0"/>
              <a:t> </a:t>
            </a:r>
            <a:r>
              <a:rPr lang="sk-SK" sz="2400" b="0" dirty="0" err="1" smtClean="0"/>
              <a:t>order</a:t>
            </a:r>
            <a:r>
              <a:rPr lang="sk-SK" sz="2400" b="0" dirty="0" smtClean="0"/>
              <a:t> are </a:t>
            </a:r>
            <a:r>
              <a:rPr lang="sk-SK" sz="2400" b="0" dirty="0" err="1" smtClean="0"/>
              <a:t>iron</a:t>
            </a:r>
            <a:r>
              <a:rPr lang="sk-SK" sz="2400" b="0" dirty="0" smtClean="0"/>
              <a:t>, </a:t>
            </a:r>
            <a:r>
              <a:rPr lang="sk-SK" sz="2400" b="0" dirty="0" err="1" smtClean="0"/>
              <a:t>copper</a:t>
            </a:r>
            <a:r>
              <a:rPr lang="sk-SK" sz="2400" b="0" dirty="0" smtClean="0"/>
              <a:t> and </a:t>
            </a:r>
            <a:r>
              <a:rPr lang="sk-SK" sz="2400" b="0" dirty="0" err="1" smtClean="0"/>
              <a:t>antimony</a:t>
            </a:r>
            <a:r>
              <a:rPr lang="sk-SK" sz="2400" b="0" dirty="0" smtClean="0"/>
              <a:t>. </a:t>
            </a:r>
            <a:r>
              <a:rPr lang="sk-SK" sz="2400" b="0" dirty="0" err="1" smtClean="0"/>
              <a:t>The</a:t>
            </a:r>
            <a:r>
              <a:rPr lang="sk-SK" sz="2400" b="0" dirty="0" smtClean="0"/>
              <a:t> </a:t>
            </a:r>
            <a:r>
              <a:rPr lang="sk-SK" sz="2400" b="0" dirty="0" err="1" smtClean="0"/>
              <a:t>lowest</a:t>
            </a:r>
            <a:r>
              <a:rPr lang="sk-SK" sz="2400" b="0" dirty="0" smtClean="0"/>
              <a:t> metal </a:t>
            </a:r>
            <a:r>
              <a:rPr lang="sk-SK" sz="2400" b="0" dirty="0" err="1" smtClean="0"/>
              <a:t>content</a:t>
            </a:r>
            <a:r>
              <a:rPr lang="sk-SK" sz="2400" b="0" dirty="0" smtClean="0"/>
              <a:t> </a:t>
            </a:r>
            <a:r>
              <a:rPr lang="sk-SK" sz="2400" b="0" dirty="0" err="1" smtClean="0"/>
              <a:t>was</a:t>
            </a:r>
            <a:r>
              <a:rPr lang="sk-SK" sz="2400" b="0" dirty="0" smtClean="0"/>
              <a:t> </a:t>
            </a:r>
            <a:r>
              <a:rPr lang="sk-SK" sz="2400" b="0" dirty="0" err="1" smtClean="0"/>
              <a:t>observed</a:t>
            </a:r>
            <a:r>
              <a:rPr lang="sk-SK" sz="2400" b="0" dirty="0" smtClean="0"/>
              <a:t> in </a:t>
            </a:r>
            <a:r>
              <a:rPr lang="sk-SK" sz="2400" b="0" dirty="0" err="1" smtClean="0"/>
              <a:t>the</a:t>
            </a:r>
            <a:r>
              <a:rPr lang="sk-SK" sz="2400" b="0" dirty="0" smtClean="0"/>
              <a:t> </a:t>
            </a:r>
            <a:r>
              <a:rPr lang="sk-SK" sz="2400" b="0" dirty="0" err="1" smtClean="0"/>
              <a:t>case</a:t>
            </a:r>
            <a:r>
              <a:rPr lang="sk-SK" sz="2400" b="0" dirty="0" smtClean="0"/>
              <a:t> </a:t>
            </a:r>
            <a:r>
              <a:rPr lang="sk-SK" sz="2400" b="0" dirty="0" err="1" smtClean="0"/>
              <a:t>of</a:t>
            </a:r>
            <a:r>
              <a:rPr lang="sk-SK" sz="2400" b="0" dirty="0" smtClean="0"/>
              <a:t> </a:t>
            </a:r>
            <a:r>
              <a:rPr lang="sk-SK" sz="2400" b="0" dirty="0" err="1" smtClean="0"/>
              <a:t>the</a:t>
            </a:r>
            <a:r>
              <a:rPr lang="sk-SK" sz="2400" b="0" dirty="0" smtClean="0"/>
              <a:t> </a:t>
            </a:r>
            <a:r>
              <a:rPr lang="sk-SK" sz="2400" b="0" dirty="0" err="1" smtClean="0"/>
              <a:t>elements</a:t>
            </a:r>
            <a:r>
              <a:rPr lang="sk-SK" sz="2400" b="0" dirty="0" smtClean="0"/>
              <a:t> </a:t>
            </a:r>
            <a:r>
              <a:rPr lang="sk-SK" sz="2400" b="0" dirty="0" err="1" smtClean="0"/>
              <a:t>nickel</a:t>
            </a:r>
            <a:r>
              <a:rPr lang="sk-SK" sz="2400" b="0" dirty="0" smtClean="0"/>
              <a:t>, </a:t>
            </a:r>
            <a:r>
              <a:rPr lang="sk-SK" sz="2400" b="0" dirty="0" err="1" smtClean="0"/>
              <a:t>lead</a:t>
            </a:r>
            <a:r>
              <a:rPr lang="sk-SK" sz="2400" b="0" dirty="0" smtClean="0"/>
              <a:t> and </a:t>
            </a:r>
            <a:r>
              <a:rPr lang="sk-SK" sz="2400" b="0" dirty="0" err="1" smtClean="0"/>
              <a:t>cobalt</a:t>
            </a:r>
            <a:r>
              <a:rPr lang="sk-SK" sz="2400" b="0" dirty="0" smtClean="0"/>
              <a:t>.</a:t>
            </a:r>
          </a:p>
          <a:p>
            <a:pPr algn="just"/>
            <a:r>
              <a:rPr lang="sk-SK" sz="2400" b="0" dirty="0" smtClean="0"/>
              <a:t> </a:t>
            </a:r>
            <a:endParaRPr lang="sk-SK" sz="2400" b="0" dirty="0"/>
          </a:p>
        </p:txBody>
      </p:sp>
      <p:sp>
        <p:nvSpPr>
          <p:cNvPr id="32" name="Zástupný symbol textu 2"/>
          <p:cNvSpPr>
            <a:spLocks noGrp="1"/>
          </p:cNvSpPr>
          <p:nvPr>
            <p:ph type="body" idx="1"/>
          </p:nvPr>
        </p:nvSpPr>
        <p:spPr>
          <a:xfrm>
            <a:off x="0" y="26202481"/>
            <a:ext cx="10801350" cy="4724400"/>
          </a:xfrm>
        </p:spPr>
        <p:txBody>
          <a:bodyPr>
            <a:normAutofit fontScale="85000" lnSpcReduction="10000"/>
          </a:bodyPr>
          <a:lstStyle/>
          <a:p>
            <a:r>
              <a:rPr lang="sk-SK" sz="1400" dirty="0" err="1" smtClean="0"/>
              <a:t>Discussion</a:t>
            </a:r>
            <a:r>
              <a:rPr lang="sk-SK" sz="1400" dirty="0" smtClean="0"/>
              <a:t/>
            </a:r>
            <a:br>
              <a:rPr lang="sk-SK" sz="1400" dirty="0" smtClean="0"/>
            </a:br>
            <a:r>
              <a:rPr lang="sk-SK" sz="1400" dirty="0" smtClean="0"/>
              <a:t>     </a:t>
            </a:r>
            <a:r>
              <a:rPr lang="sk-SK" sz="1400" dirty="0" err="1" smtClean="0"/>
              <a:t>Spoil</a:t>
            </a:r>
            <a:r>
              <a:rPr lang="sk-SK" sz="1400" dirty="0" smtClean="0"/>
              <a:t> </a:t>
            </a:r>
            <a:r>
              <a:rPr lang="sk-SK" sz="1400" dirty="0" err="1" smtClean="0"/>
              <a:t>heaps</a:t>
            </a:r>
            <a:r>
              <a:rPr lang="sk-SK" sz="1400" dirty="0" smtClean="0"/>
              <a:t> are </a:t>
            </a:r>
            <a:r>
              <a:rPr lang="sk-SK" sz="1400" dirty="0" err="1" smtClean="0"/>
              <a:t>different</a:t>
            </a:r>
            <a:r>
              <a:rPr lang="sk-SK" sz="1400" dirty="0" smtClean="0"/>
              <a:t> </a:t>
            </a:r>
            <a:r>
              <a:rPr lang="sk-SK" sz="1400" dirty="0" err="1" smtClean="0"/>
              <a:t>from</a:t>
            </a:r>
            <a:r>
              <a:rPr lang="sk-SK" sz="1400" dirty="0" smtClean="0"/>
              <a:t> </a:t>
            </a:r>
            <a:r>
              <a:rPr lang="sk-SK" sz="1400" dirty="0" err="1" smtClean="0"/>
              <a:t>natural</a:t>
            </a:r>
            <a:r>
              <a:rPr lang="sk-SK" sz="1400" dirty="0" smtClean="0"/>
              <a:t> </a:t>
            </a:r>
            <a:r>
              <a:rPr lang="sk-SK" sz="1400" dirty="0" err="1" smtClean="0"/>
              <a:t>habitats</a:t>
            </a:r>
            <a:r>
              <a:rPr lang="sk-SK" sz="1400" dirty="0" smtClean="0"/>
              <a:t> </a:t>
            </a:r>
            <a:r>
              <a:rPr lang="sk-SK" sz="1400" dirty="0" err="1" smtClean="0"/>
              <a:t>containing</a:t>
            </a:r>
            <a:r>
              <a:rPr lang="sk-SK" sz="1400" dirty="0" smtClean="0"/>
              <a:t> </a:t>
            </a:r>
            <a:r>
              <a:rPr lang="sk-SK" sz="1400" dirty="0" err="1" smtClean="0"/>
              <a:t>high</a:t>
            </a:r>
            <a:r>
              <a:rPr lang="sk-SK" sz="1400" dirty="0" smtClean="0"/>
              <a:t> </a:t>
            </a:r>
            <a:r>
              <a:rPr lang="sk-SK" sz="1400" dirty="0" err="1" smtClean="0"/>
              <a:t>amounts</a:t>
            </a:r>
            <a:r>
              <a:rPr lang="sk-SK" sz="1400" dirty="0" smtClean="0"/>
              <a:t> </a:t>
            </a:r>
            <a:r>
              <a:rPr lang="sk-SK" sz="1400" dirty="0" err="1" smtClean="0"/>
              <a:t>of</a:t>
            </a:r>
            <a:r>
              <a:rPr lang="sk-SK" sz="1400" dirty="0" smtClean="0"/>
              <a:t> </a:t>
            </a:r>
            <a:r>
              <a:rPr lang="sk-SK" sz="1400" dirty="0" err="1" smtClean="0"/>
              <a:t>toxic</a:t>
            </a:r>
            <a:r>
              <a:rPr lang="sk-SK" sz="1400" dirty="0" smtClean="0"/>
              <a:t> </a:t>
            </a:r>
            <a:r>
              <a:rPr lang="sk-SK" sz="1400" dirty="0" err="1" smtClean="0"/>
              <a:t>metals</a:t>
            </a:r>
            <a:r>
              <a:rPr lang="sk-SK" sz="1400" dirty="0" smtClean="0"/>
              <a:t>, </a:t>
            </a:r>
            <a:r>
              <a:rPr lang="sk-SK" sz="1400" dirty="0" err="1" smtClean="0"/>
              <a:t>harsh</a:t>
            </a:r>
            <a:r>
              <a:rPr lang="sk-SK" sz="1400" dirty="0" smtClean="0"/>
              <a:t> </a:t>
            </a:r>
            <a:r>
              <a:rPr lang="sk-SK" sz="1400" dirty="0" err="1" smtClean="0"/>
              <a:t>conditions</a:t>
            </a:r>
            <a:r>
              <a:rPr lang="sk-SK" sz="1400" dirty="0" smtClean="0"/>
              <a:t> </a:t>
            </a:r>
            <a:r>
              <a:rPr lang="sk-SK" sz="1400" dirty="0" err="1" smtClean="0"/>
              <a:t>such</a:t>
            </a:r>
            <a:r>
              <a:rPr lang="sk-SK" sz="1400" dirty="0" smtClean="0"/>
              <a:t> </a:t>
            </a:r>
            <a:r>
              <a:rPr lang="sk-SK" sz="1400" dirty="0" err="1" smtClean="0"/>
              <a:t>as</a:t>
            </a:r>
            <a:r>
              <a:rPr lang="sk-SK" sz="1400" dirty="0" smtClean="0"/>
              <a:t> </a:t>
            </a:r>
            <a:r>
              <a:rPr lang="sk-SK" sz="1400" dirty="0" err="1" smtClean="0"/>
              <a:t>lack</a:t>
            </a:r>
            <a:r>
              <a:rPr lang="sk-SK" sz="1400" dirty="0" smtClean="0"/>
              <a:t> </a:t>
            </a:r>
            <a:r>
              <a:rPr lang="sk-SK" sz="1400" dirty="0" err="1" smtClean="0"/>
              <a:t>of</a:t>
            </a:r>
            <a:r>
              <a:rPr lang="sk-SK" sz="1400" dirty="0" smtClean="0"/>
              <a:t> </a:t>
            </a:r>
            <a:r>
              <a:rPr lang="sk-SK" sz="1400" dirty="0" err="1" smtClean="0"/>
              <a:t>water</a:t>
            </a:r>
            <a:r>
              <a:rPr lang="sk-SK" sz="1400" dirty="0" smtClean="0"/>
              <a:t> and humus </a:t>
            </a:r>
            <a:r>
              <a:rPr lang="sk-SK" sz="1400" dirty="0" err="1" smtClean="0"/>
              <a:t>settlement</a:t>
            </a:r>
            <a:r>
              <a:rPr lang="sk-SK" sz="1400" dirty="0" smtClean="0"/>
              <a:t> and </a:t>
            </a:r>
            <a:r>
              <a:rPr lang="sk-SK" sz="1400" dirty="0" err="1" smtClean="0"/>
              <a:t>also</a:t>
            </a:r>
            <a:r>
              <a:rPr lang="sk-SK" sz="1400" dirty="0" smtClean="0"/>
              <a:t> </a:t>
            </a:r>
            <a:r>
              <a:rPr lang="sk-SK" sz="1400" dirty="0" err="1" smtClean="0"/>
              <a:t>only</a:t>
            </a:r>
            <a:r>
              <a:rPr lang="sk-SK" sz="1400" dirty="0" smtClean="0"/>
              <a:t> a </a:t>
            </a:r>
            <a:r>
              <a:rPr lang="sk-SK" sz="1400" dirty="0" err="1" smtClean="0"/>
              <a:t>narrow</a:t>
            </a:r>
            <a:r>
              <a:rPr lang="sk-SK" sz="1400" dirty="0" smtClean="0"/>
              <a:t> </a:t>
            </a:r>
            <a:r>
              <a:rPr lang="sk-SK" sz="1400" dirty="0" err="1" smtClean="0"/>
              <a:t>group</a:t>
            </a:r>
            <a:r>
              <a:rPr lang="sk-SK" sz="1400" dirty="0" smtClean="0"/>
              <a:t>. </a:t>
            </a:r>
            <a:r>
              <a:rPr lang="sk-SK" sz="1400" dirty="0" err="1" smtClean="0"/>
              <a:t>Weathering</a:t>
            </a:r>
            <a:r>
              <a:rPr lang="sk-SK" sz="1400" dirty="0" smtClean="0"/>
              <a:t> and </a:t>
            </a:r>
            <a:r>
              <a:rPr lang="sk-SK" sz="1400" dirty="0" err="1" smtClean="0"/>
              <a:t>debris</a:t>
            </a:r>
            <a:r>
              <a:rPr lang="sk-SK" sz="1400" dirty="0" smtClean="0"/>
              <a:t> </a:t>
            </a:r>
            <a:r>
              <a:rPr lang="sk-SK" sz="1400" dirty="0" err="1" smtClean="0"/>
              <a:t>creating</a:t>
            </a:r>
            <a:r>
              <a:rPr lang="sk-SK" sz="1400" dirty="0" smtClean="0"/>
              <a:t> </a:t>
            </a:r>
            <a:r>
              <a:rPr lang="sk-SK" sz="1400" dirty="0" err="1" smtClean="0"/>
              <a:t>of</a:t>
            </a:r>
            <a:r>
              <a:rPr lang="sk-SK" sz="1400" dirty="0" smtClean="0"/>
              <a:t> humus </a:t>
            </a:r>
            <a:r>
              <a:rPr lang="sk-SK" sz="1400" dirty="0" err="1" smtClean="0"/>
              <a:t>runs</a:t>
            </a:r>
            <a:r>
              <a:rPr lang="sk-SK" sz="1400" dirty="0" smtClean="0"/>
              <a:t> </a:t>
            </a:r>
            <a:r>
              <a:rPr lang="sk-SK" sz="1400" dirty="0" err="1" smtClean="0"/>
              <a:t>very</a:t>
            </a:r>
            <a:r>
              <a:rPr lang="sk-SK" sz="1400" dirty="0" smtClean="0"/>
              <a:t> </a:t>
            </a:r>
            <a:r>
              <a:rPr lang="sk-SK" sz="1400" dirty="0" err="1" smtClean="0"/>
              <a:t>slowly</a:t>
            </a:r>
            <a:r>
              <a:rPr lang="sk-SK" sz="1400" dirty="0" smtClean="0"/>
              <a:t> (</a:t>
            </a:r>
            <a:r>
              <a:rPr lang="sk-SK" sz="1400" dirty="0" err="1" smtClean="0"/>
              <a:t>Banásová</a:t>
            </a:r>
            <a:r>
              <a:rPr lang="sk-SK" sz="1400" dirty="0" smtClean="0"/>
              <a:t>, 2003), in </a:t>
            </a:r>
            <a:r>
              <a:rPr lang="sk-SK" sz="1400" dirty="0" err="1" smtClean="0"/>
              <a:t>which</a:t>
            </a:r>
            <a:r>
              <a:rPr lang="sk-SK" sz="1400" dirty="0" smtClean="0"/>
              <a:t> </a:t>
            </a:r>
            <a:r>
              <a:rPr lang="sk-SK" sz="1400" dirty="0" err="1" smtClean="0"/>
              <a:t>the</a:t>
            </a:r>
            <a:r>
              <a:rPr lang="sk-SK" sz="1400" dirty="0" smtClean="0"/>
              <a:t> </a:t>
            </a:r>
            <a:r>
              <a:rPr lang="sk-SK" sz="1400" dirty="0" err="1" smtClean="0"/>
              <a:t>complex</a:t>
            </a:r>
            <a:r>
              <a:rPr lang="sk-SK" sz="1400" dirty="0" smtClean="0"/>
              <a:t> set </a:t>
            </a:r>
            <a:r>
              <a:rPr lang="sk-SK" sz="1400" dirty="0" err="1" smtClean="0"/>
              <a:t>of</a:t>
            </a:r>
            <a:r>
              <a:rPr lang="sk-SK" sz="1400" dirty="0" smtClean="0"/>
              <a:t> </a:t>
            </a:r>
            <a:r>
              <a:rPr lang="sk-SK" sz="1400" dirty="0" err="1" smtClean="0"/>
              <a:t>conditions</a:t>
            </a:r>
            <a:r>
              <a:rPr lang="sk-SK" sz="1400" dirty="0" smtClean="0"/>
              <a:t> </a:t>
            </a:r>
            <a:r>
              <a:rPr lang="sk-SK" sz="1400" dirty="0" err="1" smtClean="0"/>
              <a:t>associated</a:t>
            </a:r>
            <a:r>
              <a:rPr lang="sk-SK" sz="1400" dirty="0" smtClean="0"/>
              <a:t> </a:t>
            </a:r>
            <a:r>
              <a:rPr lang="sk-SK" sz="1400" dirty="0" err="1" smtClean="0"/>
              <a:t>with</a:t>
            </a:r>
            <a:r>
              <a:rPr lang="sk-SK" sz="1400" dirty="0" smtClean="0"/>
              <a:t> </a:t>
            </a:r>
            <a:r>
              <a:rPr lang="sk-SK" sz="1400" dirty="0" err="1" smtClean="0"/>
              <a:t>the</a:t>
            </a:r>
            <a:r>
              <a:rPr lang="sk-SK" sz="1400" dirty="0" smtClean="0"/>
              <a:t> </a:t>
            </a:r>
            <a:r>
              <a:rPr lang="sk-SK" sz="1400" dirty="0" err="1" smtClean="0"/>
              <a:t>slow</a:t>
            </a:r>
            <a:r>
              <a:rPr lang="sk-SK" sz="1400" dirty="0" smtClean="0"/>
              <a:t> </a:t>
            </a:r>
            <a:r>
              <a:rPr lang="sk-SK" sz="1400" dirty="0" err="1" smtClean="0"/>
              <a:t>settlement</a:t>
            </a:r>
            <a:r>
              <a:rPr lang="sk-SK" sz="1400" dirty="0" smtClean="0"/>
              <a:t> and </a:t>
            </a:r>
            <a:r>
              <a:rPr lang="sk-SK" sz="1400" dirty="0" err="1" smtClean="0"/>
              <a:t>overgrowing</a:t>
            </a:r>
            <a:r>
              <a:rPr lang="sk-SK" sz="1400" dirty="0" smtClean="0"/>
              <a:t> </a:t>
            </a:r>
            <a:r>
              <a:rPr lang="sk-SK" sz="1400" dirty="0" err="1" smtClean="0"/>
              <a:t>vegetation</a:t>
            </a:r>
            <a:r>
              <a:rPr lang="sk-SK" sz="1400" dirty="0" smtClean="0"/>
              <a:t>.</a:t>
            </a:r>
            <a:br>
              <a:rPr lang="sk-SK" sz="1400" dirty="0" smtClean="0"/>
            </a:br>
            <a:r>
              <a:rPr lang="sk-SK" sz="1400" dirty="0" smtClean="0"/>
              <a:t>      </a:t>
            </a:r>
            <a:r>
              <a:rPr lang="sk-SK" sz="1400" dirty="0" err="1" smtClean="0"/>
              <a:t>As</a:t>
            </a:r>
            <a:r>
              <a:rPr lang="sk-SK" sz="1400" dirty="0" smtClean="0"/>
              <a:t> </a:t>
            </a:r>
            <a:r>
              <a:rPr lang="sk-SK" sz="1400" dirty="0" err="1" smtClean="0"/>
              <a:t>for</a:t>
            </a:r>
            <a:r>
              <a:rPr lang="sk-SK" sz="1400" dirty="0" smtClean="0"/>
              <a:t> </a:t>
            </a:r>
            <a:r>
              <a:rPr lang="sk-SK" sz="1400" dirty="0" err="1" smtClean="0"/>
              <a:t>the</a:t>
            </a:r>
            <a:r>
              <a:rPr lang="sk-SK" sz="1400" dirty="0" smtClean="0"/>
              <a:t> </a:t>
            </a:r>
            <a:r>
              <a:rPr lang="sk-SK" sz="1400" dirty="0" err="1" smtClean="0"/>
              <a:t>color</a:t>
            </a:r>
            <a:r>
              <a:rPr lang="sk-SK" sz="1400" dirty="0" smtClean="0"/>
              <a:t> </a:t>
            </a:r>
            <a:r>
              <a:rPr lang="sk-SK" sz="1400" dirty="0" err="1" smtClean="0"/>
              <a:t>of</a:t>
            </a:r>
            <a:r>
              <a:rPr lang="sk-SK" sz="1400" dirty="0" smtClean="0"/>
              <a:t> </a:t>
            </a:r>
            <a:r>
              <a:rPr lang="sk-SK" sz="1400" dirty="0" err="1" smtClean="0"/>
              <a:t>slag</a:t>
            </a:r>
            <a:r>
              <a:rPr lang="sk-SK" sz="1400" dirty="0" smtClean="0"/>
              <a:t> </a:t>
            </a:r>
            <a:r>
              <a:rPr lang="sk-SK" sz="1400" dirty="0" err="1" smtClean="0"/>
              <a:t>heap</a:t>
            </a:r>
            <a:r>
              <a:rPr lang="sk-SK" sz="1400" dirty="0" smtClean="0"/>
              <a:t>, </a:t>
            </a:r>
            <a:r>
              <a:rPr lang="sk-SK" sz="1400" dirty="0" err="1" smtClean="0"/>
              <a:t>spoil</a:t>
            </a:r>
            <a:r>
              <a:rPr lang="sk-SK" sz="1400" dirty="0" smtClean="0"/>
              <a:t> </a:t>
            </a:r>
            <a:r>
              <a:rPr lang="sk-SK" sz="1400" dirty="0" err="1" smtClean="0"/>
              <a:t>heap</a:t>
            </a:r>
            <a:r>
              <a:rPr lang="sk-SK" sz="1400" dirty="0" smtClean="0"/>
              <a:t> on </a:t>
            </a:r>
            <a:r>
              <a:rPr lang="sk-SK" sz="1400" dirty="0" err="1" smtClean="0"/>
              <a:t>the</a:t>
            </a:r>
            <a:r>
              <a:rPr lang="sk-SK" sz="1400" dirty="0" smtClean="0"/>
              <a:t> site in Gelnica in </a:t>
            </a:r>
            <a:r>
              <a:rPr lang="sk-SK" sz="1400" dirty="0" err="1" smtClean="0"/>
              <a:t>the</a:t>
            </a:r>
            <a:r>
              <a:rPr lang="sk-SK" sz="1400" dirty="0" smtClean="0"/>
              <a:t> </a:t>
            </a:r>
            <a:r>
              <a:rPr lang="sk-SK" sz="1400" dirty="0" err="1" smtClean="0"/>
              <a:t>locality</a:t>
            </a:r>
            <a:r>
              <a:rPr lang="sk-SK" sz="1400" dirty="0" smtClean="0"/>
              <a:t> Slovenské Cechy - </a:t>
            </a:r>
            <a:r>
              <a:rPr lang="sk-SK" sz="1400" dirty="0" err="1" smtClean="0"/>
              <a:t>Gaple</a:t>
            </a:r>
            <a:r>
              <a:rPr lang="sk-SK" sz="1400" dirty="0" smtClean="0"/>
              <a:t> </a:t>
            </a:r>
            <a:r>
              <a:rPr lang="sk-SK" sz="1400" dirty="0" err="1" smtClean="0"/>
              <a:t>is</a:t>
            </a:r>
            <a:r>
              <a:rPr lang="sk-SK" sz="1400" dirty="0" smtClean="0"/>
              <a:t> </a:t>
            </a:r>
            <a:r>
              <a:rPr lang="sk-SK" sz="1400" dirty="0" err="1" smtClean="0"/>
              <a:t>characterized</a:t>
            </a:r>
            <a:r>
              <a:rPr lang="sk-SK" sz="1400" dirty="0" smtClean="0"/>
              <a:t> by </a:t>
            </a:r>
            <a:r>
              <a:rPr lang="sk-SK" sz="1400" dirty="0" err="1" smtClean="0"/>
              <a:t>blue-gray</a:t>
            </a:r>
            <a:r>
              <a:rPr lang="sk-SK" sz="1400" dirty="0" smtClean="0"/>
              <a:t> </a:t>
            </a:r>
            <a:r>
              <a:rPr lang="sk-SK" sz="1400" dirty="0" err="1" smtClean="0"/>
              <a:t>color</a:t>
            </a:r>
            <a:r>
              <a:rPr lang="sk-SK" sz="1400" dirty="0" smtClean="0"/>
              <a:t>. </a:t>
            </a:r>
            <a:r>
              <a:rPr lang="sk-SK" sz="1400" dirty="0" err="1" smtClean="0"/>
              <a:t>Colour</a:t>
            </a:r>
            <a:r>
              <a:rPr lang="sk-SK" sz="1400" dirty="0" smtClean="0"/>
              <a:t> </a:t>
            </a:r>
            <a:r>
              <a:rPr lang="sk-SK" sz="1400" dirty="0" err="1" smtClean="0"/>
              <a:t>variation</a:t>
            </a:r>
            <a:r>
              <a:rPr lang="sk-SK" sz="1400" dirty="0" smtClean="0"/>
              <a:t> in </a:t>
            </a:r>
            <a:r>
              <a:rPr lang="sk-SK" sz="1400" dirty="0" err="1" smtClean="0"/>
              <a:t>debris</a:t>
            </a:r>
            <a:r>
              <a:rPr lang="sk-SK" sz="1400" dirty="0" smtClean="0"/>
              <a:t> </a:t>
            </a:r>
            <a:r>
              <a:rPr lang="sk-SK" sz="1400" dirty="0" err="1" smtClean="0"/>
              <a:t>in</a:t>
            </a:r>
            <a:r>
              <a:rPr lang="sk-SK" sz="1400" dirty="0" smtClean="0"/>
              <a:t> Smolnícka Huta </a:t>
            </a:r>
            <a:r>
              <a:rPr lang="sk-SK" sz="1400" dirty="0" err="1" smtClean="0"/>
              <a:t>is</a:t>
            </a:r>
            <a:r>
              <a:rPr lang="sk-SK" sz="1400" dirty="0" smtClean="0"/>
              <a:t> </a:t>
            </a:r>
            <a:r>
              <a:rPr lang="sk-SK" sz="1400" dirty="0" err="1" smtClean="0"/>
              <a:t>characterized</a:t>
            </a:r>
            <a:r>
              <a:rPr lang="sk-SK" sz="1400" dirty="0" smtClean="0"/>
              <a:t> by </a:t>
            </a:r>
            <a:r>
              <a:rPr lang="sk-SK" sz="1400" dirty="0" err="1" smtClean="0"/>
              <a:t>ocher</a:t>
            </a:r>
            <a:r>
              <a:rPr lang="sk-SK" sz="1400" dirty="0" smtClean="0"/>
              <a:t> </a:t>
            </a:r>
            <a:r>
              <a:rPr lang="sk-SK" sz="1400" dirty="0" err="1" smtClean="0"/>
              <a:t>color</a:t>
            </a:r>
            <a:r>
              <a:rPr lang="sk-SK" sz="1400" dirty="0" smtClean="0"/>
              <a:t>.</a:t>
            </a:r>
          </a:p>
          <a:p>
            <a:r>
              <a:rPr lang="sk-SK" sz="1400" dirty="0" smtClean="0"/>
              <a:t>      </a:t>
            </a:r>
            <a:r>
              <a:rPr lang="sk-SK" sz="1400" dirty="0" err="1" smtClean="0"/>
              <a:t>The</a:t>
            </a:r>
            <a:r>
              <a:rPr lang="sk-SK" sz="1400" dirty="0" smtClean="0"/>
              <a:t> pH </a:t>
            </a:r>
            <a:r>
              <a:rPr lang="sk-SK" sz="1400" dirty="0" err="1" smtClean="0"/>
              <a:t>value</a:t>
            </a:r>
            <a:r>
              <a:rPr lang="sk-SK" sz="1400" dirty="0" smtClean="0"/>
              <a:t> </a:t>
            </a:r>
            <a:r>
              <a:rPr lang="sk-SK" sz="1400" dirty="0" err="1" smtClean="0"/>
              <a:t>of</a:t>
            </a:r>
            <a:r>
              <a:rPr lang="sk-SK" sz="1400" dirty="0" smtClean="0"/>
              <a:t> </a:t>
            </a:r>
            <a:r>
              <a:rPr lang="sk-SK" sz="1400" dirty="0" err="1" smtClean="0"/>
              <a:t>soil</a:t>
            </a:r>
            <a:r>
              <a:rPr lang="sk-SK" sz="1400" dirty="0" smtClean="0"/>
              <a:t> </a:t>
            </a:r>
            <a:r>
              <a:rPr lang="sk-SK" sz="1400" dirty="0" err="1" smtClean="0"/>
              <a:t>of</a:t>
            </a:r>
            <a:r>
              <a:rPr lang="sk-SK" sz="1400" dirty="0" smtClean="0"/>
              <a:t> </a:t>
            </a:r>
            <a:r>
              <a:rPr lang="sk-SK" sz="1400" dirty="0" err="1" smtClean="0"/>
              <a:t>spoil</a:t>
            </a:r>
            <a:r>
              <a:rPr lang="sk-SK" sz="1400" dirty="0" smtClean="0"/>
              <a:t> </a:t>
            </a:r>
            <a:r>
              <a:rPr lang="sk-SK" sz="1400" dirty="0" err="1" smtClean="0"/>
              <a:t>heap</a:t>
            </a:r>
            <a:r>
              <a:rPr lang="sk-SK" sz="1400" dirty="0" smtClean="0"/>
              <a:t> in Gelnica </a:t>
            </a:r>
            <a:r>
              <a:rPr lang="sk-SK" sz="1400" dirty="0" err="1" smtClean="0"/>
              <a:t>is</a:t>
            </a:r>
            <a:r>
              <a:rPr lang="sk-SK" sz="1400" dirty="0" smtClean="0"/>
              <a:t> 5.1. </a:t>
            </a:r>
            <a:r>
              <a:rPr lang="sk-SK" sz="1400" dirty="0" err="1" smtClean="0"/>
              <a:t>This</a:t>
            </a:r>
            <a:r>
              <a:rPr lang="sk-SK" sz="1400" dirty="0" smtClean="0"/>
              <a:t> </a:t>
            </a:r>
            <a:r>
              <a:rPr lang="sk-SK" sz="1400" dirty="0" err="1" smtClean="0"/>
              <a:t>value</a:t>
            </a:r>
            <a:r>
              <a:rPr lang="sk-SK" sz="1400" dirty="0" smtClean="0"/>
              <a:t> </a:t>
            </a:r>
            <a:r>
              <a:rPr lang="sk-SK" sz="1400" dirty="0" err="1" smtClean="0"/>
              <a:t>is</a:t>
            </a:r>
            <a:r>
              <a:rPr lang="sk-SK" sz="1400" dirty="0" smtClean="0"/>
              <a:t> </a:t>
            </a:r>
            <a:r>
              <a:rPr lang="sk-SK" sz="1400" dirty="0" err="1" smtClean="0"/>
              <a:t>correlated</a:t>
            </a:r>
            <a:r>
              <a:rPr lang="sk-SK" sz="1400" dirty="0" smtClean="0"/>
              <a:t> </a:t>
            </a:r>
            <a:r>
              <a:rPr lang="sk-SK" sz="1400" dirty="0" err="1" smtClean="0"/>
              <a:t>with</a:t>
            </a:r>
            <a:r>
              <a:rPr lang="sk-SK" sz="1400" dirty="0" smtClean="0"/>
              <a:t> </a:t>
            </a:r>
            <a:r>
              <a:rPr lang="sk-SK" sz="1400" dirty="0" err="1" smtClean="0"/>
              <a:t>the</a:t>
            </a:r>
            <a:r>
              <a:rPr lang="sk-SK" sz="1400" dirty="0" smtClean="0"/>
              <a:t> </a:t>
            </a:r>
            <a:r>
              <a:rPr lang="sk-SK" sz="1400" dirty="0" err="1" smtClean="0"/>
              <a:t>finding</a:t>
            </a:r>
            <a:r>
              <a:rPr lang="sk-SK" sz="1400" dirty="0" smtClean="0"/>
              <a:t> </a:t>
            </a:r>
            <a:r>
              <a:rPr lang="sk-SK" sz="1400" dirty="0" err="1" smtClean="0"/>
              <a:t>Banásová</a:t>
            </a:r>
            <a:r>
              <a:rPr lang="sk-SK" sz="1400" dirty="0" smtClean="0"/>
              <a:t> (2003), </a:t>
            </a:r>
            <a:r>
              <a:rPr lang="sk-SK" sz="1400" dirty="0" err="1" smtClean="0"/>
              <a:t>whereby</a:t>
            </a:r>
            <a:r>
              <a:rPr lang="sk-SK" sz="1400" dirty="0" smtClean="0"/>
              <a:t> </a:t>
            </a:r>
            <a:r>
              <a:rPr lang="sk-SK" sz="1400" dirty="0" err="1" smtClean="0"/>
              <a:t>the</a:t>
            </a:r>
            <a:r>
              <a:rPr lang="sk-SK" sz="1400" dirty="0" smtClean="0"/>
              <a:t> </a:t>
            </a:r>
            <a:r>
              <a:rPr lang="sk-SK" sz="1400" dirty="0" err="1" smtClean="0"/>
              <a:t>measurement</a:t>
            </a:r>
            <a:r>
              <a:rPr lang="sk-SK" sz="1400" dirty="0" smtClean="0"/>
              <a:t> </a:t>
            </a:r>
            <a:r>
              <a:rPr lang="sk-SK" sz="1400" dirty="0" err="1" smtClean="0"/>
              <a:t>of</a:t>
            </a:r>
            <a:r>
              <a:rPr lang="sk-SK" sz="1400" dirty="0" smtClean="0"/>
              <a:t> </a:t>
            </a:r>
            <a:r>
              <a:rPr lang="sk-SK" sz="1400" dirty="0" err="1" smtClean="0"/>
              <a:t>soil</a:t>
            </a:r>
            <a:r>
              <a:rPr lang="sk-SK" sz="1400" dirty="0" smtClean="0"/>
              <a:t> pH </a:t>
            </a:r>
            <a:r>
              <a:rPr lang="sk-SK" sz="1400" dirty="0" err="1" smtClean="0"/>
              <a:t>properties</a:t>
            </a:r>
            <a:r>
              <a:rPr lang="sk-SK" sz="1400" dirty="0" smtClean="0"/>
              <a:t> </a:t>
            </a:r>
            <a:r>
              <a:rPr lang="sk-SK" sz="1400" dirty="0" err="1" smtClean="0"/>
              <a:t>of</a:t>
            </a:r>
            <a:r>
              <a:rPr lang="sk-SK" sz="1400" dirty="0" smtClean="0"/>
              <a:t> </a:t>
            </a:r>
            <a:r>
              <a:rPr lang="sk-SK" sz="1400" dirty="0" err="1" smtClean="0"/>
              <a:t>debris</a:t>
            </a:r>
            <a:r>
              <a:rPr lang="sk-SK" sz="1400" dirty="0" smtClean="0"/>
              <a:t> </a:t>
            </a:r>
            <a:r>
              <a:rPr lang="sk-SK" sz="1400" dirty="0" err="1" smtClean="0"/>
              <a:t>from</a:t>
            </a:r>
            <a:r>
              <a:rPr lang="sk-SK" sz="1400" dirty="0" smtClean="0"/>
              <a:t> </a:t>
            </a:r>
            <a:r>
              <a:rPr lang="sk-SK" sz="1400" dirty="0" err="1" smtClean="0"/>
              <a:t>the</a:t>
            </a:r>
            <a:r>
              <a:rPr lang="sk-SK" sz="1400" dirty="0" smtClean="0"/>
              <a:t> </a:t>
            </a:r>
            <a:r>
              <a:rPr lang="sk-SK" sz="1400" dirty="0" err="1" smtClean="0"/>
              <a:t>historic</a:t>
            </a:r>
            <a:r>
              <a:rPr lang="sk-SK" sz="1400" dirty="0" smtClean="0"/>
              <a:t> </a:t>
            </a:r>
            <a:r>
              <a:rPr lang="sk-SK" sz="1400" dirty="0" err="1" smtClean="0"/>
              <a:t>copper</a:t>
            </a:r>
            <a:r>
              <a:rPr lang="sk-SK" sz="1400" dirty="0" smtClean="0"/>
              <a:t> </a:t>
            </a:r>
            <a:r>
              <a:rPr lang="sk-SK" sz="1400" dirty="0" err="1" smtClean="0"/>
              <a:t>mining</a:t>
            </a:r>
            <a:r>
              <a:rPr lang="sk-SK" sz="1400" dirty="0" smtClean="0"/>
              <a:t> in Smolnícka Huta </a:t>
            </a:r>
            <a:r>
              <a:rPr lang="sk-SK" sz="1400" dirty="0" err="1" smtClean="0"/>
              <a:t>is</a:t>
            </a:r>
            <a:r>
              <a:rPr lang="sk-SK" sz="1400" dirty="0" smtClean="0"/>
              <a:t> pH </a:t>
            </a:r>
            <a:r>
              <a:rPr lang="sk-SK" sz="1400" dirty="0" err="1" smtClean="0"/>
              <a:t>value</a:t>
            </a:r>
            <a:r>
              <a:rPr lang="sk-SK" sz="1400" dirty="0" smtClean="0"/>
              <a:t> 4.8. </a:t>
            </a:r>
            <a:r>
              <a:rPr lang="sk-SK" sz="1400" dirty="0" err="1" smtClean="0"/>
              <a:t>Acidic</a:t>
            </a:r>
            <a:r>
              <a:rPr lang="sk-SK" sz="1400" dirty="0" smtClean="0"/>
              <a:t> </a:t>
            </a:r>
            <a:r>
              <a:rPr lang="sk-SK" sz="1400" dirty="0" err="1" smtClean="0"/>
              <a:t>soil</a:t>
            </a:r>
            <a:r>
              <a:rPr lang="sk-SK" sz="1400" dirty="0" smtClean="0"/>
              <a:t> pH </a:t>
            </a:r>
            <a:r>
              <a:rPr lang="sk-SK" sz="1400" dirty="0" err="1" smtClean="0"/>
              <a:t>is</a:t>
            </a:r>
            <a:r>
              <a:rPr lang="sk-SK" sz="1400" dirty="0" smtClean="0"/>
              <a:t> </a:t>
            </a:r>
            <a:r>
              <a:rPr lang="sk-SK" sz="1400" dirty="0" err="1" smtClean="0"/>
              <a:t>due</a:t>
            </a:r>
            <a:r>
              <a:rPr lang="sk-SK" sz="1400" dirty="0" smtClean="0"/>
              <a:t> to </a:t>
            </a:r>
            <a:r>
              <a:rPr lang="sk-SK" sz="1400" dirty="0" err="1" smtClean="0"/>
              <a:t>the</a:t>
            </a:r>
            <a:r>
              <a:rPr lang="sk-SK" sz="1400" dirty="0" smtClean="0"/>
              <a:t> </a:t>
            </a:r>
            <a:r>
              <a:rPr lang="sk-SK" sz="1400" dirty="0" err="1" smtClean="0"/>
              <a:t>presence</a:t>
            </a:r>
            <a:r>
              <a:rPr lang="sk-SK" sz="1400" dirty="0" smtClean="0"/>
              <a:t> </a:t>
            </a:r>
            <a:r>
              <a:rPr lang="sk-SK" sz="1400" dirty="0" err="1" smtClean="0"/>
              <a:t>of</a:t>
            </a:r>
            <a:r>
              <a:rPr lang="sk-SK" sz="1400" dirty="0" smtClean="0"/>
              <a:t> </a:t>
            </a:r>
            <a:r>
              <a:rPr lang="sk-SK" sz="1400" dirty="0" err="1" smtClean="0"/>
              <a:t>large</a:t>
            </a:r>
            <a:r>
              <a:rPr lang="sk-SK" sz="1400" dirty="0" smtClean="0"/>
              <a:t> </a:t>
            </a:r>
            <a:r>
              <a:rPr lang="sk-SK" sz="1400" dirty="0" err="1" smtClean="0"/>
              <a:t>amounts</a:t>
            </a:r>
            <a:r>
              <a:rPr lang="sk-SK" sz="1400" dirty="0" smtClean="0"/>
              <a:t> </a:t>
            </a:r>
            <a:r>
              <a:rPr lang="sk-SK" sz="1400" dirty="0" err="1" smtClean="0"/>
              <a:t>of</a:t>
            </a:r>
            <a:r>
              <a:rPr lang="sk-SK" sz="1400" dirty="0" smtClean="0"/>
              <a:t> </a:t>
            </a:r>
            <a:r>
              <a:rPr lang="sk-SK" sz="1400" dirty="0" err="1" smtClean="0"/>
              <a:t>sulphides</a:t>
            </a:r>
            <a:r>
              <a:rPr lang="sk-SK" sz="1400" dirty="0" smtClean="0"/>
              <a:t> in </a:t>
            </a:r>
            <a:r>
              <a:rPr lang="sk-SK" sz="1400" dirty="0" err="1" smtClean="0"/>
              <a:t>the</a:t>
            </a:r>
            <a:r>
              <a:rPr lang="sk-SK" sz="1400" dirty="0" smtClean="0"/>
              <a:t> </a:t>
            </a:r>
            <a:r>
              <a:rPr lang="sk-SK" sz="1400" dirty="0" err="1" smtClean="0"/>
              <a:t>slag</a:t>
            </a:r>
            <a:r>
              <a:rPr lang="sk-SK" sz="1400" dirty="0" smtClean="0"/>
              <a:t>.  </a:t>
            </a:r>
          </a:p>
          <a:p>
            <a:r>
              <a:rPr lang="sk-SK" sz="1400" dirty="0" smtClean="0"/>
              <a:t>      </a:t>
            </a:r>
            <a:r>
              <a:rPr lang="sk-SK" sz="1400" dirty="0" err="1" smtClean="0"/>
              <a:t>According</a:t>
            </a:r>
            <a:r>
              <a:rPr lang="sk-SK" sz="1400" dirty="0" smtClean="0"/>
              <a:t> to </a:t>
            </a:r>
            <a:r>
              <a:rPr lang="sk-SK" sz="1400" dirty="0" err="1" smtClean="0"/>
              <a:t>Banásová</a:t>
            </a:r>
            <a:r>
              <a:rPr lang="sk-SK" sz="1400" dirty="0" smtClean="0"/>
              <a:t> (2006), </a:t>
            </a:r>
            <a:r>
              <a:rPr lang="sk-SK" sz="1400" dirty="0" err="1" smtClean="0"/>
              <a:t>spouheaps</a:t>
            </a:r>
            <a:r>
              <a:rPr lang="sk-SK" sz="1400" dirty="0" smtClean="0"/>
              <a:t> </a:t>
            </a:r>
            <a:r>
              <a:rPr lang="sk-SK" sz="1400" dirty="0" err="1" smtClean="0"/>
              <a:t>of</a:t>
            </a:r>
            <a:r>
              <a:rPr lang="sk-SK" sz="1400" dirty="0" smtClean="0"/>
              <a:t> </a:t>
            </a:r>
            <a:r>
              <a:rPr lang="sk-SK" sz="1400" dirty="0" err="1" smtClean="0"/>
              <a:t>anomalous</a:t>
            </a:r>
            <a:r>
              <a:rPr lang="sk-SK" sz="1400" dirty="0" smtClean="0"/>
              <a:t> metal </a:t>
            </a:r>
            <a:r>
              <a:rPr lang="sk-SK" sz="1400" dirty="0" err="1" smtClean="0"/>
              <a:t>content</a:t>
            </a:r>
            <a:r>
              <a:rPr lang="sk-SK" sz="1400" dirty="0" smtClean="0"/>
              <a:t> (</a:t>
            </a:r>
            <a:r>
              <a:rPr lang="sk-SK" sz="1400" dirty="0" err="1" smtClean="0"/>
              <a:t>Old</a:t>
            </a:r>
            <a:r>
              <a:rPr lang="sk-SK" sz="1400" dirty="0" smtClean="0"/>
              <a:t> </a:t>
            </a:r>
            <a:r>
              <a:rPr lang="sk-SK" sz="1400" dirty="0" err="1" smtClean="0"/>
              <a:t>Mountain</a:t>
            </a:r>
            <a:r>
              <a:rPr lang="sk-SK" sz="1400" dirty="0" smtClean="0"/>
              <a:t>, Gelnica, Smolník) are a </a:t>
            </a:r>
            <a:r>
              <a:rPr lang="sk-SK" sz="1400" dirty="0" err="1" smtClean="0"/>
              <a:t>kind</a:t>
            </a:r>
            <a:r>
              <a:rPr lang="sk-SK" sz="1400" dirty="0" smtClean="0"/>
              <a:t> </a:t>
            </a:r>
            <a:r>
              <a:rPr lang="sk-SK" sz="1400" dirty="0" err="1" smtClean="0"/>
              <a:t>of</a:t>
            </a:r>
            <a:r>
              <a:rPr lang="sk-SK" sz="1400" dirty="0" smtClean="0"/>
              <a:t> </a:t>
            </a:r>
            <a:r>
              <a:rPr lang="sk-SK" sz="1400" dirty="0" err="1" smtClean="0"/>
              <a:t>ecological</a:t>
            </a:r>
            <a:r>
              <a:rPr lang="sk-SK" sz="1400" dirty="0" smtClean="0"/>
              <a:t> </a:t>
            </a:r>
            <a:r>
              <a:rPr lang="sk-SK" sz="1400" dirty="0" err="1" smtClean="0"/>
              <a:t>islands</a:t>
            </a:r>
            <a:r>
              <a:rPr lang="sk-SK" sz="1400" dirty="0" smtClean="0"/>
              <a:t>, </a:t>
            </a:r>
            <a:r>
              <a:rPr lang="sk-SK" sz="1400" dirty="0" err="1" smtClean="0"/>
              <a:t>as</a:t>
            </a:r>
            <a:r>
              <a:rPr lang="sk-SK" sz="1400" dirty="0" smtClean="0"/>
              <a:t> </a:t>
            </a:r>
            <a:r>
              <a:rPr lang="sk-SK" sz="1400" dirty="0" err="1" smtClean="0"/>
              <a:t>compared</a:t>
            </a:r>
            <a:r>
              <a:rPr lang="sk-SK" sz="1400" dirty="0" smtClean="0"/>
              <a:t> </a:t>
            </a:r>
            <a:r>
              <a:rPr lang="sk-SK" sz="1400" dirty="0" err="1" smtClean="0"/>
              <a:t>with</a:t>
            </a:r>
            <a:r>
              <a:rPr lang="sk-SK" sz="1400" dirty="0" smtClean="0"/>
              <a:t> </a:t>
            </a:r>
            <a:r>
              <a:rPr lang="sk-SK" sz="1400" dirty="0" err="1" smtClean="0"/>
              <a:t>the</a:t>
            </a:r>
            <a:r>
              <a:rPr lang="sk-SK" sz="1400" dirty="0" smtClean="0"/>
              <a:t> </a:t>
            </a:r>
            <a:r>
              <a:rPr lang="sk-SK" sz="1400" dirty="0" err="1" smtClean="0"/>
              <a:t>surroundings</a:t>
            </a:r>
            <a:r>
              <a:rPr lang="sk-SK" sz="1400" dirty="0" smtClean="0"/>
              <a:t> </a:t>
            </a:r>
            <a:r>
              <a:rPr lang="sk-SK" sz="1400" dirty="0" err="1" smtClean="0"/>
              <a:t>have</a:t>
            </a:r>
            <a:r>
              <a:rPr lang="sk-SK" sz="1400" dirty="0" smtClean="0"/>
              <a:t> a </a:t>
            </a:r>
            <a:r>
              <a:rPr lang="sk-SK" sz="1400" dirty="0" err="1" smtClean="0"/>
              <a:t>very</a:t>
            </a:r>
            <a:r>
              <a:rPr lang="sk-SK" sz="1400" dirty="0" smtClean="0"/>
              <a:t> </a:t>
            </a:r>
            <a:r>
              <a:rPr lang="sk-SK" sz="1400" dirty="0" err="1" smtClean="0"/>
              <a:t>specific</a:t>
            </a:r>
            <a:r>
              <a:rPr lang="sk-SK" sz="1400" dirty="0" smtClean="0"/>
              <a:t> </a:t>
            </a:r>
            <a:r>
              <a:rPr lang="sk-SK" sz="1400" dirty="0" err="1" smtClean="0"/>
              <a:t>vegetation</a:t>
            </a:r>
            <a:r>
              <a:rPr lang="sk-SK" sz="1400" dirty="0" smtClean="0"/>
              <a:t>. Over </a:t>
            </a:r>
            <a:r>
              <a:rPr lang="sk-SK" sz="1400" dirty="0" err="1" smtClean="0"/>
              <a:t>many</a:t>
            </a:r>
            <a:r>
              <a:rPr lang="sk-SK" sz="1400" dirty="0" smtClean="0"/>
              <a:t> </a:t>
            </a:r>
            <a:r>
              <a:rPr lang="sk-SK" sz="1400" dirty="0" err="1" smtClean="0"/>
              <a:t>decades</a:t>
            </a:r>
            <a:r>
              <a:rPr lang="sk-SK" sz="1400" dirty="0" smtClean="0"/>
              <a:t>, </a:t>
            </a:r>
            <a:r>
              <a:rPr lang="sk-SK" sz="1400" dirty="0" err="1" smtClean="0"/>
              <a:t>the</a:t>
            </a:r>
            <a:r>
              <a:rPr lang="sk-SK" sz="1400" dirty="0" smtClean="0"/>
              <a:t> </a:t>
            </a:r>
            <a:r>
              <a:rPr lang="sk-SK" sz="1400" dirty="0" err="1" smtClean="0"/>
              <a:t>natural</a:t>
            </a:r>
            <a:r>
              <a:rPr lang="sk-SK" sz="1400" dirty="0" smtClean="0"/>
              <a:t> </a:t>
            </a:r>
            <a:r>
              <a:rPr lang="sk-SK" sz="1400" dirty="0" err="1" smtClean="0"/>
              <a:t>evolution</a:t>
            </a:r>
            <a:r>
              <a:rPr lang="sk-SK" sz="1400" dirty="0" smtClean="0"/>
              <a:t> </a:t>
            </a:r>
            <a:r>
              <a:rPr lang="sk-SK" sz="1400" dirty="0" err="1" smtClean="0"/>
              <a:t>of</a:t>
            </a:r>
            <a:r>
              <a:rPr lang="sk-SK" sz="1400" dirty="0" smtClean="0"/>
              <a:t> </a:t>
            </a:r>
            <a:r>
              <a:rPr lang="sk-SK" sz="1400" dirty="0" err="1" smtClean="0"/>
              <a:t>plants</a:t>
            </a:r>
            <a:r>
              <a:rPr lang="sk-SK" sz="1400" dirty="0" smtClean="0"/>
              <a:t> </a:t>
            </a:r>
            <a:r>
              <a:rPr lang="sk-SK" sz="1400" dirty="0" err="1" smtClean="0"/>
              <a:t>excluded</a:t>
            </a:r>
            <a:r>
              <a:rPr lang="sk-SK" sz="1400" dirty="0" smtClean="0"/>
              <a:t> (</a:t>
            </a:r>
            <a:r>
              <a:rPr lang="sk-SK" sz="1400" dirty="0" err="1" smtClean="0"/>
              <a:t>immigrants</a:t>
            </a:r>
            <a:r>
              <a:rPr lang="sk-SK" sz="1400" dirty="0" smtClean="0"/>
              <a:t>) </a:t>
            </a:r>
            <a:r>
              <a:rPr lang="sk-SK" sz="1400" dirty="0" err="1" smtClean="0"/>
              <a:t>who</a:t>
            </a:r>
            <a:r>
              <a:rPr lang="sk-SK" sz="1400" dirty="0" smtClean="0"/>
              <a:t> </a:t>
            </a:r>
            <a:r>
              <a:rPr lang="sk-SK" sz="1400" dirty="0" err="1" smtClean="0"/>
              <a:t>did</a:t>
            </a:r>
            <a:r>
              <a:rPr lang="sk-SK" sz="1400" dirty="0" smtClean="0"/>
              <a:t> </a:t>
            </a:r>
            <a:r>
              <a:rPr lang="sk-SK" sz="1400" dirty="0" err="1" smtClean="0"/>
              <a:t>not</a:t>
            </a:r>
            <a:r>
              <a:rPr lang="sk-SK" sz="1400" dirty="0" smtClean="0"/>
              <a:t> </a:t>
            </a:r>
            <a:r>
              <a:rPr lang="sk-SK" sz="1400" dirty="0" err="1" smtClean="0"/>
              <a:t>have</a:t>
            </a:r>
            <a:r>
              <a:rPr lang="sk-SK" sz="1400" dirty="0" smtClean="0"/>
              <a:t> </a:t>
            </a:r>
            <a:r>
              <a:rPr lang="sk-SK" sz="1400" dirty="0" err="1" smtClean="0"/>
              <a:t>an</a:t>
            </a:r>
            <a:r>
              <a:rPr lang="sk-SK" sz="1400" dirty="0" smtClean="0"/>
              <a:t> </a:t>
            </a:r>
            <a:r>
              <a:rPr lang="sk-SK" sz="1400" dirty="0" err="1" smtClean="0"/>
              <a:t>adjustment</a:t>
            </a:r>
            <a:r>
              <a:rPr lang="sk-SK" sz="1400" dirty="0" smtClean="0"/>
              <a:t> </a:t>
            </a:r>
            <a:r>
              <a:rPr lang="sk-SK" sz="1400" dirty="0" err="1" smtClean="0"/>
              <a:t>capability</a:t>
            </a:r>
            <a:r>
              <a:rPr lang="sk-SK" sz="1400" dirty="0" smtClean="0"/>
              <a:t> and </a:t>
            </a:r>
            <a:r>
              <a:rPr lang="sk-SK" sz="1400" dirty="0" err="1" smtClean="0"/>
              <a:t>the</a:t>
            </a:r>
            <a:r>
              <a:rPr lang="sk-SK" sz="1400" dirty="0" smtClean="0"/>
              <a:t> end </a:t>
            </a:r>
            <a:r>
              <a:rPr lang="sk-SK" sz="1400" dirty="0" err="1" smtClean="0"/>
              <a:t>result</a:t>
            </a:r>
            <a:r>
              <a:rPr lang="sk-SK" sz="1400" dirty="0" smtClean="0"/>
              <a:t> </a:t>
            </a:r>
            <a:r>
              <a:rPr lang="sk-SK" sz="1400" dirty="0" err="1" smtClean="0"/>
              <a:t>of</a:t>
            </a:r>
            <a:r>
              <a:rPr lang="sk-SK" sz="1400" dirty="0" smtClean="0"/>
              <a:t> </a:t>
            </a:r>
            <a:r>
              <a:rPr lang="sk-SK" sz="1400" dirty="0" err="1" smtClean="0"/>
              <a:t>this</a:t>
            </a:r>
            <a:r>
              <a:rPr lang="sk-SK" sz="1400" dirty="0" smtClean="0"/>
              <a:t> </a:t>
            </a:r>
            <a:r>
              <a:rPr lang="sk-SK" sz="1400" dirty="0" err="1" smtClean="0"/>
              <a:t>development</a:t>
            </a:r>
            <a:r>
              <a:rPr lang="sk-SK" sz="1400" dirty="0" smtClean="0"/>
              <a:t> </a:t>
            </a:r>
            <a:r>
              <a:rPr lang="sk-SK" sz="1400" dirty="0" err="1" smtClean="0"/>
              <a:t>is</a:t>
            </a:r>
            <a:r>
              <a:rPr lang="sk-SK" sz="1400" dirty="0" smtClean="0"/>
              <a:t> a </a:t>
            </a:r>
            <a:r>
              <a:rPr lang="sk-SK" sz="1400" dirty="0" err="1" smtClean="0"/>
              <a:t>small</a:t>
            </a:r>
            <a:r>
              <a:rPr lang="sk-SK" sz="1400" dirty="0" smtClean="0"/>
              <a:t> </a:t>
            </a:r>
            <a:r>
              <a:rPr lang="sk-SK" sz="1400" dirty="0" err="1" smtClean="0"/>
              <a:t>group</a:t>
            </a:r>
            <a:r>
              <a:rPr lang="sk-SK" sz="1400" dirty="0" smtClean="0"/>
              <a:t> </a:t>
            </a:r>
            <a:r>
              <a:rPr lang="sk-SK" sz="1400" dirty="0" err="1" smtClean="0"/>
              <a:t>of</a:t>
            </a:r>
            <a:r>
              <a:rPr lang="sk-SK" sz="1400" dirty="0" smtClean="0"/>
              <a:t> </a:t>
            </a:r>
            <a:r>
              <a:rPr lang="sk-SK" sz="1400" dirty="0" err="1" smtClean="0"/>
              <a:t>plants</a:t>
            </a:r>
            <a:r>
              <a:rPr lang="sk-SK" sz="1400" dirty="0" smtClean="0"/>
              <a:t> - </a:t>
            </a:r>
            <a:r>
              <a:rPr lang="sk-SK" sz="1400" dirty="0" err="1" smtClean="0"/>
              <a:t>mosses</a:t>
            </a:r>
            <a:r>
              <a:rPr lang="sk-SK" sz="1400" dirty="0" smtClean="0"/>
              <a:t>, </a:t>
            </a:r>
            <a:r>
              <a:rPr lang="sk-SK" sz="1400" dirty="0" err="1" smtClean="0"/>
              <a:t>lichens</a:t>
            </a:r>
            <a:r>
              <a:rPr lang="sk-SK" sz="1400" dirty="0" smtClean="0"/>
              <a:t>, </a:t>
            </a:r>
            <a:r>
              <a:rPr lang="sk-SK" sz="1400" dirty="0" err="1" smtClean="0"/>
              <a:t>grasses</a:t>
            </a:r>
            <a:r>
              <a:rPr lang="sk-SK" sz="1400" dirty="0" smtClean="0"/>
              <a:t> and </a:t>
            </a:r>
            <a:r>
              <a:rPr lang="sk-SK" sz="1400" dirty="0" err="1" smtClean="0"/>
              <a:t>herbs</a:t>
            </a:r>
            <a:r>
              <a:rPr lang="sk-SK" sz="1400" dirty="0" smtClean="0"/>
              <a:t> </a:t>
            </a:r>
            <a:r>
              <a:rPr lang="sk-SK" sz="1400" dirty="0" err="1" smtClean="0"/>
              <a:t>such</a:t>
            </a:r>
            <a:r>
              <a:rPr lang="sk-SK" sz="1400" dirty="0" smtClean="0"/>
              <a:t> </a:t>
            </a:r>
            <a:r>
              <a:rPr lang="sk-SK" sz="1400" dirty="0" err="1" smtClean="0"/>
              <a:t>as</a:t>
            </a:r>
            <a:r>
              <a:rPr lang="sk-SK" sz="1400" dirty="0" smtClean="0"/>
              <a:t> </a:t>
            </a:r>
            <a:r>
              <a:rPr lang="sk-SK" sz="1400" i="1" dirty="0" err="1" smtClean="0"/>
              <a:t>Ceratodon</a:t>
            </a:r>
            <a:r>
              <a:rPr lang="sk-SK" sz="1400" i="1" dirty="0" smtClean="0"/>
              <a:t> </a:t>
            </a:r>
            <a:r>
              <a:rPr lang="sk-SK" sz="1400" i="1" dirty="0" err="1" smtClean="0"/>
              <a:t>purpureus</a:t>
            </a:r>
            <a:r>
              <a:rPr lang="sk-SK" sz="1400" i="1" dirty="0" smtClean="0"/>
              <a:t>, </a:t>
            </a:r>
            <a:r>
              <a:rPr lang="sk-SK" sz="1400" i="1" dirty="0" err="1" smtClean="0"/>
              <a:t>Cladonia</a:t>
            </a:r>
            <a:r>
              <a:rPr lang="sk-SK" sz="1400" i="1" dirty="0" smtClean="0"/>
              <a:t> </a:t>
            </a:r>
            <a:r>
              <a:rPr lang="sk-SK" sz="1400" i="1" dirty="0" err="1" smtClean="0"/>
              <a:t>arbuscula</a:t>
            </a:r>
            <a:r>
              <a:rPr lang="sk-SK" sz="1400" i="1" dirty="0" smtClean="0"/>
              <a:t> </a:t>
            </a:r>
            <a:r>
              <a:rPr lang="sk-SK" sz="1400" i="1" dirty="0" err="1" smtClean="0"/>
              <a:t>subsp</a:t>
            </a:r>
            <a:r>
              <a:rPr lang="sk-SK" sz="1400" i="1" dirty="0" smtClean="0"/>
              <a:t>. </a:t>
            </a:r>
            <a:r>
              <a:rPr lang="sk-SK" sz="1400" i="1" dirty="0" err="1" smtClean="0"/>
              <a:t>mitis</a:t>
            </a:r>
            <a:r>
              <a:rPr lang="sk-SK" sz="1400" i="1" dirty="0" smtClean="0"/>
              <a:t>, </a:t>
            </a:r>
            <a:r>
              <a:rPr lang="sk-SK" sz="1400" i="1" dirty="0" err="1" smtClean="0"/>
              <a:t>Cladonia</a:t>
            </a:r>
            <a:r>
              <a:rPr lang="sk-SK" sz="1400" i="1" dirty="0" smtClean="0"/>
              <a:t> </a:t>
            </a:r>
            <a:r>
              <a:rPr lang="sk-SK" sz="1400" i="1" dirty="0" err="1" smtClean="0"/>
              <a:t>pyxidata</a:t>
            </a:r>
            <a:r>
              <a:rPr lang="sk-SK" sz="1400" i="1" dirty="0" smtClean="0"/>
              <a:t>, </a:t>
            </a:r>
            <a:r>
              <a:rPr lang="sk-SK" sz="1400" i="1" dirty="0" err="1" smtClean="0"/>
              <a:t>Lecanora</a:t>
            </a:r>
            <a:r>
              <a:rPr lang="sk-SK" sz="1400" i="1" dirty="0" smtClean="0"/>
              <a:t> </a:t>
            </a:r>
            <a:r>
              <a:rPr lang="sk-SK" sz="1400" i="1" dirty="0" err="1" smtClean="0"/>
              <a:t>subaurea</a:t>
            </a:r>
            <a:r>
              <a:rPr lang="sk-SK" sz="1400" i="1" dirty="0" smtClean="0"/>
              <a:t>, L. </a:t>
            </a:r>
            <a:r>
              <a:rPr lang="sk-SK" sz="1400" i="1" dirty="0" err="1" smtClean="0"/>
              <a:t>Handeli</a:t>
            </a:r>
            <a:r>
              <a:rPr lang="sk-SK" sz="1400" i="1" dirty="0" smtClean="0"/>
              <a:t>, </a:t>
            </a:r>
            <a:r>
              <a:rPr lang="sk-SK" sz="1400" i="1" dirty="0" err="1" smtClean="0"/>
              <a:t>Stereocaulon</a:t>
            </a:r>
            <a:r>
              <a:rPr lang="sk-SK" sz="1400" i="1" dirty="0" smtClean="0"/>
              <a:t> </a:t>
            </a:r>
            <a:r>
              <a:rPr lang="sk-SK" sz="1400" i="1" dirty="0" err="1" smtClean="0"/>
              <a:t>nanodes</a:t>
            </a:r>
            <a:r>
              <a:rPr lang="sk-SK" sz="1400" i="1" dirty="0" smtClean="0"/>
              <a:t>, S. </a:t>
            </a:r>
            <a:r>
              <a:rPr lang="sk-SK" sz="1400" i="1" dirty="0" err="1" smtClean="0"/>
              <a:t>incrustatum</a:t>
            </a:r>
            <a:r>
              <a:rPr lang="sk-SK" sz="1400" i="1" dirty="0" smtClean="0"/>
              <a:t>, </a:t>
            </a:r>
            <a:r>
              <a:rPr lang="sk-SK" sz="1400" i="1" dirty="0" err="1" smtClean="0"/>
              <a:t>Agrostis</a:t>
            </a:r>
            <a:r>
              <a:rPr lang="sk-SK" sz="1400" i="1" dirty="0" smtClean="0"/>
              <a:t> </a:t>
            </a:r>
            <a:r>
              <a:rPr lang="sk-SK" sz="1400" i="1" dirty="0" err="1" smtClean="0"/>
              <a:t>capillaris</a:t>
            </a:r>
            <a:r>
              <a:rPr lang="sk-SK" sz="1400" i="1" dirty="0" smtClean="0"/>
              <a:t>, </a:t>
            </a:r>
            <a:r>
              <a:rPr lang="sk-SK" sz="1400" i="1" dirty="0" err="1" smtClean="0"/>
              <a:t>Agrostis</a:t>
            </a:r>
            <a:r>
              <a:rPr lang="sk-SK" sz="1400" i="1" dirty="0" smtClean="0"/>
              <a:t> </a:t>
            </a:r>
            <a:r>
              <a:rPr lang="sk-SK" sz="1400" i="1" dirty="0" err="1" smtClean="0"/>
              <a:t>stolonifera</a:t>
            </a:r>
            <a:r>
              <a:rPr lang="sk-SK" sz="1400" i="1" dirty="0" smtClean="0"/>
              <a:t>, </a:t>
            </a:r>
            <a:r>
              <a:rPr lang="sk-SK" sz="1400" i="1" dirty="0" err="1" smtClean="0"/>
              <a:t>Avenella</a:t>
            </a:r>
            <a:r>
              <a:rPr lang="sk-SK" sz="1400" i="1" dirty="0" smtClean="0"/>
              <a:t> </a:t>
            </a:r>
            <a:r>
              <a:rPr lang="sk-SK" sz="1400" i="1" dirty="0" err="1" smtClean="0"/>
              <a:t>flexuosa</a:t>
            </a:r>
            <a:r>
              <a:rPr lang="sk-SK" sz="1400" i="1" dirty="0" smtClean="0"/>
              <a:t>, </a:t>
            </a:r>
            <a:r>
              <a:rPr lang="sk-SK" sz="1400" i="1" dirty="0" err="1" smtClean="0"/>
              <a:t>Anthoxanthum</a:t>
            </a:r>
            <a:r>
              <a:rPr lang="sk-SK" sz="1400" i="1" dirty="0" smtClean="0"/>
              <a:t> </a:t>
            </a:r>
            <a:r>
              <a:rPr lang="sk-SK" sz="1400" i="1" dirty="0" err="1" smtClean="0"/>
              <a:t>odoratum</a:t>
            </a:r>
            <a:r>
              <a:rPr lang="sk-SK" sz="1400" i="1" dirty="0" smtClean="0"/>
              <a:t>, </a:t>
            </a:r>
            <a:r>
              <a:rPr lang="sk-SK" sz="1400" i="1" dirty="0" err="1" smtClean="0"/>
              <a:t>Festuca</a:t>
            </a:r>
            <a:r>
              <a:rPr lang="sk-SK" sz="1400" i="1" dirty="0" smtClean="0"/>
              <a:t> </a:t>
            </a:r>
            <a:r>
              <a:rPr lang="sk-SK" sz="1400" i="1" dirty="0" err="1" smtClean="0"/>
              <a:t>rubra</a:t>
            </a:r>
            <a:r>
              <a:rPr lang="sk-SK" sz="1400" i="1" dirty="0" smtClean="0"/>
              <a:t>, Silene </a:t>
            </a:r>
            <a:r>
              <a:rPr lang="sk-SK" sz="1400" i="1" dirty="0" err="1" smtClean="0"/>
              <a:t>vulgaris</a:t>
            </a:r>
            <a:r>
              <a:rPr lang="sk-SK" sz="1400" i="1" dirty="0" smtClean="0"/>
              <a:t>, Silene </a:t>
            </a:r>
            <a:r>
              <a:rPr lang="sk-SK" sz="1400" i="1" dirty="0" err="1" smtClean="0"/>
              <a:t>dioica</a:t>
            </a:r>
            <a:r>
              <a:rPr lang="sk-SK" sz="1400" i="1" dirty="0" smtClean="0"/>
              <a:t>, </a:t>
            </a:r>
            <a:r>
              <a:rPr lang="sk-SK" sz="1400" i="1" dirty="0" err="1" smtClean="0"/>
              <a:t>Acetosella</a:t>
            </a:r>
            <a:r>
              <a:rPr lang="sk-SK" sz="1400" i="1" dirty="0" smtClean="0"/>
              <a:t> </a:t>
            </a:r>
            <a:r>
              <a:rPr lang="sk-SK" sz="1400" i="1" dirty="0" err="1" smtClean="0"/>
              <a:t>vulgaris</a:t>
            </a:r>
            <a:r>
              <a:rPr lang="sk-SK" sz="1400" i="1" dirty="0" smtClean="0"/>
              <a:t>, </a:t>
            </a:r>
            <a:r>
              <a:rPr lang="sk-SK" sz="1400" i="1" dirty="0" err="1" smtClean="0"/>
              <a:t>Arabidopsis</a:t>
            </a:r>
            <a:r>
              <a:rPr lang="sk-SK" sz="1400" i="1" dirty="0" smtClean="0"/>
              <a:t> </a:t>
            </a:r>
            <a:r>
              <a:rPr lang="sk-SK" sz="1400" i="1" dirty="0" err="1" smtClean="0"/>
              <a:t>arenosa</a:t>
            </a:r>
            <a:r>
              <a:rPr lang="sk-SK" sz="1400" i="1" dirty="0" smtClean="0"/>
              <a:t>, </a:t>
            </a:r>
            <a:r>
              <a:rPr lang="sk-SK" sz="1400" i="1" dirty="0" err="1" smtClean="0"/>
              <a:t>Thlaspi</a:t>
            </a:r>
            <a:r>
              <a:rPr lang="sk-SK" sz="1400" i="1" dirty="0" smtClean="0"/>
              <a:t> </a:t>
            </a:r>
            <a:r>
              <a:rPr lang="sk-SK" sz="1400" i="1" dirty="0" err="1" smtClean="0"/>
              <a:t>caerulescens</a:t>
            </a:r>
            <a:r>
              <a:rPr lang="sk-SK" sz="1400" i="1" dirty="0" smtClean="0"/>
              <a:t>, </a:t>
            </a:r>
            <a:r>
              <a:rPr lang="sk-SK" sz="1400" i="1" dirty="0" err="1" smtClean="0"/>
              <a:t>Calluna</a:t>
            </a:r>
            <a:r>
              <a:rPr lang="sk-SK" sz="1400" i="1" dirty="0" smtClean="0"/>
              <a:t> </a:t>
            </a:r>
            <a:r>
              <a:rPr lang="sk-SK" sz="1400" i="1" dirty="0" err="1" smtClean="0"/>
              <a:t>vulgaris</a:t>
            </a:r>
            <a:r>
              <a:rPr lang="sk-SK" sz="1400" i="1" dirty="0" smtClean="0"/>
              <a:t> and </a:t>
            </a:r>
            <a:r>
              <a:rPr lang="sk-SK" sz="1400" i="1" dirty="0" err="1" smtClean="0"/>
              <a:t>Dianthus</a:t>
            </a:r>
            <a:r>
              <a:rPr lang="sk-SK" sz="1400" i="1" dirty="0" smtClean="0"/>
              <a:t> </a:t>
            </a:r>
            <a:r>
              <a:rPr lang="sk-SK" sz="1400" i="1" dirty="0" err="1" smtClean="0"/>
              <a:t>carthusianorum</a:t>
            </a:r>
            <a:r>
              <a:rPr lang="sk-SK" sz="1400" dirty="0" smtClean="0"/>
              <a:t>. </a:t>
            </a:r>
            <a:r>
              <a:rPr lang="sk-SK" sz="1400" dirty="0" err="1" smtClean="0"/>
              <a:t>According</a:t>
            </a:r>
            <a:r>
              <a:rPr lang="sk-SK" sz="1400" dirty="0" smtClean="0"/>
              <a:t> to </a:t>
            </a:r>
            <a:r>
              <a:rPr lang="sk-SK" sz="1400" dirty="0" err="1" smtClean="0"/>
              <a:t>our</a:t>
            </a:r>
            <a:r>
              <a:rPr lang="sk-SK" sz="1400" dirty="0" smtClean="0"/>
              <a:t> </a:t>
            </a:r>
            <a:r>
              <a:rPr lang="sk-SK" sz="1400" dirty="0" err="1" smtClean="0"/>
              <a:t>findings</a:t>
            </a:r>
            <a:r>
              <a:rPr lang="sk-SK" sz="1400" dirty="0" smtClean="0"/>
              <a:t>, </a:t>
            </a:r>
            <a:r>
              <a:rPr lang="sk-SK" sz="1400" dirty="0" err="1" smtClean="0"/>
              <a:t>the</a:t>
            </a:r>
            <a:r>
              <a:rPr lang="sk-SK" sz="1400" dirty="0" smtClean="0"/>
              <a:t> </a:t>
            </a:r>
            <a:r>
              <a:rPr lang="sk-SK" sz="1400" dirty="0" err="1" smtClean="0"/>
              <a:t>typical</a:t>
            </a:r>
            <a:r>
              <a:rPr lang="sk-SK" sz="1400" dirty="0" smtClean="0"/>
              <a:t> </a:t>
            </a:r>
            <a:r>
              <a:rPr lang="sk-SK" sz="1400" dirty="0" err="1" smtClean="0"/>
              <a:t>plant</a:t>
            </a:r>
            <a:r>
              <a:rPr lang="sk-SK" sz="1400" dirty="0" smtClean="0"/>
              <a:t> </a:t>
            </a:r>
            <a:r>
              <a:rPr lang="sk-SK" sz="1400" dirty="0" err="1" smtClean="0"/>
              <a:t>species</a:t>
            </a:r>
            <a:r>
              <a:rPr lang="sk-SK" sz="1400" dirty="0" smtClean="0"/>
              <a:t> </a:t>
            </a:r>
            <a:r>
              <a:rPr lang="sk-SK" sz="1400" dirty="0" err="1" smtClean="0"/>
              <a:t>occurring</a:t>
            </a:r>
            <a:r>
              <a:rPr lang="sk-SK" sz="1400" dirty="0" smtClean="0"/>
              <a:t> on </a:t>
            </a:r>
            <a:r>
              <a:rPr lang="sk-SK" sz="1400" dirty="0" err="1" smtClean="0"/>
              <a:t>the</a:t>
            </a:r>
            <a:r>
              <a:rPr lang="sk-SK" sz="1400" dirty="0" smtClean="0"/>
              <a:t> </a:t>
            </a:r>
            <a:r>
              <a:rPr lang="sk-SK" sz="1400" dirty="0" err="1" smtClean="0"/>
              <a:t>spoil</a:t>
            </a:r>
            <a:r>
              <a:rPr lang="sk-SK" sz="1400" dirty="0" smtClean="0"/>
              <a:t> </a:t>
            </a:r>
            <a:r>
              <a:rPr lang="sk-SK" sz="1400" dirty="0" err="1" smtClean="0"/>
              <a:t>heap</a:t>
            </a:r>
            <a:r>
              <a:rPr lang="sk-SK" sz="1400" dirty="0" smtClean="0"/>
              <a:t> in Gelnica are just </a:t>
            </a:r>
            <a:r>
              <a:rPr lang="sk-SK" sz="1400" dirty="0" err="1" smtClean="0"/>
              <a:t>some</a:t>
            </a:r>
            <a:r>
              <a:rPr lang="sk-SK" sz="1400" dirty="0" smtClean="0"/>
              <a:t> </a:t>
            </a:r>
            <a:r>
              <a:rPr lang="sk-SK" sz="1400" dirty="0" err="1" smtClean="0"/>
              <a:t>of</a:t>
            </a:r>
            <a:r>
              <a:rPr lang="sk-SK" sz="1400" dirty="0" smtClean="0"/>
              <a:t> </a:t>
            </a:r>
            <a:r>
              <a:rPr lang="sk-SK" sz="1400" dirty="0" err="1" smtClean="0"/>
              <a:t>the</a:t>
            </a:r>
            <a:r>
              <a:rPr lang="sk-SK" sz="1400" dirty="0" smtClean="0"/>
              <a:t> </a:t>
            </a:r>
            <a:r>
              <a:rPr lang="sk-SK" sz="1400" dirty="0" err="1" smtClean="0"/>
              <a:t>author</a:t>
            </a:r>
            <a:r>
              <a:rPr lang="sk-SK" sz="1400" dirty="0" smtClean="0"/>
              <a:t> </a:t>
            </a:r>
            <a:r>
              <a:rPr lang="sk-SK" sz="1400" dirty="0" err="1" smtClean="0"/>
              <a:t>of</a:t>
            </a:r>
            <a:r>
              <a:rPr lang="sk-SK" sz="1400" dirty="0" smtClean="0"/>
              <a:t> </a:t>
            </a:r>
            <a:r>
              <a:rPr lang="sk-SK" sz="1400" dirty="0" err="1" smtClean="0"/>
              <a:t>these</a:t>
            </a:r>
            <a:r>
              <a:rPr lang="sk-SK" sz="1400" dirty="0" smtClean="0"/>
              <a:t> </a:t>
            </a:r>
            <a:r>
              <a:rPr lang="sk-SK" sz="1400" dirty="0" err="1" smtClean="0"/>
              <a:t>species</a:t>
            </a:r>
            <a:r>
              <a:rPr lang="sk-SK" sz="1400" dirty="0" smtClean="0"/>
              <a:t>, </a:t>
            </a:r>
            <a:r>
              <a:rPr lang="sk-SK" sz="1400" dirty="0" err="1" smtClean="0"/>
              <a:t>namely</a:t>
            </a:r>
            <a:r>
              <a:rPr lang="sk-SK" sz="1400" dirty="0" smtClean="0"/>
              <a:t> </a:t>
            </a:r>
            <a:r>
              <a:rPr lang="sk-SK" sz="1400" i="1" dirty="0" err="1" smtClean="0"/>
              <a:t>Agrostis</a:t>
            </a:r>
            <a:r>
              <a:rPr lang="sk-SK" sz="1400" i="1" dirty="0" smtClean="0"/>
              <a:t> </a:t>
            </a:r>
            <a:r>
              <a:rPr lang="sk-SK" sz="1400" i="1" dirty="0" err="1" smtClean="0"/>
              <a:t>capillaris</a:t>
            </a:r>
            <a:r>
              <a:rPr lang="sk-SK" sz="1400" i="1" dirty="0" smtClean="0"/>
              <a:t>, </a:t>
            </a:r>
            <a:r>
              <a:rPr lang="sk-SK" sz="1400" i="1" dirty="0" err="1" smtClean="0"/>
              <a:t>Cladonia</a:t>
            </a:r>
            <a:r>
              <a:rPr lang="sk-SK" sz="1400" i="1" dirty="0" smtClean="0"/>
              <a:t> </a:t>
            </a:r>
            <a:r>
              <a:rPr lang="sk-SK" sz="1400" i="1" dirty="0" err="1" smtClean="0"/>
              <a:t>arbuscula</a:t>
            </a:r>
            <a:r>
              <a:rPr lang="sk-SK" sz="1400" dirty="0" smtClean="0"/>
              <a:t> </a:t>
            </a:r>
            <a:r>
              <a:rPr lang="sk-SK" sz="1400" dirty="0" err="1" smtClean="0"/>
              <a:t>subsp</a:t>
            </a:r>
            <a:r>
              <a:rPr lang="sk-SK" sz="1400" dirty="0" smtClean="0"/>
              <a:t>. </a:t>
            </a:r>
            <a:r>
              <a:rPr lang="sk-SK" sz="1400" dirty="0" err="1" smtClean="0"/>
              <a:t>m</a:t>
            </a:r>
            <a:r>
              <a:rPr lang="sk-SK" sz="1400" i="1" dirty="0" err="1" smtClean="0"/>
              <a:t>itis</a:t>
            </a:r>
            <a:r>
              <a:rPr lang="sk-SK" sz="1400" i="1" dirty="0" smtClean="0"/>
              <a:t>, Silene </a:t>
            </a:r>
            <a:r>
              <a:rPr lang="sk-SK" sz="1400" i="1" dirty="0" err="1" smtClean="0"/>
              <a:t>vulgaris</a:t>
            </a:r>
            <a:r>
              <a:rPr lang="sk-SK" sz="1400" i="1" dirty="0" smtClean="0"/>
              <a:t>, </a:t>
            </a:r>
            <a:r>
              <a:rPr lang="sk-SK" sz="1400" i="1" dirty="0" err="1" smtClean="0"/>
              <a:t>Acetosella</a:t>
            </a:r>
            <a:r>
              <a:rPr lang="sk-SK" sz="1400" i="1" dirty="0" smtClean="0"/>
              <a:t> </a:t>
            </a:r>
            <a:r>
              <a:rPr lang="sk-SK" sz="1400" i="1" dirty="0" err="1" smtClean="0"/>
              <a:t>vulgaris</a:t>
            </a:r>
            <a:r>
              <a:rPr lang="sk-SK" sz="1400" dirty="0" smtClean="0"/>
              <a:t>, </a:t>
            </a:r>
            <a:r>
              <a:rPr lang="sk-SK" sz="1400" i="1" dirty="0" err="1" smtClean="0"/>
              <a:t>Calluna</a:t>
            </a:r>
            <a:r>
              <a:rPr lang="sk-SK" sz="1400" i="1" dirty="0" smtClean="0"/>
              <a:t> </a:t>
            </a:r>
            <a:r>
              <a:rPr lang="sk-SK" sz="1400" i="1" dirty="0" err="1" smtClean="0"/>
              <a:t>vulgaris</a:t>
            </a:r>
            <a:r>
              <a:rPr lang="sk-SK" sz="1400" i="1" dirty="0" smtClean="0"/>
              <a:t>, </a:t>
            </a:r>
            <a:r>
              <a:rPr lang="sk-SK" sz="1400" i="1" dirty="0" err="1" smtClean="0"/>
              <a:t>Dianthus</a:t>
            </a:r>
            <a:r>
              <a:rPr lang="sk-SK" sz="1400" i="1" dirty="0" smtClean="0"/>
              <a:t> </a:t>
            </a:r>
            <a:r>
              <a:rPr lang="sk-SK" sz="1400" i="1" dirty="0" err="1" smtClean="0"/>
              <a:t>carthusianorum</a:t>
            </a:r>
            <a:r>
              <a:rPr lang="sk-SK" sz="1400" dirty="0" smtClean="0"/>
              <a:t>. </a:t>
            </a:r>
            <a:r>
              <a:rPr lang="sk-SK" sz="1400" dirty="0" err="1" smtClean="0"/>
              <a:t>Species</a:t>
            </a:r>
            <a:r>
              <a:rPr lang="sk-SK" sz="1400" dirty="0" smtClean="0"/>
              <a:t> </a:t>
            </a:r>
            <a:r>
              <a:rPr lang="sk-SK" sz="1400" dirty="0" err="1" smtClean="0"/>
              <a:t>such</a:t>
            </a:r>
            <a:r>
              <a:rPr lang="sk-SK" sz="1400" dirty="0" smtClean="0"/>
              <a:t> </a:t>
            </a:r>
            <a:r>
              <a:rPr lang="sk-SK" sz="1400" dirty="0" err="1" smtClean="0"/>
              <a:t>as</a:t>
            </a:r>
            <a:r>
              <a:rPr lang="sk-SK" sz="1400" dirty="0" smtClean="0"/>
              <a:t> </a:t>
            </a:r>
            <a:r>
              <a:rPr lang="sk-SK" sz="1400" i="1" dirty="0" err="1" smtClean="0"/>
              <a:t>Agrostis</a:t>
            </a:r>
            <a:r>
              <a:rPr lang="sk-SK" sz="1400" i="1" dirty="0" smtClean="0"/>
              <a:t> </a:t>
            </a:r>
            <a:r>
              <a:rPr lang="sk-SK" sz="1400" i="1" dirty="0" err="1" smtClean="0"/>
              <a:t>stolonifera</a:t>
            </a:r>
            <a:r>
              <a:rPr lang="sk-SK" sz="1400" i="1" dirty="0" smtClean="0"/>
              <a:t>, </a:t>
            </a:r>
            <a:r>
              <a:rPr lang="sk-SK" sz="1400" i="1" dirty="0" err="1" smtClean="0"/>
              <a:t>Avenella</a:t>
            </a:r>
            <a:r>
              <a:rPr lang="sk-SK" sz="1400" i="1" dirty="0" smtClean="0"/>
              <a:t> </a:t>
            </a:r>
            <a:r>
              <a:rPr lang="sk-SK" sz="1400" i="1" dirty="0" err="1" smtClean="0"/>
              <a:t>flexuosa</a:t>
            </a:r>
            <a:r>
              <a:rPr lang="sk-SK" sz="1400" i="1" dirty="0" smtClean="0"/>
              <a:t>, </a:t>
            </a:r>
            <a:r>
              <a:rPr lang="sk-SK" sz="1400" i="1" dirty="0" err="1" smtClean="0"/>
              <a:t>Anthoxanthum</a:t>
            </a:r>
            <a:r>
              <a:rPr lang="sk-SK" sz="1400" i="1" dirty="0" smtClean="0"/>
              <a:t> </a:t>
            </a:r>
            <a:r>
              <a:rPr lang="sk-SK" sz="1400" i="1" dirty="0" err="1" smtClean="0"/>
              <a:t>odoratum</a:t>
            </a:r>
            <a:r>
              <a:rPr lang="sk-SK" sz="1400" i="1" dirty="0" smtClean="0"/>
              <a:t>, </a:t>
            </a:r>
            <a:r>
              <a:rPr lang="sk-SK" sz="1400" i="1" dirty="0" err="1" smtClean="0"/>
              <a:t>Festuca</a:t>
            </a:r>
            <a:r>
              <a:rPr lang="sk-SK" sz="1400" i="1" dirty="0" smtClean="0"/>
              <a:t> </a:t>
            </a:r>
            <a:r>
              <a:rPr lang="sk-SK" sz="1400" i="1" dirty="0" err="1" smtClean="0"/>
              <a:t>rubra</a:t>
            </a:r>
            <a:r>
              <a:rPr lang="sk-SK" sz="1400" i="1" dirty="0" smtClean="0"/>
              <a:t>, Silene </a:t>
            </a:r>
            <a:r>
              <a:rPr lang="sk-SK" sz="1400" i="1" dirty="0" err="1" smtClean="0"/>
              <a:t>dioica</a:t>
            </a:r>
            <a:r>
              <a:rPr lang="sk-SK" sz="1400" i="1" dirty="0" smtClean="0"/>
              <a:t>, </a:t>
            </a:r>
            <a:r>
              <a:rPr lang="sk-SK" sz="1400" i="1" dirty="0" err="1" smtClean="0"/>
              <a:t>Arabidopsis</a:t>
            </a:r>
            <a:r>
              <a:rPr lang="sk-SK" sz="1400" i="1" dirty="0" smtClean="0"/>
              <a:t> </a:t>
            </a:r>
            <a:r>
              <a:rPr lang="sk-SK" sz="1400" i="1" dirty="0" err="1" smtClean="0"/>
              <a:t>arenosa</a:t>
            </a:r>
            <a:r>
              <a:rPr lang="sk-SK" sz="1400" i="1" dirty="0" smtClean="0"/>
              <a:t> </a:t>
            </a:r>
            <a:r>
              <a:rPr lang="sk-SK" sz="1400" i="1" dirty="0" err="1" smtClean="0"/>
              <a:t>Thlaspi</a:t>
            </a:r>
            <a:r>
              <a:rPr lang="sk-SK" sz="1400" i="1" dirty="0" smtClean="0"/>
              <a:t> </a:t>
            </a:r>
            <a:r>
              <a:rPr lang="sk-SK" sz="1400" i="1" dirty="0" err="1" smtClean="0"/>
              <a:t>caerulescens</a:t>
            </a:r>
            <a:r>
              <a:rPr lang="sk-SK" sz="1400" i="1" dirty="0" smtClean="0"/>
              <a:t>,</a:t>
            </a:r>
            <a:r>
              <a:rPr lang="sk-SK" sz="1400" dirty="0" smtClean="0"/>
              <a:t>  </a:t>
            </a:r>
            <a:r>
              <a:rPr lang="sk-SK" sz="1400" dirty="0" err="1" smtClean="0"/>
              <a:t>we</a:t>
            </a:r>
            <a:r>
              <a:rPr lang="sk-SK" sz="1400" dirty="0" smtClean="0"/>
              <a:t> </a:t>
            </a:r>
            <a:r>
              <a:rPr lang="sk-SK" sz="1400" dirty="0" err="1" smtClean="0"/>
              <a:t>us</a:t>
            </a:r>
            <a:r>
              <a:rPr lang="sk-SK" sz="1400" dirty="0" smtClean="0"/>
              <a:t> </a:t>
            </a:r>
            <a:r>
              <a:rPr lang="sk-SK" sz="1400" dirty="0" err="1" smtClean="0"/>
              <a:t>the</a:t>
            </a:r>
            <a:r>
              <a:rPr lang="sk-SK" sz="1400" dirty="0" smtClean="0"/>
              <a:t> </a:t>
            </a:r>
            <a:r>
              <a:rPr lang="sk-SK" sz="1400" dirty="0" err="1" smtClean="0"/>
              <a:t>described</a:t>
            </a:r>
            <a:r>
              <a:rPr lang="sk-SK" sz="1400" dirty="0" smtClean="0"/>
              <a:t> </a:t>
            </a:r>
            <a:r>
              <a:rPr lang="sk-SK" sz="1400" dirty="0" err="1" smtClean="0"/>
              <a:t>spoil</a:t>
            </a:r>
            <a:r>
              <a:rPr lang="sk-SK" sz="1400" dirty="0" smtClean="0"/>
              <a:t> </a:t>
            </a:r>
            <a:r>
              <a:rPr lang="sk-SK" sz="1400" dirty="0" err="1" smtClean="0"/>
              <a:t>heap</a:t>
            </a:r>
            <a:r>
              <a:rPr lang="sk-SK" sz="1400" dirty="0" smtClean="0"/>
              <a:t> </a:t>
            </a:r>
            <a:r>
              <a:rPr lang="sk-SK" sz="1400" dirty="0" err="1" smtClean="0"/>
              <a:t>ever</a:t>
            </a:r>
            <a:r>
              <a:rPr lang="sk-SK" sz="1400" dirty="0" smtClean="0"/>
              <a:t> </a:t>
            </a:r>
            <a:r>
              <a:rPr lang="sk-SK" sz="1400" dirty="0" err="1" smtClean="0"/>
              <a:t>been</a:t>
            </a:r>
            <a:r>
              <a:rPr lang="sk-SK" sz="1400" dirty="0" smtClean="0"/>
              <a:t> </a:t>
            </a:r>
            <a:r>
              <a:rPr lang="sk-SK" sz="1400" dirty="0" err="1" smtClean="0"/>
              <a:t>recorded</a:t>
            </a:r>
            <a:r>
              <a:rPr lang="sk-SK" sz="1400" dirty="0" smtClean="0"/>
              <a:t>. On </a:t>
            </a:r>
            <a:r>
              <a:rPr lang="sk-SK" sz="1400" dirty="0" err="1" smtClean="0"/>
              <a:t>the</a:t>
            </a:r>
            <a:r>
              <a:rPr lang="sk-SK" sz="1400" dirty="0" smtClean="0"/>
              <a:t> </a:t>
            </a:r>
            <a:r>
              <a:rPr lang="sk-SK" sz="1400" dirty="0" err="1" smtClean="0"/>
              <a:t>spoil</a:t>
            </a:r>
            <a:r>
              <a:rPr lang="sk-SK" sz="1400" dirty="0" smtClean="0"/>
              <a:t> </a:t>
            </a:r>
            <a:r>
              <a:rPr lang="sk-SK" sz="1400" dirty="0" err="1" smtClean="0"/>
              <a:t>heap</a:t>
            </a:r>
            <a:r>
              <a:rPr lang="sk-SK" sz="1400" dirty="0" smtClean="0"/>
              <a:t> in Slovakia </a:t>
            </a:r>
            <a:r>
              <a:rPr lang="sk-SK" sz="1400" dirty="0" err="1" smtClean="0"/>
              <a:t>found</a:t>
            </a:r>
            <a:r>
              <a:rPr lang="sk-SK" sz="1400" dirty="0" smtClean="0"/>
              <a:t> </a:t>
            </a:r>
            <a:r>
              <a:rPr lang="sk-SK" sz="1400" dirty="0" err="1" smtClean="0"/>
              <a:t>their</a:t>
            </a:r>
            <a:r>
              <a:rPr lang="sk-SK" sz="1400" dirty="0" smtClean="0"/>
              <a:t> </a:t>
            </a:r>
            <a:r>
              <a:rPr lang="sk-SK" sz="1400" dirty="0" err="1" smtClean="0"/>
              <a:t>habitat</a:t>
            </a:r>
            <a:r>
              <a:rPr lang="sk-SK" sz="1400" dirty="0" smtClean="0"/>
              <a:t> </a:t>
            </a:r>
            <a:r>
              <a:rPr lang="sk-SK" sz="1400" dirty="0" err="1" smtClean="0"/>
              <a:t>as</a:t>
            </a:r>
            <a:r>
              <a:rPr lang="sk-SK" sz="1400" dirty="0" smtClean="0"/>
              <a:t> </a:t>
            </a:r>
            <a:r>
              <a:rPr lang="sk-SK" sz="1400" dirty="0" err="1" smtClean="0"/>
              <a:t>well</a:t>
            </a:r>
            <a:r>
              <a:rPr lang="sk-SK" sz="1400" dirty="0" smtClean="0"/>
              <a:t> </a:t>
            </a:r>
            <a:r>
              <a:rPr lang="sk-SK" sz="1400" dirty="0" err="1" smtClean="0"/>
              <a:t>several</a:t>
            </a:r>
            <a:r>
              <a:rPr lang="sk-SK" sz="1400" dirty="0" smtClean="0"/>
              <a:t> </a:t>
            </a:r>
            <a:r>
              <a:rPr lang="sk-SK" sz="1400" dirty="0" err="1" smtClean="0"/>
              <a:t>rare</a:t>
            </a:r>
            <a:r>
              <a:rPr lang="sk-SK" sz="1400" dirty="0" smtClean="0"/>
              <a:t> and </a:t>
            </a:r>
            <a:r>
              <a:rPr lang="sk-SK" sz="1400" dirty="0" err="1" smtClean="0"/>
              <a:t>endangered</a:t>
            </a:r>
            <a:r>
              <a:rPr lang="sk-SK" sz="1400" dirty="0" smtClean="0"/>
              <a:t> </a:t>
            </a:r>
            <a:r>
              <a:rPr lang="sk-SK" sz="1400" dirty="0" err="1" smtClean="0"/>
              <a:t>species</a:t>
            </a:r>
            <a:r>
              <a:rPr lang="sk-SK" sz="1400" dirty="0" smtClean="0"/>
              <a:t> </a:t>
            </a:r>
            <a:r>
              <a:rPr lang="sk-SK" sz="1400" dirty="0" err="1" smtClean="0"/>
              <a:t>of</a:t>
            </a:r>
            <a:r>
              <a:rPr lang="sk-SK" sz="1400" dirty="0" smtClean="0"/>
              <a:t> </a:t>
            </a:r>
            <a:r>
              <a:rPr lang="sk-SK" sz="1400" dirty="0" err="1" smtClean="0"/>
              <a:t>lichens</a:t>
            </a:r>
            <a:r>
              <a:rPr lang="sk-SK" sz="1400" dirty="0" smtClean="0"/>
              <a:t> (</a:t>
            </a:r>
            <a:r>
              <a:rPr lang="sk-SK" sz="1400" dirty="0" err="1" smtClean="0"/>
              <a:t>Pišút</a:t>
            </a:r>
            <a:r>
              <a:rPr lang="sk-SK" sz="1400" dirty="0" smtClean="0"/>
              <a:t> </a:t>
            </a:r>
            <a:r>
              <a:rPr lang="sk-SK" sz="1400" dirty="0" err="1" smtClean="0"/>
              <a:t>et</a:t>
            </a:r>
            <a:r>
              <a:rPr lang="sk-SK" sz="1400" dirty="0" smtClean="0"/>
              <a:t> al. (2001)), in </a:t>
            </a:r>
            <a:r>
              <a:rPr lang="sk-SK" sz="1400" dirty="0" err="1" smtClean="0"/>
              <a:t>our</a:t>
            </a:r>
            <a:r>
              <a:rPr lang="sk-SK" sz="1400" dirty="0" smtClean="0"/>
              <a:t> </a:t>
            </a:r>
            <a:r>
              <a:rPr lang="sk-SK" sz="1400" dirty="0" err="1" smtClean="0"/>
              <a:t>case</a:t>
            </a:r>
            <a:r>
              <a:rPr lang="sk-SK" sz="1400" dirty="0" smtClean="0"/>
              <a:t> </a:t>
            </a:r>
            <a:r>
              <a:rPr lang="sk-SK" sz="1400" dirty="0" err="1" smtClean="0"/>
              <a:t>we</a:t>
            </a:r>
            <a:r>
              <a:rPr lang="sk-SK" sz="1400" dirty="0" smtClean="0"/>
              <a:t> </a:t>
            </a:r>
            <a:r>
              <a:rPr lang="sk-SK" sz="1400" dirty="0" err="1" smtClean="0"/>
              <a:t>have</a:t>
            </a:r>
            <a:r>
              <a:rPr lang="sk-SK" sz="1400" dirty="0" smtClean="0"/>
              <a:t> </a:t>
            </a:r>
            <a:r>
              <a:rPr lang="sk-SK" sz="1400" dirty="0" err="1" smtClean="0"/>
              <a:t>specific</a:t>
            </a:r>
            <a:r>
              <a:rPr lang="sk-SK" sz="1400" dirty="0" smtClean="0"/>
              <a:t> </a:t>
            </a:r>
            <a:r>
              <a:rPr lang="sk-SK" sz="1400" dirty="0" err="1" smtClean="0"/>
              <a:t>categories</a:t>
            </a:r>
            <a:r>
              <a:rPr lang="sk-SK" sz="1400" dirty="0" smtClean="0"/>
              <a:t> </a:t>
            </a:r>
            <a:r>
              <a:rPr lang="sk-SK" sz="1400" dirty="0" err="1" smtClean="0"/>
              <a:t>of</a:t>
            </a:r>
            <a:r>
              <a:rPr lang="sk-SK" sz="1400" dirty="0" smtClean="0"/>
              <a:t> </a:t>
            </a:r>
            <a:r>
              <a:rPr lang="sk-SK" sz="1400" dirty="0" err="1" smtClean="0"/>
              <a:t>Vulnerable</a:t>
            </a:r>
            <a:r>
              <a:rPr lang="sk-SK" sz="1400" dirty="0" smtClean="0"/>
              <a:t> </a:t>
            </a:r>
            <a:r>
              <a:rPr lang="sk-SK" sz="1400" dirty="0" err="1" smtClean="0"/>
              <a:t>reported</a:t>
            </a:r>
            <a:r>
              <a:rPr lang="sk-SK" sz="1400" dirty="0" smtClean="0"/>
              <a:t> </a:t>
            </a:r>
            <a:r>
              <a:rPr lang="sk-SK" sz="1400" dirty="0" err="1" smtClean="0"/>
              <a:t>the</a:t>
            </a:r>
            <a:r>
              <a:rPr lang="sk-SK" sz="1400" dirty="0" smtClean="0"/>
              <a:t> </a:t>
            </a:r>
            <a:r>
              <a:rPr lang="sk-SK" sz="1400" dirty="0" err="1" smtClean="0"/>
              <a:t>presence</a:t>
            </a:r>
            <a:r>
              <a:rPr lang="sk-SK" sz="1400" dirty="0" smtClean="0"/>
              <a:t> </a:t>
            </a:r>
            <a:r>
              <a:rPr lang="sk-SK" sz="1400" dirty="0" err="1" smtClean="0"/>
              <a:t>of</a:t>
            </a:r>
            <a:r>
              <a:rPr lang="sk-SK" sz="1400" dirty="0" smtClean="0"/>
              <a:t> </a:t>
            </a:r>
            <a:r>
              <a:rPr lang="sk-SK" sz="1400" dirty="0" err="1" smtClean="0"/>
              <a:t>species</a:t>
            </a:r>
            <a:r>
              <a:rPr lang="sk-SK" sz="1400" dirty="0" smtClean="0"/>
              <a:t> </a:t>
            </a:r>
            <a:r>
              <a:rPr lang="sk-SK" sz="1400" dirty="0" err="1" smtClean="0"/>
              <a:t>of</a:t>
            </a:r>
            <a:r>
              <a:rPr lang="sk-SK" sz="1400" dirty="0" smtClean="0"/>
              <a:t> </a:t>
            </a:r>
            <a:r>
              <a:rPr lang="sk-SK" sz="1400" i="1" dirty="0" err="1" smtClean="0"/>
              <a:t>Stereocaulon</a:t>
            </a:r>
            <a:r>
              <a:rPr lang="sk-SK" sz="1400" i="1" dirty="0" smtClean="0"/>
              <a:t> - </a:t>
            </a:r>
            <a:r>
              <a:rPr lang="sk-SK" sz="1400" i="1" dirty="0" err="1" smtClean="0"/>
              <a:t>Stereocaulon</a:t>
            </a:r>
            <a:r>
              <a:rPr lang="sk-SK" sz="1400" i="1" dirty="0" smtClean="0"/>
              <a:t> </a:t>
            </a:r>
            <a:r>
              <a:rPr lang="sk-SK" sz="1400" i="1" dirty="0" err="1" smtClean="0"/>
              <a:t>tomentosum</a:t>
            </a:r>
            <a:r>
              <a:rPr lang="sk-SK" sz="1400" dirty="0" smtClean="0"/>
              <a:t>, and type </a:t>
            </a:r>
            <a:r>
              <a:rPr lang="sk-SK" sz="1400" i="1" dirty="0" err="1" smtClean="0"/>
              <a:t>S.dactyllophylum</a:t>
            </a:r>
            <a:r>
              <a:rPr lang="sk-SK" sz="1400" i="1" dirty="0" smtClean="0"/>
              <a:t>, </a:t>
            </a:r>
            <a:r>
              <a:rPr lang="sk-SK" sz="1400" i="1" dirty="0" err="1" smtClean="0"/>
              <a:t>Cladonia</a:t>
            </a:r>
            <a:r>
              <a:rPr lang="sk-SK" sz="1400" i="1" dirty="0" smtClean="0"/>
              <a:t> </a:t>
            </a:r>
            <a:r>
              <a:rPr lang="sk-SK" sz="1400" i="1" dirty="0" err="1" smtClean="0"/>
              <a:t>furcata</a:t>
            </a:r>
            <a:r>
              <a:rPr lang="sk-SK" sz="1400" dirty="0" smtClean="0"/>
              <a:t>. </a:t>
            </a:r>
          </a:p>
          <a:p>
            <a:r>
              <a:rPr lang="sk-SK" sz="1400" dirty="0" smtClean="0"/>
              <a:t>      </a:t>
            </a:r>
            <a:r>
              <a:rPr lang="sk-SK" sz="1400" dirty="0" err="1" smtClean="0"/>
              <a:t>The</a:t>
            </a:r>
            <a:r>
              <a:rPr lang="sk-SK" sz="1400" dirty="0" smtClean="0"/>
              <a:t> </a:t>
            </a:r>
            <a:r>
              <a:rPr lang="sk-SK" sz="1400" dirty="0" err="1" smtClean="0"/>
              <a:t>presence</a:t>
            </a:r>
            <a:r>
              <a:rPr lang="sk-SK" sz="1400" dirty="0" smtClean="0"/>
              <a:t> </a:t>
            </a:r>
            <a:r>
              <a:rPr lang="sk-SK" sz="1400" dirty="0" err="1" smtClean="0"/>
              <a:t>of</a:t>
            </a:r>
            <a:r>
              <a:rPr lang="sk-SK" sz="1400" dirty="0" smtClean="0"/>
              <a:t> </a:t>
            </a:r>
            <a:r>
              <a:rPr lang="sk-SK" sz="1400" dirty="0" err="1" smtClean="0"/>
              <a:t>lichens</a:t>
            </a:r>
            <a:r>
              <a:rPr lang="sk-SK" sz="1400" dirty="0" smtClean="0"/>
              <a:t> in </a:t>
            </a:r>
            <a:r>
              <a:rPr lang="sk-SK" sz="1400" dirty="0" err="1" smtClean="0"/>
              <a:t>large</a:t>
            </a:r>
            <a:r>
              <a:rPr lang="sk-SK" sz="1400" dirty="0" smtClean="0"/>
              <a:t> </a:t>
            </a:r>
            <a:r>
              <a:rPr lang="sk-SK" sz="1400" dirty="0" err="1" smtClean="0"/>
              <a:t>quantities</a:t>
            </a:r>
            <a:r>
              <a:rPr lang="sk-SK" sz="1400" dirty="0" smtClean="0"/>
              <a:t> on </a:t>
            </a:r>
            <a:r>
              <a:rPr lang="sk-SK" sz="1400" dirty="0" err="1" smtClean="0"/>
              <a:t>the</a:t>
            </a:r>
            <a:r>
              <a:rPr lang="sk-SK" sz="1400" dirty="0" smtClean="0"/>
              <a:t> </a:t>
            </a:r>
            <a:r>
              <a:rPr lang="sk-SK" sz="1400" dirty="0" err="1" smtClean="0"/>
              <a:t>spoil</a:t>
            </a:r>
            <a:r>
              <a:rPr lang="sk-SK" sz="1400" dirty="0" smtClean="0"/>
              <a:t> </a:t>
            </a:r>
            <a:r>
              <a:rPr lang="sk-SK" sz="1400" dirty="0" err="1" smtClean="0"/>
              <a:t>heap</a:t>
            </a:r>
            <a:r>
              <a:rPr lang="sk-SK" sz="1400" dirty="0" smtClean="0"/>
              <a:t> </a:t>
            </a:r>
            <a:r>
              <a:rPr lang="sk-SK" sz="1400" dirty="0" err="1" smtClean="0"/>
              <a:t>according</a:t>
            </a:r>
            <a:r>
              <a:rPr lang="sk-SK" sz="1400" dirty="0" smtClean="0"/>
              <a:t> to </a:t>
            </a:r>
            <a:r>
              <a:rPr lang="sk-SK" sz="1400" dirty="0" err="1" smtClean="0"/>
              <a:t>the</a:t>
            </a:r>
            <a:r>
              <a:rPr lang="sk-SK" sz="1400" dirty="0" smtClean="0"/>
              <a:t> </a:t>
            </a:r>
            <a:r>
              <a:rPr lang="sk-SK" sz="1400" dirty="0" err="1" smtClean="0"/>
              <a:t>authors</a:t>
            </a:r>
            <a:r>
              <a:rPr lang="sk-SK" sz="1400" dirty="0" smtClean="0"/>
              <a:t> </a:t>
            </a:r>
            <a:r>
              <a:rPr lang="sk-SK" sz="1400" dirty="0" err="1" smtClean="0"/>
              <a:t>explains</a:t>
            </a:r>
            <a:r>
              <a:rPr lang="sk-SK" sz="1400" dirty="0" smtClean="0"/>
              <a:t> </a:t>
            </a:r>
            <a:r>
              <a:rPr lang="sk-SK" sz="1400" dirty="0" err="1" smtClean="0"/>
              <a:t>Lange</a:t>
            </a:r>
            <a:r>
              <a:rPr lang="sk-SK" sz="1400" dirty="0" smtClean="0"/>
              <a:t> and </a:t>
            </a:r>
            <a:r>
              <a:rPr lang="sk-SK" sz="1400" dirty="0" err="1" smtClean="0"/>
              <a:t>Ziegler</a:t>
            </a:r>
            <a:r>
              <a:rPr lang="sk-SK" sz="1400" dirty="0" smtClean="0"/>
              <a:t> (1963) </a:t>
            </a:r>
            <a:r>
              <a:rPr lang="sk-SK" sz="1400" dirty="0" err="1" smtClean="0"/>
              <a:t>the</a:t>
            </a:r>
            <a:r>
              <a:rPr lang="sk-SK" sz="1400" dirty="0" smtClean="0"/>
              <a:t> </a:t>
            </a:r>
            <a:r>
              <a:rPr lang="sk-SK" sz="1400" dirty="0" err="1" smtClean="0"/>
              <a:t>fact</a:t>
            </a:r>
            <a:r>
              <a:rPr lang="sk-SK" sz="1400" dirty="0" smtClean="0"/>
              <a:t> </a:t>
            </a:r>
            <a:r>
              <a:rPr lang="sk-SK" sz="1400" dirty="0" err="1" smtClean="0"/>
              <a:t>that</a:t>
            </a:r>
            <a:r>
              <a:rPr lang="sk-SK" sz="1400" dirty="0" smtClean="0"/>
              <a:t>, </a:t>
            </a:r>
            <a:r>
              <a:rPr lang="sk-SK" sz="1400" dirty="0" err="1" smtClean="0"/>
              <a:t>as</a:t>
            </a:r>
            <a:r>
              <a:rPr lang="sk-SK" sz="1400" dirty="0" smtClean="0"/>
              <a:t> </a:t>
            </a:r>
            <a:r>
              <a:rPr lang="sk-SK" sz="1400" dirty="0" err="1" smtClean="0"/>
              <a:t>pioneers</a:t>
            </a:r>
            <a:r>
              <a:rPr lang="sk-SK" sz="1400" dirty="0" smtClean="0"/>
              <a:t> in </a:t>
            </a:r>
            <a:r>
              <a:rPr lang="sk-SK" sz="1400" dirty="0" err="1" smtClean="0"/>
              <a:t>these</a:t>
            </a:r>
            <a:r>
              <a:rPr lang="sk-SK" sz="1400" dirty="0" smtClean="0"/>
              <a:t> </a:t>
            </a:r>
            <a:r>
              <a:rPr lang="sk-SK" sz="1400" dirty="0" err="1" smtClean="0"/>
              <a:t>areas</a:t>
            </a:r>
            <a:r>
              <a:rPr lang="sk-SK" sz="1400" dirty="0" smtClean="0"/>
              <a:t> do </a:t>
            </a:r>
            <a:r>
              <a:rPr lang="sk-SK" sz="1400" dirty="0" err="1" smtClean="0"/>
              <a:t>not</a:t>
            </a:r>
            <a:r>
              <a:rPr lang="sk-SK" sz="1400" dirty="0" smtClean="0"/>
              <a:t> </a:t>
            </a:r>
            <a:r>
              <a:rPr lang="sk-SK" sz="1400" dirty="0" err="1" smtClean="0"/>
              <a:t>have</a:t>
            </a:r>
            <a:r>
              <a:rPr lang="sk-SK" sz="1400" dirty="0" smtClean="0"/>
              <a:t> </a:t>
            </a:r>
            <a:r>
              <a:rPr lang="sk-SK" sz="1400" dirty="0" err="1" smtClean="0"/>
              <a:t>their</a:t>
            </a:r>
            <a:r>
              <a:rPr lang="sk-SK" sz="1400" dirty="0" smtClean="0"/>
              <a:t> optimum, </a:t>
            </a:r>
            <a:r>
              <a:rPr lang="sk-SK" sz="1400" dirty="0" err="1" smtClean="0"/>
              <a:t>but</a:t>
            </a:r>
            <a:r>
              <a:rPr lang="sk-SK" sz="1400" dirty="0" smtClean="0"/>
              <a:t> in </a:t>
            </a:r>
            <a:r>
              <a:rPr lang="sk-SK" sz="1400" dirty="0" err="1" smtClean="0"/>
              <a:t>comparison</a:t>
            </a:r>
            <a:r>
              <a:rPr lang="sk-SK" sz="1400" dirty="0" smtClean="0"/>
              <a:t> </a:t>
            </a:r>
            <a:r>
              <a:rPr lang="sk-SK" sz="1400" dirty="0" err="1" smtClean="0"/>
              <a:t>with</a:t>
            </a:r>
            <a:r>
              <a:rPr lang="sk-SK" sz="1400" dirty="0" smtClean="0"/>
              <a:t> </a:t>
            </a:r>
            <a:r>
              <a:rPr lang="sk-SK" sz="1400" dirty="0" err="1" smtClean="0"/>
              <a:t>other</a:t>
            </a:r>
            <a:r>
              <a:rPr lang="sk-SK" sz="1400" dirty="0" smtClean="0"/>
              <a:t> </a:t>
            </a:r>
            <a:r>
              <a:rPr lang="sk-SK" sz="1400" dirty="0" err="1" smtClean="0"/>
              <a:t>species</a:t>
            </a:r>
            <a:r>
              <a:rPr lang="sk-SK" sz="1400" dirty="0" smtClean="0"/>
              <a:t> are </a:t>
            </a:r>
            <a:r>
              <a:rPr lang="sk-SK" sz="1400" dirty="0" err="1" smtClean="0"/>
              <a:t>competitively</a:t>
            </a:r>
            <a:r>
              <a:rPr lang="sk-SK" sz="1400" dirty="0" smtClean="0"/>
              <a:t> </a:t>
            </a:r>
            <a:r>
              <a:rPr lang="sk-SK" sz="1400" dirty="0" err="1" smtClean="0"/>
              <a:t>strong</a:t>
            </a:r>
            <a:r>
              <a:rPr lang="sk-SK" sz="1400" dirty="0" smtClean="0"/>
              <a:t>.</a:t>
            </a:r>
          </a:p>
          <a:p>
            <a:r>
              <a:rPr lang="sk-SK" sz="1400" dirty="0" smtClean="0"/>
              <a:t>      </a:t>
            </a:r>
            <a:r>
              <a:rPr lang="sk-SK" sz="1400" dirty="0" err="1" smtClean="0"/>
              <a:t>Regarding</a:t>
            </a:r>
            <a:r>
              <a:rPr lang="sk-SK" sz="1400" dirty="0" smtClean="0"/>
              <a:t> </a:t>
            </a:r>
            <a:r>
              <a:rPr lang="sk-SK" sz="1400" dirty="0" err="1" smtClean="0"/>
              <a:t>the</a:t>
            </a:r>
            <a:r>
              <a:rPr lang="sk-SK" sz="1400" dirty="0" smtClean="0"/>
              <a:t> metal </a:t>
            </a:r>
            <a:r>
              <a:rPr lang="sk-SK" sz="1400" dirty="0" err="1" smtClean="0"/>
              <a:t>content</a:t>
            </a:r>
            <a:r>
              <a:rPr lang="sk-SK" sz="1400" dirty="0" smtClean="0"/>
              <a:t> </a:t>
            </a:r>
            <a:r>
              <a:rPr lang="sk-SK" sz="1400" dirty="0" err="1" smtClean="0"/>
              <a:t>found</a:t>
            </a:r>
            <a:r>
              <a:rPr lang="sk-SK" sz="1400" dirty="0" smtClean="0"/>
              <a:t> in most </a:t>
            </a:r>
            <a:r>
              <a:rPr lang="sk-SK" sz="1400" dirty="0" err="1" smtClean="0"/>
              <a:t>commonly</a:t>
            </a:r>
            <a:r>
              <a:rPr lang="sk-SK" sz="1400" dirty="0" smtClean="0"/>
              <a:t> </a:t>
            </a:r>
            <a:r>
              <a:rPr lang="sk-SK" sz="1400" dirty="0" err="1" smtClean="0"/>
              <a:t>occurring</a:t>
            </a:r>
            <a:r>
              <a:rPr lang="sk-SK" sz="1400" dirty="0" smtClean="0"/>
              <a:t> </a:t>
            </a:r>
            <a:r>
              <a:rPr lang="sk-SK" sz="1400" dirty="0" err="1" smtClean="0"/>
              <a:t>lichen</a:t>
            </a:r>
            <a:r>
              <a:rPr lang="sk-SK" sz="1400" dirty="0" smtClean="0"/>
              <a:t> </a:t>
            </a:r>
            <a:r>
              <a:rPr lang="sk-SK" sz="1400" i="1" dirty="0" err="1" smtClean="0"/>
              <a:t>Cladonia</a:t>
            </a:r>
            <a:r>
              <a:rPr lang="sk-SK" sz="1400" i="1" dirty="0" smtClean="0"/>
              <a:t> </a:t>
            </a:r>
            <a:r>
              <a:rPr lang="sk-SK" sz="1400" i="1" dirty="0" err="1" smtClean="0"/>
              <a:t>arbuscula</a:t>
            </a:r>
            <a:r>
              <a:rPr lang="sk-SK" sz="1400" i="1" dirty="0" smtClean="0"/>
              <a:t> </a:t>
            </a:r>
            <a:r>
              <a:rPr lang="sk-SK" sz="1400" dirty="0" err="1" smtClean="0"/>
              <a:t>subsp</a:t>
            </a:r>
            <a:r>
              <a:rPr lang="sk-SK" sz="1400" dirty="0" smtClean="0"/>
              <a:t>. </a:t>
            </a:r>
            <a:r>
              <a:rPr lang="sk-SK" sz="1400" i="1" dirty="0" err="1" smtClean="0"/>
              <a:t>mitis</a:t>
            </a:r>
            <a:r>
              <a:rPr lang="sk-SK" sz="1400" dirty="0" smtClean="0"/>
              <a:t>, </a:t>
            </a:r>
            <a:r>
              <a:rPr lang="sk-SK" sz="1400" dirty="0" err="1" smtClean="0"/>
              <a:t>we</a:t>
            </a:r>
            <a:r>
              <a:rPr lang="sk-SK" sz="1400" dirty="0" smtClean="0"/>
              <a:t> </a:t>
            </a:r>
            <a:r>
              <a:rPr lang="sk-SK" sz="1400" dirty="0" err="1" smtClean="0"/>
              <a:t>found</a:t>
            </a:r>
            <a:r>
              <a:rPr lang="sk-SK" sz="1400" dirty="0" smtClean="0"/>
              <a:t> </a:t>
            </a:r>
            <a:r>
              <a:rPr lang="sk-SK" sz="1400" dirty="0" err="1" smtClean="0"/>
              <a:t>that</a:t>
            </a:r>
            <a:r>
              <a:rPr lang="sk-SK" sz="1400" dirty="0" smtClean="0"/>
              <a:t> </a:t>
            </a:r>
            <a:r>
              <a:rPr lang="sk-SK" sz="1400" dirty="0" err="1" smtClean="0"/>
              <a:t>moss</a:t>
            </a:r>
            <a:r>
              <a:rPr lang="sk-SK" sz="1400" dirty="0" smtClean="0"/>
              <a:t> </a:t>
            </a:r>
            <a:r>
              <a:rPr lang="sk-SK" sz="1400" dirty="0" err="1" smtClean="0"/>
              <a:t>accumulated</a:t>
            </a:r>
            <a:r>
              <a:rPr lang="sk-SK" sz="1400" dirty="0" smtClean="0"/>
              <a:t> in </a:t>
            </a:r>
            <a:r>
              <a:rPr lang="sk-SK" sz="1400" dirty="0" err="1" smtClean="0"/>
              <a:t>the</a:t>
            </a:r>
            <a:r>
              <a:rPr lang="sk-SK" sz="1400" dirty="0" smtClean="0"/>
              <a:t> </a:t>
            </a:r>
            <a:r>
              <a:rPr lang="sk-SK" sz="1400" dirty="0" err="1" smtClean="0"/>
              <a:t>order</a:t>
            </a:r>
            <a:r>
              <a:rPr lang="sk-SK" sz="1400" dirty="0" smtClean="0"/>
              <a:t> </a:t>
            </a:r>
            <a:r>
              <a:rPr lang="sk-SK" sz="1400" dirty="0" err="1" smtClean="0"/>
              <a:t>of</a:t>
            </a:r>
            <a:r>
              <a:rPr lang="sk-SK" sz="1400" dirty="0" smtClean="0"/>
              <a:t> </a:t>
            </a:r>
            <a:r>
              <a:rPr lang="sk-SK" sz="1400" dirty="0" err="1" smtClean="0"/>
              <a:t>the</a:t>
            </a:r>
            <a:r>
              <a:rPr lang="sk-SK" sz="1400" dirty="0" smtClean="0"/>
              <a:t> </a:t>
            </a:r>
            <a:r>
              <a:rPr lang="sk-SK" sz="1400" dirty="0" err="1" smtClean="0"/>
              <a:t>highest</a:t>
            </a:r>
            <a:r>
              <a:rPr lang="sk-SK" sz="1400" dirty="0" smtClean="0"/>
              <a:t> </a:t>
            </a:r>
            <a:r>
              <a:rPr lang="sk-SK" sz="1400" dirty="0" err="1" smtClean="0"/>
              <a:t>amounts</a:t>
            </a:r>
            <a:r>
              <a:rPr lang="sk-SK" sz="1400" dirty="0" smtClean="0"/>
              <a:t> </a:t>
            </a:r>
            <a:r>
              <a:rPr lang="sk-SK" sz="1400" dirty="0" err="1" smtClean="0"/>
              <a:t>of</a:t>
            </a:r>
            <a:r>
              <a:rPr lang="sk-SK" sz="1400" dirty="0" smtClean="0"/>
              <a:t> </a:t>
            </a:r>
            <a:r>
              <a:rPr lang="sk-SK" sz="1400" dirty="0" err="1" smtClean="0"/>
              <a:t>aluminum</a:t>
            </a:r>
            <a:r>
              <a:rPr lang="sk-SK" sz="1400" dirty="0" smtClean="0"/>
              <a:t>, </a:t>
            </a:r>
            <a:r>
              <a:rPr lang="sk-SK" sz="1400" dirty="0" err="1" smtClean="0"/>
              <a:t>iron</a:t>
            </a:r>
            <a:r>
              <a:rPr lang="sk-SK" sz="1400" dirty="0" smtClean="0"/>
              <a:t>, </a:t>
            </a:r>
            <a:r>
              <a:rPr lang="sk-SK" sz="1400" dirty="0" err="1" smtClean="0"/>
              <a:t>antimony</a:t>
            </a:r>
            <a:r>
              <a:rPr lang="sk-SK" sz="1400" dirty="0" smtClean="0"/>
              <a:t> and </a:t>
            </a:r>
            <a:r>
              <a:rPr lang="sk-SK" sz="1400" dirty="0" err="1" smtClean="0"/>
              <a:t>copper</a:t>
            </a:r>
            <a:r>
              <a:rPr lang="sk-SK" sz="1400" dirty="0" smtClean="0"/>
              <a:t>. </a:t>
            </a:r>
            <a:r>
              <a:rPr lang="sk-SK" sz="1400" dirty="0" err="1" smtClean="0"/>
              <a:t>If</a:t>
            </a:r>
            <a:r>
              <a:rPr lang="sk-SK" sz="1400" dirty="0" smtClean="0"/>
              <a:t> </a:t>
            </a:r>
            <a:r>
              <a:rPr lang="sk-SK" sz="1400" dirty="0" err="1" smtClean="0"/>
              <a:t>we</a:t>
            </a:r>
            <a:r>
              <a:rPr lang="sk-SK" sz="1400" dirty="0" smtClean="0"/>
              <a:t> </a:t>
            </a:r>
            <a:r>
              <a:rPr lang="sk-SK" sz="1400" dirty="0" err="1" smtClean="0"/>
              <a:t>compare</a:t>
            </a:r>
            <a:r>
              <a:rPr lang="sk-SK" sz="1400" dirty="0" smtClean="0"/>
              <a:t> </a:t>
            </a:r>
            <a:r>
              <a:rPr lang="sk-SK" sz="1400" dirty="0" err="1" smtClean="0"/>
              <a:t>the</a:t>
            </a:r>
            <a:r>
              <a:rPr lang="sk-SK" sz="1400" dirty="0" smtClean="0"/>
              <a:t> </a:t>
            </a:r>
            <a:r>
              <a:rPr lang="sk-SK" sz="1400" dirty="0" err="1" smtClean="0"/>
              <a:t>content</a:t>
            </a:r>
            <a:r>
              <a:rPr lang="sk-SK" sz="1400" dirty="0" smtClean="0"/>
              <a:t> </a:t>
            </a:r>
            <a:r>
              <a:rPr lang="sk-SK" sz="1400" dirty="0" err="1" smtClean="0"/>
              <a:t>of</a:t>
            </a:r>
            <a:r>
              <a:rPr lang="sk-SK" sz="1400" dirty="0" smtClean="0"/>
              <a:t> </a:t>
            </a:r>
            <a:r>
              <a:rPr lang="sk-SK" sz="1400" dirty="0" err="1" smtClean="0"/>
              <a:t>elements</a:t>
            </a:r>
            <a:r>
              <a:rPr lang="sk-SK" sz="1400" dirty="0" smtClean="0"/>
              <a:t> </a:t>
            </a:r>
            <a:r>
              <a:rPr lang="sk-SK" sz="1400" dirty="0" err="1" smtClean="0"/>
              <a:t>accumulated</a:t>
            </a:r>
            <a:r>
              <a:rPr lang="sk-SK" sz="1400" dirty="0" smtClean="0"/>
              <a:t> by </a:t>
            </a:r>
            <a:r>
              <a:rPr lang="sk-SK" sz="1400" dirty="0" err="1" smtClean="0"/>
              <a:t>lichens</a:t>
            </a:r>
            <a:r>
              <a:rPr lang="sk-SK" sz="1400" dirty="0" smtClean="0"/>
              <a:t> </a:t>
            </a:r>
            <a:r>
              <a:rPr lang="sk-SK" sz="1400" dirty="0" err="1" smtClean="0"/>
              <a:t>containing</a:t>
            </a:r>
            <a:r>
              <a:rPr lang="sk-SK" sz="1400" dirty="0" smtClean="0"/>
              <a:t> </a:t>
            </a:r>
            <a:r>
              <a:rPr lang="sk-SK" sz="1400" dirty="0" err="1" smtClean="0"/>
              <a:t>toxic</a:t>
            </a:r>
            <a:r>
              <a:rPr lang="sk-SK" sz="1400" dirty="0" smtClean="0"/>
              <a:t> </a:t>
            </a:r>
            <a:r>
              <a:rPr lang="sk-SK" sz="1400" dirty="0" err="1" smtClean="0"/>
              <a:t>metals</a:t>
            </a:r>
            <a:r>
              <a:rPr lang="sk-SK" sz="1400" dirty="0" smtClean="0"/>
              <a:t> </a:t>
            </a:r>
            <a:r>
              <a:rPr lang="sk-SK" sz="1400" dirty="0" err="1" smtClean="0"/>
              <a:t>present</a:t>
            </a:r>
            <a:r>
              <a:rPr lang="sk-SK" sz="1400" dirty="0" smtClean="0"/>
              <a:t> in </a:t>
            </a:r>
            <a:r>
              <a:rPr lang="sk-SK" sz="1400" dirty="0" err="1" smtClean="0"/>
              <a:t>the</a:t>
            </a:r>
            <a:r>
              <a:rPr lang="sk-SK" sz="1400" dirty="0" smtClean="0"/>
              <a:t> </a:t>
            </a:r>
            <a:r>
              <a:rPr lang="sk-SK" sz="1400" dirty="0" err="1" smtClean="0"/>
              <a:t>soil</a:t>
            </a:r>
            <a:r>
              <a:rPr lang="sk-SK" sz="1400" dirty="0" smtClean="0"/>
              <a:t> </a:t>
            </a:r>
            <a:r>
              <a:rPr lang="sk-SK" sz="1400" dirty="0" err="1" smtClean="0"/>
              <a:t>heap</a:t>
            </a:r>
            <a:r>
              <a:rPr lang="sk-SK" sz="1400" dirty="0" smtClean="0"/>
              <a:t> </a:t>
            </a:r>
            <a:r>
              <a:rPr lang="sk-SK" sz="1400" dirty="0" err="1" smtClean="0"/>
              <a:t>found</a:t>
            </a:r>
            <a:r>
              <a:rPr lang="sk-SK" sz="1400" dirty="0" smtClean="0"/>
              <a:t> by  </a:t>
            </a:r>
            <a:r>
              <a:rPr lang="sk-SK" sz="1400" dirty="0" err="1" smtClean="0"/>
              <a:t>Banásová</a:t>
            </a:r>
            <a:r>
              <a:rPr lang="sk-SK" sz="1400" dirty="0" smtClean="0"/>
              <a:t> (2006), </a:t>
            </a:r>
            <a:r>
              <a:rPr lang="sk-SK" sz="1400" dirty="0" err="1" smtClean="0"/>
              <a:t>whereby</a:t>
            </a:r>
            <a:r>
              <a:rPr lang="sk-SK" sz="1400" dirty="0" smtClean="0"/>
              <a:t> </a:t>
            </a:r>
            <a:r>
              <a:rPr lang="sk-SK" sz="1400" dirty="0" err="1" smtClean="0"/>
              <a:t>the</a:t>
            </a:r>
            <a:r>
              <a:rPr lang="sk-SK" sz="1400" dirty="0" smtClean="0"/>
              <a:t> </a:t>
            </a:r>
            <a:r>
              <a:rPr lang="sk-SK" sz="1400" dirty="0" err="1" smtClean="0"/>
              <a:t>slag</a:t>
            </a:r>
            <a:r>
              <a:rPr lang="sk-SK" sz="1400" dirty="0" smtClean="0"/>
              <a:t> are </a:t>
            </a:r>
            <a:r>
              <a:rPr lang="sk-SK" sz="1400" dirty="0" err="1" smtClean="0"/>
              <a:t>elements</a:t>
            </a:r>
            <a:r>
              <a:rPr lang="sk-SK" sz="1400" dirty="0" smtClean="0"/>
              <a:t> in </a:t>
            </a:r>
            <a:r>
              <a:rPr lang="sk-SK" sz="1400" dirty="0" err="1" smtClean="0"/>
              <a:t>the</a:t>
            </a:r>
            <a:r>
              <a:rPr lang="sk-SK" sz="1400" dirty="0" smtClean="0"/>
              <a:t> </a:t>
            </a:r>
            <a:r>
              <a:rPr lang="sk-SK" sz="1400" dirty="0" err="1" smtClean="0"/>
              <a:t>order</a:t>
            </a:r>
            <a:r>
              <a:rPr lang="sk-SK" sz="1400" dirty="0" smtClean="0"/>
              <a:t> </a:t>
            </a:r>
            <a:r>
              <a:rPr lang="sk-SK" sz="1400" dirty="0" err="1" smtClean="0"/>
              <a:t>Fe</a:t>
            </a:r>
            <a:r>
              <a:rPr lang="sk-SK" sz="1400" dirty="0" smtClean="0"/>
              <a:t>&gt;&gt; </a:t>
            </a:r>
            <a:r>
              <a:rPr lang="sk-SK" sz="1400" dirty="0" err="1" smtClean="0"/>
              <a:t>Cu</a:t>
            </a:r>
            <a:r>
              <a:rPr lang="sk-SK" sz="1400" dirty="0" smtClean="0"/>
              <a:t>&gt;&gt; </a:t>
            </a:r>
            <a:r>
              <a:rPr lang="sk-SK" sz="1400" dirty="0" err="1" smtClean="0"/>
              <a:t>As</a:t>
            </a:r>
            <a:r>
              <a:rPr lang="sk-SK" sz="1400" dirty="0" smtClean="0"/>
              <a:t>&gt; </a:t>
            </a:r>
            <a:r>
              <a:rPr lang="sk-SK" sz="1400" dirty="0" err="1" smtClean="0"/>
              <a:t>Sb</a:t>
            </a:r>
            <a:r>
              <a:rPr lang="sk-SK" sz="1400" dirty="0" smtClean="0"/>
              <a:t>&gt; </a:t>
            </a:r>
            <a:r>
              <a:rPr lang="sk-SK" sz="1400" dirty="0" err="1" smtClean="0"/>
              <a:t>Pb</a:t>
            </a:r>
            <a:r>
              <a:rPr lang="sk-SK" sz="1400" dirty="0" smtClean="0"/>
              <a:t>&gt; </a:t>
            </a:r>
            <a:r>
              <a:rPr lang="sk-SK" sz="1400" dirty="0" err="1" smtClean="0"/>
              <a:t>Zn</a:t>
            </a:r>
            <a:r>
              <a:rPr lang="sk-SK" sz="1400" dirty="0" smtClean="0"/>
              <a:t>, </a:t>
            </a:r>
            <a:r>
              <a:rPr lang="sk-SK" sz="1400" dirty="0" err="1" smtClean="0"/>
              <a:t>we</a:t>
            </a:r>
            <a:r>
              <a:rPr lang="sk-SK" sz="1400" dirty="0" smtClean="0"/>
              <a:t> </a:t>
            </a:r>
            <a:r>
              <a:rPr lang="sk-SK" sz="1400" dirty="0" err="1" smtClean="0"/>
              <a:t>can</a:t>
            </a:r>
            <a:r>
              <a:rPr lang="sk-SK" sz="1400" dirty="0" smtClean="0"/>
              <a:t> </a:t>
            </a:r>
            <a:r>
              <a:rPr lang="sk-SK" sz="1400" dirty="0" err="1" smtClean="0"/>
              <a:t>conclude</a:t>
            </a:r>
            <a:r>
              <a:rPr lang="sk-SK" sz="1400" dirty="0" smtClean="0"/>
              <a:t> </a:t>
            </a:r>
            <a:r>
              <a:rPr lang="sk-SK" sz="1400" dirty="0" err="1" smtClean="0"/>
              <a:t>that</a:t>
            </a:r>
            <a:r>
              <a:rPr lang="sk-SK" sz="1400" dirty="0" smtClean="0"/>
              <a:t> </a:t>
            </a:r>
            <a:r>
              <a:rPr lang="sk-SK" sz="1400" dirty="0" err="1" smtClean="0"/>
              <a:t>moss</a:t>
            </a:r>
            <a:r>
              <a:rPr lang="sk-SK" sz="1400" dirty="0" smtClean="0"/>
              <a:t> </a:t>
            </a:r>
            <a:r>
              <a:rPr lang="sk-SK" sz="1400" dirty="0" err="1" smtClean="0"/>
              <a:t>accumulated</a:t>
            </a:r>
            <a:r>
              <a:rPr lang="sk-SK" sz="1400" dirty="0" smtClean="0"/>
              <a:t> </a:t>
            </a:r>
            <a:r>
              <a:rPr lang="sk-SK" sz="1400" dirty="0" err="1" smtClean="0"/>
              <a:t>high</a:t>
            </a:r>
            <a:r>
              <a:rPr lang="sk-SK" sz="1400" dirty="0" smtClean="0"/>
              <a:t> </a:t>
            </a:r>
            <a:r>
              <a:rPr lang="sk-SK" sz="1400" dirty="0" err="1" smtClean="0"/>
              <a:t>levels</a:t>
            </a:r>
            <a:r>
              <a:rPr lang="sk-SK" sz="1400" dirty="0" smtClean="0"/>
              <a:t> </a:t>
            </a:r>
            <a:r>
              <a:rPr lang="sk-SK" sz="1400" dirty="0" err="1" smtClean="0"/>
              <a:t>mainly</a:t>
            </a:r>
            <a:r>
              <a:rPr lang="sk-SK" sz="1400" dirty="0" smtClean="0"/>
              <a:t> on </a:t>
            </a:r>
            <a:r>
              <a:rPr lang="sk-SK" sz="1400" dirty="0" err="1" smtClean="0"/>
              <a:t>those</a:t>
            </a:r>
            <a:r>
              <a:rPr lang="sk-SK" sz="1400" dirty="0" smtClean="0"/>
              <a:t> </a:t>
            </a:r>
            <a:r>
              <a:rPr lang="sk-SK" sz="1400" dirty="0" err="1" smtClean="0"/>
              <a:t>elements</a:t>
            </a:r>
            <a:r>
              <a:rPr lang="sk-SK" sz="1400" dirty="0" smtClean="0"/>
              <a:t> (</a:t>
            </a:r>
            <a:r>
              <a:rPr lang="sk-SK" sz="1400" dirty="0" err="1" smtClean="0"/>
              <a:t>except</a:t>
            </a:r>
            <a:r>
              <a:rPr lang="sk-SK" sz="1400" dirty="0" smtClean="0"/>
              <a:t> </a:t>
            </a:r>
            <a:r>
              <a:rPr lang="sk-SK" sz="1400" dirty="0" err="1" smtClean="0"/>
              <a:t>aluminum</a:t>
            </a:r>
            <a:r>
              <a:rPr lang="sk-SK" sz="1400" dirty="0" smtClean="0"/>
              <a:t>), </a:t>
            </a:r>
            <a:r>
              <a:rPr lang="sk-SK" sz="1400" dirty="0" err="1" smtClean="0"/>
              <a:t>which</a:t>
            </a:r>
            <a:r>
              <a:rPr lang="sk-SK" sz="1400" dirty="0" smtClean="0"/>
              <a:t> are </a:t>
            </a:r>
            <a:r>
              <a:rPr lang="sk-SK" sz="1400" dirty="0" err="1" smtClean="0"/>
              <a:t>located</a:t>
            </a:r>
            <a:r>
              <a:rPr lang="sk-SK" sz="1400" dirty="0" smtClean="0"/>
              <a:t> in </a:t>
            </a:r>
            <a:r>
              <a:rPr lang="sk-SK" sz="1400" dirty="0" err="1" smtClean="0"/>
              <a:t>the</a:t>
            </a:r>
            <a:r>
              <a:rPr lang="sk-SK" sz="1400" dirty="0" smtClean="0"/>
              <a:t> </a:t>
            </a:r>
            <a:r>
              <a:rPr lang="sk-SK" sz="1400" dirty="0" err="1" smtClean="0"/>
              <a:t>slag</a:t>
            </a:r>
            <a:r>
              <a:rPr lang="sk-SK" sz="1400" dirty="0" smtClean="0"/>
              <a:t> </a:t>
            </a:r>
            <a:r>
              <a:rPr lang="sk-SK" sz="1400" dirty="0" err="1" smtClean="0"/>
              <a:t>in</a:t>
            </a:r>
            <a:r>
              <a:rPr lang="sk-SK" sz="1400" dirty="0" smtClean="0"/>
              <a:t> </a:t>
            </a:r>
            <a:r>
              <a:rPr lang="sk-SK" sz="1400" dirty="0" err="1" smtClean="0"/>
              <a:t>the</a:t>
            </a:r>
            <a:r>
              <a:rPr lang="sk-SK" sz="1400" dirty="0" smtClean="0"/>
              <a:t> </a:t>
            </a:r>
            <a:r>
              <a:rPr lang="sk-SK" sz="1400" dirty="0" err="1" smtClean="0"/>
              <a:t>highest</a:t>
            </a:r>
            <a:r>
              <a:rPr lang="sk-SK" sz="1400" dirty="0" smtClean="0"/>
              <a:t> </a:t>
            </a:r>
            <a:r>
              <a:rPr lang="sk-SK" sz="1400" dirty="0" err="1" smtClean="0"/>
              <a:t>quantity</a:t>
            </a:r>
            <a:r>
              <a:rPr lang="sk-SK" sz="1400" dirty="0" smtClean="0"/>
              <a:t>.</a:t>
            </a:r>
            <a:endParaRPr lang="sk-SK" sz="1400" dirty="0"/>
          </a:p>
        </p:txBody>
      </p:sp>
      <p:sp>
        <p:nvSpPr>
          <p:cNvPr id="33" name="Zástupný symbol textu 2"/>
          <p:cNvSpPr>
            <a:spLocks noGrp="1"/>
          </p:cNvSpPr>
          <p:nvPr>
            <p:ph type="body" idx="1"/>
          </p:nvPr>
        </p:nvSpPr>
        <p:spPr>
          <a:xfrm>
            <a:off x="0" y="40680481"/>
            <a:ext cx="10801350" cy="3581400"/>
          </a:xfrm>
        </p:spPr>
        <p:txBody>
          <a:bodyPr>
            <a:noAutofit/>
          </a:bodyPr>
          <a:lstStyle/>
          <a:p>
            <a:pPr algn="just"/>
            <a:r>
              <a:rPr lang="sk-SK" sz="2000" dirty="0" smtClean="0"/>
              <a:t>In </a:t>
            </a:r>
            <a:r>
              <a:rPr lang="sk-SK" sz="2000" dirty="0" err="1" smtClean="0"/>
              <a:t>terms</a:t>
            </a:r>
            <a:r>
              <a:rPr lang="sk-SK" sz="2000" dirty="0" smtClean="0"/>
              <a:t> </a:t>
            </a:r>
            <a:r>
              <a:rPr lang="sk-SK" sz="2000" dirty="0" err="1" smtClean="0"/>
              <a:t>of</a:t>
            </a:r>
            <a:r>
              <a:rPr lang="sk-SK" sz="2000" dirty="0" smtClean="0"/>
              <a:t> </a:t>
            </a:r>
            <a:r>
              <a:rPr lang="sk-SK" sz="2000" dirty="0" err="1" smtClean="0"/>
              <a:t>analysis</a:t>
            </a:r>
            <a:r>
              <a:rPr lang="sk-SK" sz="2000" dirty="0" smtClean="0"/>
              <a:t>, </a:t>
            </a:r>
            <a:r>
              <a:rPr lang="sk-SK" sz="2000" dirty="0" err="1" smtClean="0"/>
              <a:t>synthesis</a:t>
            </a:r>
            <a:r>
              <a:rPr lang="sk-SK" sz="2000" dirty="0" smtClean="0"/>
              <a:t> </a:t>
            </a:r>
            <a:r>
              <a:rPr lang="sk-SK" sz="2000" dirty="0" err="1" smtClean="0"/>
              <a:t>of</a:t>
            </a:r>
            <a:r>
              <a:rPr lang="sk-SK" sz="2000" dirty="0" smtClean="0"/>
              <a:t> </a:t>
            </a:r>
            <a:r>
              <a:rPr lang="sk-SK" sz="2000" dirty="0" err="1" smtClean="0"/>
              <a:t>the</a:t>
            </a:r>
            <a:r>
              <a:rPr lang="sk-SK" sz="2000" dirty="0" smtClean="0"/>
              <a:t> </a:t>
            </a:r>
            <a:r>
              <a:rPr lang="sk-SK" sz="2000" dirty="0" err="1" smtClean="0"/>
              <a:t>spoil</a:t>
            </a:r>
            <a:r>
              <a:rPr lang="sk-SK" sz="2000" dirty="0" smtClean="0"/>
              <a:t> </a:t>
            </a:r>
            <a:r>
              <a:rPr lang="sk-SK" sz="2000" dirty="0" err="1" smtClean="0"/>
              <a:t>heap</a:t>
            </a:r>
            <a:r>
              <a:rPr lang="sk-SK" sz="2000" dirty="0" smtClean="0"/>
              <a:t> in Gelnica in </a:t>
            </a:r>
            <a:r>
              <a:rPr lang="sk-SK" sz="2000" dirty="0" err="1" smtClean="0"/>
              <a:t>the</a:t>
            </a:r>
            <a:r>
              <a:rPr lang="sk-SK" sz="2000" dirty="0" smtClean="0"/>
              <a:t> </a:t>
            </a:r>
            <a:r>
              <a:rPr lang="sk-SK" sz="2000" dirty="0" err="1" smtClean="0"/>
              <a:t>locality</a:t>
            </a:r>
            <a:r>
              <a:rPr lang="sk-SK" sz="2000" dirty="0" smtClean="0"/>
              <a:t> Slovenské Cechy - </a:t>
            </a:r>
            <a:r>
              <a:rPr lang="sk-SK" sz="2000" dirty="0" err="1" smtClean="0"/>
              <a:t>Gaple</a:t>
            </a:r>
            <a:r>
              <a:rPr lang="sk-SK" sz="2000" dirty="0" smtClean="0"/>
              <a:t> </a:t>
            </a:r>
            <a:r>
              <a:rPr lang="sk-SK" sz="2000" dirty="0" err="1" smtClean="0"/>
              <a:t>derive</a:t>
            </a:r>
            <a:r>
              <a:rPr lang="sk-SK" sz="2000" dirty="0" smtClean="0"/>
              <a:t> </a:t>
            </a:r>
            <a:r>
              <a:rPr lang="sk-SK" sz="2000" dirty="0" err="1" smtClean="0"/>
              <a:t>the</a:t>
            </a:r>
            <a:r>
              <a:rPr lang="sk-SK" sz="2000" dirty="0" smtClean="0"/>
              <a:t> </a:t>
            </a:r>
            <a:r>
              <a:rPr lang="sk-SK" sz="2000" dirty="0" err="1" smtClean="0"/>
              <a:t>following</a:t>
            </a:r>
            <a:r>
              <a:rPr lang="sk-SK" sz="2000" dirty="0" smtClean="0"/>
              <a:t> </a:t>
            </a:r>
            <a:r>
              <a:rPr lang="sk-SK" sz="2000" b="0" dirty="0" err="1" smtClean="0"/>
              <a:t>conclusions</a:t>
            </a:r>
            <a:r>
              <a:rPr lang="sk-SK" sz="2000" b="0" dirty="0" smtClean="0"/>
              <a:t>:</a:t>
            </a:r>
          </a:p>
          <a:p>
            <a:pPr algn="just"/>
            <a:r>
              <a:rPr lang="sk-SK" sz="2000" b="0" dirty="0" smtClean="0"/>
              <a:t>•</a:t>
            </a:r>
            <a:r>
              <a:rPr lang="sk-SK" sz="2000" b="0" dirty="0" err="1" smtClean="0"/>
              <a:t>settlement</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heap</a:t>
            </a:r>
            <a:r>
              <a:rPr lang="sk-SK" sz="2000" b="0" dirty="0" smtClean="0"/>
              <a:t> </a:t>
            </a:r>
            <a:r>
              <a:rPr lang="sk-SK" sz="2000" b="0" dirty="0" err="1" smtClean="0"/>
              <a:t>is</a:t>
            </a:r>
            <a:r>
              <a:rPr lang="sk-SK" sz="2000" b="0" dirty="0" smtClean="0"/>
              <a:t> </a:t>
            </a:r>
            <a:r>
              <a:rPr lang="sk-SK" sz="2000" b="0" dirty="0" err="1" smtClean="0"/>
              <a:t>limited</a:t>
            </a:r>
            <a:r>
              <a:rPr lang="sk-SK" sz="2000" b="0" dirty="0" smtClean="0"/>
              <a:t> to </a:t>
            </a:r>
            <a:r>
              <a:rPr lang="sk-SK" sz="2000" b="0" dirty="0" err="1" smtClean="0"/>
              <a:t>the</a:t>
            </a:r>
            <a:r>
              <a:rPr lang="sk-SK" sz="2000" b="0" dirty="0" smtClean="0"/>
              <a:t> </a:t>
            </a:r>
            <a:r>
              <a:rPr lang="sk-SK" sz="2000" b="0" dirty="0" err="1" smtClean="0"/>
              <a:t>species</a:t>
            </a:r>
            <a:r>
              <a:rPr lang="sk-SK" sz="2000" b="0" dirty="0" smtClean="0"/>
              <a:t> (</a:t>
            </a:r>
            <a:r>
              <a:rPr lang="sk-SK" sz="2000" b="0" dirty="0" err="1" smtClean="0"/>
              <a:t>including</a:t>
            </a:r>
            <a:r>
              <a:rPr lang="sk-SK" sz="2000" b="0" dirty="0" smtClean="0"/>
              <a:t> </a:t>
            </a:r>
            <a:r>
              <a:rPr lang="sk-SK" sz="2000" b="0" dirty="0" err="1" smtClean="0"/>
              <a:t>the</a:t>
            </a:r>
            <a:r>
              <a:rPr lang="sk-SK" sz="2000" b="0" dirty="0" smtClean="0"/>
              <a:t> </a:t>
            </a:r>
            <a:r>
              <a:rPr lang="sk-SK" sz="2000" b="0" dirty="0" err="1" smtClean="0"/>
              <a:t>frequency</a:t>
            </a:r>
            <a:r>
              <a:rPr lang="sk-SK" sz="2000" b="0" dirty="0" smtClean="0"/>
              <a:t> and </a:t>
            </a:r>
            <a:r>
              <a:rPr lang="sk-SK" sz="2000" b="0" dirty="0" err="1" smtClean="0"/>
              <a:t>coverage</a:t>
            </a:r>
            <a:r>
              <a:rPr lang="sk-SK" sz="2000" b="0" dirty="0" smtClean="0"/>
              <a:t>)</a:t>
            </a:r>
          </a:p>
          <a:p>
            <a:pPr algn="just"/>
            <a:r>
              <a:rPr lang="sk-SK" sz="2000" b="0" dirty="0" smtClean="0"/>
              <a:t>•</a:t>
            </a:r>
            <a:r>
              <a:rPr lang="sk-SK" sz="2000" b="0" dirty="0" err="1" smtClean="0"/>
              <a:t>soil</a:t>
            </a:r>
            <a:r>
              <a:rPr lang="sk-SK" sz="2000" b="0" dirty="0" smtClean="0"/>
              <a:t> </a:t>
            </a:r>
            <a:r>
              <a:rPr lang="sk-SK" sz="2000" b="0" dirty="0" err="1" smtClean="0"/>
              <a:t>heap</a:t>
            </a:r>
            <a:r>
              <a:rPr lang="sk-SK" sz="2000" b="0" dirty="0" smtClean="0"/>
              <a:t> </a:t>
            </a:r>
            <a:r>
              <a:rPr lang="sk-SK" sz="2000" b="0" dirty="0" err="1" smtClean="0"/>
              <a:t>characterized</a:t>
            </a:r>
            <a:r>
              <a:rPr lang="sk-SK" sz="2000" b="0" dirty="0" smtClean="0"/>
              <a:t> </a:t>
            </a:r>
            <a:r>
              <a:rPr lang="sk-SK" sz="2000" b="0" dirty="0" err="1" smtClean="0"/>
              <a:t>acidic</a:t>
            </a:r>
            <a:r>
              <a:rPr lang="sk-SK" sz="2000" b="0" dirty="0" smtClean="0"/>
              <a:t> pH,</a:t>
            </a:r>
          </a:p>
          <a:p>
            <a:pPr algn="just"/>
            <a:r>
              <a:rPr lang="sk-SK" sz="2000" b="0" dirty="0" smtClean="0"/>
              <a:t>•</a:t>
            </a:r>
            <a:r>
              <a:rPr lang="sk-SK" sz="2000" b="0" dirty="0" err="1" smtClean="0"/>
              <a:t>the</a:t>
            </a:r>
            <a:r>
              <a:rPr lang="sk-SK" sz="2000" b="0" dirty="0" smtClean="0"/>
              <a:t> </a:t>
            </a:r>
            <a:r>
              <a:rPr lang="sk-SK" sz="2000" b="0" dirty="0" err="1" smtClean="0"/>
              <a:t>total</a:t>
            </a:r>
            <a:r>
              <a:rPr lang="sk-SK" sz="2000" b="0" dirty="0" smtClean="0"/>
              <a:t> </a:t>
            </a:r>
            <a:r>
              <a:rPr lang="sk-SK" sz="2000" b="0" dirty="0" err="1" smtClean="0"/>
              <a:t>vegetation</a:t>
            </a:r>
            <a:r>
              <a:rPr lang="sk-SK" sz="2000" b="0" dirty="0" smtClean="0"/>
              <a:t> </a:t>
            </a:r>
            <a:r>
              <a:rPr lang="sk-SK" sz="2000" b="0" dirty="0" err="1" smtClean="0"/>
              <a:t>cover</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heap</a:t>
            </a:r>
            <a:r>
              <a:rPr lang="sk-SK" sz="2000" b="0" dirty="0" smtClean="0"/>
              <a:t> </a:t>
            </a:r>
            <a:r>
              <a:rPr lang="sk-SK" sz="2000" b="0" dirty="0" err="1" smtClean="0"/>
              <a:t>is</a:t>
            </a:r>
            <a:r>
              <a:rPr lang="sk-SK" sz="2000" b="0" dirty="0" smtClean="0"/>
              <a:t> </a:t>
            </a:r>
            <a:r>
              <a:rPr lang="sk-SK" sz="2000" b="0" dirty="0" err="1" smtClean="0"/>
              <a:t>about</a:t>
            </a:r>
            <a:r>
              <a:rPr lang="sk-SK" sz="2000" b="0" dirty="0" smtClean="0"/>
              <a:t> 40%,</a:t>
            </a:r>
          </a:p>
          <a:p>
            <a:pPr algn="just"/>
            <a:r>
              <a:rPr lang="sk-SK" sz="2000" b="0" dirty="0" smtClean="0"/>
              <a:t>•</a:t>
            </a:r>
            <a:r>
              <a:rPr lang="sk-SK" sz="2000" b="0" dirty="0" err="1" smtClean="0"/>
              <a:t>the</a:t>
            </a:r>
            <a:r>
              <a:rPr lang="sk-SK" sz="2000" b="0" dirty="0" smtClean="0"/>
              <a:t> most </a:t>
            </a:r>
            <a:r>
              <a:rPr lang="sk-SK" sz="2000" b="0" dirty="0" err="1" smtClean="0"/>
              <a:t>widespread</a:t>
            </a:r>
            <a:r>
              <a:rPr lang="sk-SK" sz="2000" b="0" dirty="0" smtClean="0"/>
              <a:t> type </a:t>
            </a:r>
            <a:r>
              <a:rPr lang="sk-SK" sz="2000" b="0" dirty="0" err="1" smtClean="0"/>
              <a:t>of</a:t>
            </a:r>
            <a:r>
              <a:rPr lang="sk-SK" sz="2000" b="0" dirty="0" smtClean="0"/>
              <a:t> </a:t>
            </a:r>
            <a:r>
              <a:rPr lang="sk-SK" sz="2000" b="0" dirty="0" err="1" smtClean="0"/>
              <a:t>heap</a:t>
            </a:r>
            <a:r>
              <a:rPr lang="sk-SK" sz="2000" b="0" dirty="0" smtClean="0"/>
              <a:t> </a:t>
            </a:r>
            <a:r>
              <a:rPr lang="sk-SK" sz="2000" b="0" dirty="0" err="1" smtClean="0"/>
              <a:t>after</a:t>
            </a:r>
            <a:r>
              <a:rPr lang="sk-SK" sz="2000" b="0" dirty="0" smtClean="0"/>
              <a:t> </a:t>
            </a:r>
            <a:r>
              <a:rPr lang="sk-SK" sz="2000" b="0" dirty="0" err="1" smtClean="0"/>
              <a:t>the</a:t>
            </a:r>
            <a:r>
              <a:rPr lang="sk-SK" sz="2000" b="0" dirty="0" smtClean="0"/>
              <a:t> </a:t>
            </a:r>
            <a:r>
              <a:rPr lang="sk-SK" sz="2000" b="0" dirty="0" err="1" smtClean="0"/>
              <a:t>historic</a:t>
            </a:r>
            <a:r>
              <a:rPr lang="sk-SK" sz="2000" b="0" dirty="0" smtClean="0"/>
              <a:t> </a:t>
            </a:r>
            <a:r>
              <a:rPr lang="sk-SK" sz="2000" b="0" dirty="0" err="1" smtClean="0"/>
              <a:t>mining</a:t>
            </a:r>
            <a:r>
              <a:rPr lang="sk-SK" sz="2000" b="0" dirty="0" smtClean="0"/>
              <a:t> </a:t>
            </a:r>
            <a:r>
              <a:rPr lang="sk-SK" sz="2000" b="0" dirty="0" err="1" smtClean="0"/>
              <a:t>ore</a:t>
            </a:r>
            <a:r>
              <a:rPr lang="sk-SK" sz="2000" b="0" dirty="0" smtClean="0"/>
              <a:t> in </a:t>
            </a:r>
            <a:r>
              <a:rPr lang="sk-SK" sz="2000" b="0" dirty="0" err="1" smtClean="0"/>
              <a:t>the</a:t>
            </a:r>
            <a:r>
              <a:rPr lang="sk-SK" sz="2000" b="0" dirty="0" smtClean="0"/>
              <a:t> </a:t>
            </a:r>
            <a:r>
              <a:rPr lang="sk-SK" sz="2000" b="0" dirty="0" err="1" smtClean="0"/>
              <a:t>locality</a:t>
            </a:r>
            <a:r>
              <a:rPr lang="sk-SK" sz="2000" b="0" dirty="0" smtClean="0"/>
              <a:t> Slovenské </a:t>
            </a:r>
            <a:r>
              <a:rPr lang="sk-SK" sz="2000" b="0" dirty="0" err="1" smtClean="0"/>
              <a:t>Cechy-Gaple</a:t>
            </a:r>
            <a:r>
              <a:rPr lang="sk-SK" sz="2000" b="0" dirty="0" smtClean="0"/>
              <a:t> </a:t>
            </a:r>
            <a:r>
              <a:rPr lang="sk-SK" sz="2000" b="0" dirty="0" err="1" smtClean="0"/>
              <a:t>is</a:t>
            </a:r>
            <a:r>
              <a:rPr lang="sk-SK" sz="2000" b="0" dirty="0" smtClean="0"/>
              <a:t> </a:t>
            </a:r>
            <a:r>
              <a:rPr lang="sk-SK" sz="2000" b="0" i="1" dirty="0" err="1" smtClean="0"/>
              <a:t>Agrostis</a:t>
            </a:r>
            <a:r>
              <a:rPr lang="sk-SK" sz="2000" b="0" i="1" dirty="0" smtClean="0"/>
              <a:t> </a:t>
            </a:r>
            <a:r>
              <a:rPr lang="sk-SK" sz="2000" b="0" i="1" dirty="0" err="1" smtClean="0"/>
              <a:t>capillaris</a:t>
            </a:r>
            <a:endParaRPr lang="sk-SK" sz="2000" b="0" dirty="0" smtClean="0"/>
          </a:p>
          <a:p>
            <a:pPr algn="just"/>
            <a:r>
              <a:rPr lang="sk-SK" sz="2000" b="0" dirty="0" smtClean="0"/>
              <a:t>•</a:t>
            </a:r>
            <a:r>
              <a:rPr lang="sk-SK" sz="2000" b="0" dirty="0" err="1" smtClean="0"/>
              <a:t>frequently</a:t>
            </a:r>
            <a:r>
              <a:rPr lang="sk-SK" sz="2000" b="0" dirty="0" smtClean="0"/>
              <a:t> </a:t>
            </a:r>
            <a:r>
              <a:rPr lang="sk-SK" sz="2000" b="0" dirty="0" err="1" smtClean="0"/>
              <a:t>represented</a:t>
            </a:r>
            <a:r>
              <a:rPr lang="sk-SK" sz="2000" b="0" dirty="0" smtClean="0"/>
              <a:t> </a:t>
            </a:r>
            <a:r>
              <a:rPr lang="sk-SK" sz="2000" b="0" dirty="0" err="1" smtClean="0"/>
              <a:t>species</a:t>
            </a:r>
            <a:r>
              <a:rPr lang="sk-SK" sz="2000" b="0" dirty="0" smtClean="0"/>
              <a:t> are </a:t>
            </a:r>
            <a:r>
              <a:rPr lang="sk-SK" sz="2000" b="0" dirty="0" err="1" smtClean="0"/>
              <a:t>also</a:t>
            </a:r>
            <a:r>
              <a:rPr lang="sk-SK" sz="2000" b="0" dirty="0" smtClean="0"/>
              <a:t> </a:t>
            </a:r>
            <a:r>
              <a:rPr lang="sk-SK" sz="2000" b="0" i="1" dirty="0" err="1" smtClean="0"/>
              <a:t>Betula</a:t>
            </a:r>
            <a:r>
              <a:rPr lang="sk-SK" sz="2000" b="0" i="1" dirty="0" smtClean="0"/>
              <a:t> </a:t>
            </a:r>
            <a:r>
              <a:rPr lang="sk-SK" sz="2000" b="0" i="1" dirty="0" err="1" smtClean="0"/>
              <a:t>pendula</a:t>
            </a:r>
            <a:r>
              <a:rPr lang="sk-SK" sz="2000" b="0" dirty="0" smtClean="0"/>
              <a:t> and </a:t>
            </a:r>
            <a:r>
              <a:rPr lang="sk-SK" sz="2000" b="0" i="1" dirty="0" err="1" smtClean="0"/>
              <a:t>Pinus</a:t>
            </a:r>
            <a:r>
              <a:rPr lang="sk-SK" sz="2000" b="0" i="1" dirty="0" smtClean="0"/>
              <a:t> </a:t>
            </a:r>
            <a:r>
              <a:rPr lang="sk-SK" sz="2000" b="0" i="1" dirty="0" err="1" smtClean="0"/>
              <a:t>sylvestris</a:t>
            </a:r>
            <a:r>
              <a:rPr lang="sk-SK" sz="2000" b="0" dirty="0" smtClean="0"/>
              <a:t> </a:t>
            </a:r>
            <a:r>
              <a:rPr lang="sk-SK" sz="2000" b="0" dirty="0" err="1" smtClean="0"/>
              <a:t>with</a:t>
            </a:r>
            <a:r>
              <a:rPr lang="sk-SK" sz="2000" b="0" dirty="0" smtClean="0"/>
              <a:t> </a:t>
            </a:r>
            <a:r>
              <a:rPr lang="sk-SK" sz="2000" b="0" dirty="0" err="1" smtClean="0"/>
              <a:t>obviously</a:t>
            </a:r>
            <a:r>
              <a:rPr lang="sk-SK" sz="2000" b="0" dirty="0" smtClean="0"/>
              <a:t> </a:t>
            </a:r>
            <a:r>
              <a:rPr lang="sk-SK" sz="2000" b="0" dirty="0" err="1" smtClean="0"/>
              <a:t>impaired</a:t>
            </a:r>
            <a:r>
              <a:rPr lang="sk-SK" sz="2000" b="0" dirty="0" smtClean="0"/>
              <a:t> vitality</a:t>
            </a:r>
          </a:p>
          <a:p>
            <a:pPr algn="just"/>
            <a:r>
              <a:rPr lang="sk-SK" sz="2000" b="0" dirty="0" smtClean="0"/>
              <a:t>•</a:t>
            </a:r>
            <a:r>
              <a:rPr lang="sk-SK" sz="2000" b="0" dirty="0" err="1" smtClean="0"/>
              <a:t>frequently</a:t>
            </a:r>
            <a:r>
              <a:rPr lang="sk-SK" sz="2000" b="0" dirty="0" smtClean="0"/>
              <a:t> </a:t>
            </a:r>
            <a:r>
              <a:rPr lang="sk-SK" sz="2000" b="0" dirty="0" err="1" smtClean="0"/>
              <a:t>occurring</a:t>
            </a:r>
            <a:r>
              <a:rPr lang="sk-SK" sz="2000" b="0" dirty="0" smtClean="0"/>
              <a:t> </a:t>
            </a:r>
            <a:r>
              <a:rPr lang="sk-SK" sz="2000" b="0" dirty="0" err="1" smtClean="0"/>
              <a:t>species</a:t>
            </a:r>
            <a:r>
              <a:rPr lang="sk-SK" sz="2000" b="0" dirty="0" smtClean="0"/>
              <a:t> are </a:t>
            </a:r>
            <a:r>
              <a:rPr lang="sk-SK" sz="2000" b="0" dirty="0" err="1" smtClean="0"/>
              <a:t>lichens</a:t>
            </a:r>
            <a:r>
              <a:rPr lang="sk-SK" sz="2000" b="0" dirty="0" smtClean="0"/>
              <a:t> on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 </a:t>
            </a:r>
            <a:r>
              <a:rPr lang="sk-SK" sz="2000" b="0" dirty="0" err="1" smtClean="0"/>
              <a:t>the</a:t>
            </a:r>
            <a:r>
              <a:rPr lang="sk-SK" sz="2000" b="0" dirty="0" smtClean="0"/>
              <a:t> most </a:t>
            </a:r>
            <a:r>
              <a:rPr lang="sk-SK" sz="2000" b="0" dirty="0" err="1" smtClean="0"/>
              <a:t>common</a:t>
            </a:r>
            <a:r>
              <a:rPr lang="sk-SK" sz="2000" b="0" dirty="0" smtClean="0"/>
              <a:t> type </a:t>
            </a:r>
            <a:r>
              <a:rPr lang="sk-SK" sz="2000" b="0" dirty="0" err="1" smtClean="0"/>
              <a:t>of</a:t>
            </a:r>
            <a:r>
              <a:rPr lang="sk-SK" sz="2000" b="0" dirty="0" smtClean="0"/>
              <a:t> </a:t>
            </a:r>
            <a:r>
              <a:rPr lang="sk-SK" sz="2000" b="0" i="1" dirty="0" err="1" smtClean="0"/>
              <a:t>Cladonia</a:t>
            </a:r>
            <a:r>
              <a:rPr lang="sk-SK" sz="2000" b="0" i="1" dirty="0" smtClean="0"/>
              <a:t> </a:t>
            </a:r>
            <a:r>
              <a:rPr lang="sk-SK" sz="2000" b="0" i="1" dirty="0" err="1" smtClean="0"/>
              <a:t>arbuscula</a:t>
            </a:r>
            <a:r>
              <a:rPr lang="sk-SK" sz="2000" b="0" dirty="0" smtClean="0"/>
              <a:t> </a:t>
            </a:r>
            <a:r>
              <a:rPr lang="sk-SK" sz="2000" b="0" dirty="0" err="1" smtClean="0"/>
              <a:t>subsp</a:t>
            </a:r>
            <a:r>
              <a:rPr lang="sk-SK" sz="2000" b="0" dirty="0" smtClean="0"/>
              <a:t>. </a:t>
            </a:r>
            <a:r>
              <a:rPr lang="sk-SK" sz="2000" b="0" i="1" dirty="0" err="1" smtClean="0"/>
              <a:t>mitis</a:t>
            </a:r>
            <a:r>
              <a:rPr lang="sk-SK" sz="2000" b="0" dirty="0" smtClean="0"/>
              <a:t> and </a:t>
            </a:r>
            <a:r>
              <a:rPr lang="sk-SK" sz="2000" b="0" i="1" dirty="0" err="1" smtClean="0"/>
              <a:t>Stereocaulon</a:t>
            </a:r>
            <a:r>
              <a:rPr lang="sk-SK" sz="2000" b="0" i="1" dirty="0" smtClean="0"/>
              <a:t> </a:t>
            </a:r>
            <a:r>
              <a:rPr lang="sk-SK" sz="2000" b="0" i="1" dirty="0" err="1" smtClean="0"/>
              <a:t>dactylophyllum</a:t>
            </a:r>
            <a:r>
              <a:rPr lang="sk-SK" sz="2000" b="0" dirty="0" smtClean="0"/>
              <a:t>,</a:t>
            </a:r>
          </a:p>
          <a:p>
            <a:pPr algn="just"/>
            <a:r>
              <a:rPr lang="sk-SK" sz="2000" b="0" dirty="0" smtClean="0"/>
              <a:t>•on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t>
            </a:r>
            <a:r>
              <a:rPr lang="sk-SK" sz="2000" b="0" dirty="0" err="1" smtClean="0"/>
              <a:t>we</a:t>
            </a:r>
            <a:r>
              <a:rPr lang="sk-SK" sz="2000" b="0" dirty="0" smtClean="0"/>
              <a:t> </a:t>
            </a:r>
            <a:r>
              <a:rPr lang="sk-SK" sz="2000" b="0" dirty="0" err="1" smtClean="0"/>
              <a:t>have</a:t>
            </a:r>
            <a:r>
              <a:rPr lang="sk-SK" sz="2000" b="0" dirty="0" smtClean="0"/>
              <a:t> </a:t>
            </a:r>
            <a:r>
              <a:rPr lang="sk-SK" sz="2000" b="0" dirty="0" err="1" smtClean="0"/>
              <a:t>seen</a:t>
            </a:r>
            <a:r>
              <a:rPr lang="sk-SK" sz="2000" b="0" dirty="0" smtClean="0"/>
              <a:t> </a:t>
            </a:r>
            <a:r>
              <a:rPr lang="sk-SK" sz="2000" b="0" dirty="0" err="1" smtClean="0"/>
              <a:t>representatives</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eight</a:t>
            </a:r>
            <a:r>
              <a:rPr lang="sk-SK" sz="2000" b="0" dirty="0" smtClean="0"/>
              <a:t> </a:t>
            </a:r>
            <a:r>
              <a:rPr lang="sk-SK" sz="2000" b="0" dirty="0" err="1" smtClean="0"/>
              <a:t>kinds</a:t>
            </a:r>
            <a:r>
              <a:rPr lang="sk-SK" sz="2000" b="0" dirty="0" smtClean="0"/>
              <a:t> </a:t>
            </a:r>
            <a:r>
              <a:rPr lang="sk-SK" sz="2000" b="0" dirty="0" err="1" smtClean="0"/>
              <a:t>of</a:t>
            </a:r>
            <a:r>
              <a:rPr lang="sk-SK" sz="2000" b="0" dirty="0" smtClean="0"/>
              <a:t> </a:t>
            </a:r>
            <a:r>
              <a:rPr lang="sk-SK" sz="2000" b="0" dirty="0" err="1" smtClean="0"/>
              <a:t>fungi</a:t>
            </a:r>
            <a:r>
              <a:rPr lang="sk-SK" sz="2000" b="0" dirty="0" smtClean="0"/>
              <a:t> - </a:t>
            </a:r>
            <a:r>
              <a:rPr lang="sk-SK" sz="2000" b="0" dirty="0" err="1" smtClean="0"/>
              <a:t>the</a:t>
            </a:r>
            <a:r>
              <a:rPr lang="sk-SK" sz="2000" b="0" dirty="0" smtClean="0"/>
              <a:t> most </a:t>
            </a:r>
            <a:r>
              <a:rPr lang="sk-SK" sz="2000" b="0" dirty="0" err="1" smtClean="0"/>
              <a:t>abundant</a:t>
            </a:r>
            <a:r>
              <a:rPr lang="sk-SK" sz="2000" b="0" dirty="0" smtClean="0"/>
              <a:t> </a:t>
            </a:r>
            <a:r>
              <a:rPr lang="sk-SK" sz="2000" b="0" dirty="0" err="1" smtClean="0"/>
              <a:t>of</a:t>
            </a:r>
            <a:r>
              <a:rPr lang="sk-SK" sz="2000" b="0" dirty="0" smtClean="0"/>
              <a:t> </a:t>
            </a:r>
            <a:r>
              <a:rPr lang="sk-SK" sz="2000" b="0" dirty="0" err="1" smtClean="0"/>
              <a:t>fungi</a:t>
            </a:r>
            <a:r>
              <a:rPr lang="sk-SK" sz="2000" b="0" dirty="0" smtClean="0"/>
              <a:t> </a:t>
            </a:r>
            <a:r>
              <a:rPr lang="sk-SK" sz="2000" b="0" dirty="0" err="1" smtClean="0"/>
              <a:t>is</a:t>
            </a:r>
            <a:r>
              <a:rPr lang="sk-SK" sz="2000" b="0" dirty="0" smtClean="0"/>
              <a:t> </a:t>
            </a:r>
            <a:r>
              <a:rPr lang="sk-SK" sz="2000" b="0" i="1" dirty="0" err="1" smtClean="0"/>
              <a:t>Suillus</a:t>
            </a:r>
            <a:r>
              <a:rPr lang="sk-SK" sz="2000" b="0" i="1" dirty="0" smtClean="0"/>
              <a:t> </a:t>
            </a:r>
            <a:r>
              <a:rPr lang="sk-SK" sz="2000" b="0" i="1" dirty="0" err="1" smtClean="0"/>
              <a:t>luteus</a:t>
            </a:r>
            <a:r>
              <a:rPr lang="sk-SK" sz="2000" b="0" dirty="0" smtClean="0"/>
              <a:t> and </a:t>
            </a:r>
            <a:r>
              <a:rPr lang="sk-SK" sz="2000" b="0" dirty="0" err="1" smtClean="0"/>
              <a:t>occurs</a:t>
            </a:r>
            <a:r>
              <a:rPr lang="sk-SK" sz="2000" b="0" dirty="0" smtClean="0"/>
              <a:t> </a:t>
            </a:r>
            <a:r>
              <a:rPr lang="sk-SK" sz="2000" b="0" dirty="0" err="1" smtClean="0"/>
              <a:t>predominantly</a:t>
            </a:r>
            <a:r>
              <a:rPr lang="sk-SK" sz="2000" b="0" dirty="0" smtClean="0"/>
              <a:t> in </a:t>
            </a:r>
            <a:r>
              <a:rPr lang="sk-SK" sz="2000" b="0" dirty="0" err="1" smtClean="0"/>
              <a:t>the</a:t>
            </a:r>
            <a:r>
              <a:rPr lang="sk-SK" sz="2000" b="0" dirty="0" smtClean="0"/>
              <a:t> </a:t>
            </a:r>
            <a:r>
              <a:rPr lang="sk-SK" sz="2000" b="0" dirty="0" err="1" smtClean="0"/>
              <a:t>central</a:t>
            </a:r>
            <a:r>
              <a:rPr lang="sk-SK" sz="2000" b="0" dirty="0" smtClean="0"/>
              <a:t> </a:t>
            </a:r>
            <a:r>
              <a:rPr lang="sk-SK" sz="2000" b="0" dirty="0" err="1" smtClean="0"/>
              <a:t>parts</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a:t>
            </a:r>
          </a:p>
          <a:p>
            <a:pPr algn="just"/>
            <a:r>
              <a:rPr lang="sk-SK" sz="2000" b="0" dirty="0" smtClean="0"/>
              <a:t>•</a:t>
            </a:r>
            <a:r>
              <a:rPr lang="sk-SK" sz="2000" b="0" dirty="0" err="1" smtClean="0"/>
              <a:t>the</a:t>
            </a:r>
            <a:r>
              <a:rPr lang="sk-SK" sz="2000" b="0" dirty="0" smtClean="0"/>
              <a:t> </a:t>
            </a:r>
            <a:r>
              <a:rPr lang="sk-SK" sz="2000" b="0" dirty="0" err="1" smtClean="0"/>
              <a:t>vast</a:t>
            </a:r>
            <a:r>
              <a:rPr lang="sk-SK" sz="2000" b="0" dirty="0" smtClean="0"/>
              <a:t> majority </a:t>
            </a:r>
            <a:r>
              <a:rPr lang="sk-SK" sz="2000" b="0" dirty="0" err="1" smtClean="0"/>
              <a:t>of</a:t>
            </a:r>
            <a:r>
              <a:rPr lang="sk-SK" sz="2000" b="0" dirty="0" smtClean="0"/>
              <a:t> </a:t>
            </a:r>
            <a:r>
              <a:rPr lang="sk-SK" sz="2000" b="0" dirty="0" err="1" smtClean="0"/>
              <a:t>species</a:t>
            </a:r>
            <a:r>
              <a:rPr lang="sk-SK" sz="2000" b="0" dirty="0" smtClean="0"/>
              <a:t> </a:t>
            </a:r>
            <a:r>
              <a:rPr lang="sk-SK" sz="2000" b="0" dirty="0" err="1" smtClean="0"/>
              <a:t>inhabiting</a:t>
            </a:r>
            <a:r>
              <a:rPr lang="sk-SK" sz="2000" b="0" dirty="0" smtClean="0"/>
              <a:t> </a:t>
            </a:r>
            <a:r>
              <a:rPr lang="sk-SK" sz="2000" b="0" dirty="0" err="1" smtClean="0"/>
              <a:t>permanent</a:t>
            </a:r>
            <a:r>
              <a:rPr lang="sk-SK" sz="2000" b="0" dirty="0" smtClean="0"/>
              <a:t> </a:t>
            </a:r>
            <a:r>
              <a:rPr lang="sk-SK" sz="2000" b="0" dirty="0" err="1" smtClean="0"/>
              <a:t>heap</a:t>
            </a:r>
            <a:r>
              <a:rPr lang="sk-SK" sz="2000" b="0" dirty="0" smtClean="0"/>
              <a:t> </a:t>
            </a:r>
            <a:r>
              <a:rPr lang="sk-SK" sz="2000" b="0" dirty="0" err="1" smtClean="0"/>
              <a:t>belongs</a:t>
            </a:r>
            <a:r>
              <a:rPr lang="sk-SK" sz="2000" b="0" dirty="0" smtClean="0"/>
              <a:t> to a </a:t>
            </a:r>
            <a:r>
              <a:rPr lang="sk-SK" sz="2000" b="0" dirty="0" err="1" smtClean="0"/>
              <a:t>group</a:t>
            </a:r>
            <a:r>
              <a:rPr lang="sk-SK" sz="2000" b="0" dirty="0" smtClean="0"/>
              <a:t> </a:t>
            </a:r>
            <a:r>
              <a:rPr lang="sk-SK" sz="2000" b="0" dirty="0" err="1" smtClean="0"/>
              <a:t>of</a:t>
            </a:r>
            <a:r>
              <a:rPr lang="sk-SK" sz="2000" b="0" dirty="0" smtClean="0"/>
              <a:t> </a:t>
            </a:r>
            <a:r>
              <a:rPr lang="sk-SK" sz="2000" b="0" dirty="0" err="1" smtClean="0"/>
              <a:t>invertebrates</a:t>
            </a:r>
            <a:r>
              <a:rPr lang="sk-SK" sz="2000" b="0" dirty="0" smtClean="0"/>
              <a:t>,</a:t>
            </a:r>
          </a:p>
          <a:p>
            <a:pPr algn="just"/>
            <a:r>
              <a:rPr lang="sk-SK" sz="2000" b="0" dirty="0" smtClean="0"/>
              <a:t>•</a:t>
            </a:r>
            <a:r>
              <a:rPr lang="sk-SK" sz="2000" b="0" dirty="0" err="1" smtClean="0"/>
              <a:t>the</a:t>
            </a:r>
            <a:r>
              <a:rPr lang="sk-SK" sz="2000" b="0" dirty="0" smtClean="0"/>
              <a:t> most </a:t>
            </a:r>
            <a:r>
              <a:rPr lang="sk-SK" sz="2000" b="0" dirty="0" err="1" smtClean="0"/>
              <a:t>representative</a:t>
            </a:r>
            <a:r>
              <a:rPr lang="sk-SK" sz="2000" b="0" dirty="0" smtClean="0"/>
              <a:t> </a:t>
            </a:r>
            <a:r>
              <a:rPr lang="sk-SK" sz="2000" b="0" dirty="0" err="1" smtClean="0"/>
              <a:t>elements</a:t>
            </a:r>
            <a:r>
              <a:rPr lang="sk-SK" sz="2000" b="0" dirty="0" smtClean="0"/>
              <a:t> in </a:t>
            </a:r>
            <a:r>
              <a:rPr lang="sk-SK" sz="2000" b="0" dirty="0" err="1" smtClean="0"/>
              <a:t>the</a:t>
            </a:r>
            <a:r>
              <a:rPr lang="sk-SK" sz="2000" b="0" dirty="0" smtClean="0"/>
              <a:t> </a:t>
            </a:r>
            <a:r>
              <a:rPr lang="sk-SK" sz="2000" b="0" dirty="0" err="1" smtClean="0"/>
              <a:t>lichen</a:t>
            </a:r>
            <a:r>
              <a:rPr lang="sk-SK" sz="2000" b="0" dirty="0" smtClean="0"/>
              <a:t> </a:t>
            </a:r>
            <a:r>
              <a:rPr lang="sk-SK" sz="2000" b="0" i="1" dirty="0" err="1" smtClean="0"/>
              <a:t>Cladonia</a:t>
            </a:r>
            <a:r>
              <a:rPr lang="sk-SK" sz="2000" b="0" i="1" dirty="0" smtClean="0"/>
              <a:t> </a:t>
            </a:r>
            <a:r>
              <a:rPr lang="sk-SK" sz="2000" b="0" i="1" dirty="0" err="1" smtClean="0"/>
              <a:t>arbuscula</a:t>
            </a:r>
            <a:r>
              <a:rPr lang="sk-SK" sz="2000" b="0" dirty="0" smtClean="0"/>
              <a:t> </a:t>
            </a:r>
            <a:r>
              <a:rPr lang="sk-SK" sz="2000" b="0" dirty="0" err="1" smtClean="0"/>
              <a:t>subsp</a:t>
            </a:r>
            <a:r>
              <a:rPr lang="sk-SK" sz="2000" b="0" dirty="0" smtClean="0"/>
              <a:t>. </a:t>
            </a:r>
            <a:r>
              <a:rPr lang="sk-SK" sz="2000" b="0" i="1" dirty="0" err="1" smtClean="0"/>
              <a:t>mitis</a:t>
            </a:r>
            <a:r>
              <a:rPr lang="sk-SK" sz="2000" b="0" dirty="0" smtClean="0"/>
              <a:t> </a:t>
            </a:r>
            <a:r>
              <a:rPr lang="sk-SK" sz="2000" b="0" dirty="0" err="1" smtClean="0"/>
              <a:t>were</a:t>
            </a:r>
            <a:r>
              <a:rPr lang="sk-SK" sz="2000" b="0" dirty="0" smtClean="0"/>
              <a:t> </a:t>
            </a:r>
            <a:r>
              <a:rPr lang="sk-SK" sz="2000" b="0" dirty="0" err="1" smtClean="0"/>
              <a:t>aluminum</a:t>
            </a:r>
            <a:r>
              <a:rPr lang="sk-SK" sz="2000" b="0" dirty="0" smtClean="0"/>
              <a:t>, </a:t>
            </a:r>
            <a:r>
              <a:rPr lang="sk-SK" sz="2000" b="0" dirty="0" err="1" smtClean="0"/>
              <a:t>iron</a:t>
            </a:r>
            <a:r>
              <a:rPr lang="sk-SK" sz="2000" b="0" dirty="0" smtClean="0"/>
              <a:t>, </a:t>
            </a:r>
            <a:r>
              <a:rPr lang="sk-SK" sz="2000" b="0" dirty="0" err="1" smtClean="0"/>
              <a:t>antimony</a:t>
            </a:r>
            <a:r>
              <a:rPr lang="sk-SK" sz="2000" b="0" dirty="0" smtClean="0"/>
              <a:t> and </a:t>
            </a:r>
            <a:r>
              <a:rPr lang="sk-SK" sz="2000" b="0" dirty="0" err="1" smtClean="0"/>
              <a:t>copper</a:t>
            </a:r>
            <a:r>
              <a:rPr lang="sk-SK" sz="2000" b="0" dirty="0" smtClean="0"/>
              <a:t>,</a:t>
            </a:r>
          </a:p>
          <a:p>
            <a:pPr algn="just"/>
            <a:r>
              <a:rPr lang="sk-SK" sz="2000" b="0" dirty="0" smtClean="0"/>
              <a:t>• </a:t>
            </a:r>
            <a:r>
              <a:rPr lang="sk-SK" sz="2000" b="0" dirty="0" err="1" smtClean="0"/>
              <a:t>the</a:t>
            </a:r>
            <a:r>
              <a:rPr lang="sk-SK" sz="2000" b="0" dirty="0" smtClean="0"/>
              <a:t> </a:t>
            </a:r>
            <a:r>
              <a:rPr lang="sk-SK" sz="2000" b="0" dirty="0" err="1" smtClean="0"/>
              <a:t>presence</a:t>
            </a:r>
            <a:r>
              <a:rPr lang="sk-SK" sz="2000" b="0" dirty="0" smtClean="0"/>
              <a:t> </a:t>
            </a:r>
            <a:r>
              <a:rPr lang="sk-SK" sz="2000" b="0" dirty="0" err="1" smtClean="0"/>
              <a:t>of</a:t>
            </a:r>
            <a:r>
              <a:rPr lang="sk-SK" sz="2000" b="0" dirty="0" smtClean="0"/>
              <a:t> </a:t>
            </a:r>
            <a:r>
              <a:rPr lang="sk-SK" sz="2000" b="0" dirty="0" err="1" smtClean="0"/>
              <a:t>toxic</a:t>
            </a:r>
            <a:r>
              <a:rPr lang="sk-SK" sz="2000" b="0" dirty="0" smtClean="0"/>
              <a:t> </a:t>
            </a:r>
            <a:r>
              <a:rPr lang="sk-SK" sz="2000" b="0" dirty="0" err="1" smtClean="0"/>
              <a:t>metals</a:t>
            </a:r>
            <a:r>
              <a:rPr lang="sk-SK" sz="2000" b="0" dirty="0" smtClean="0"/>
              <a:t> in </a:t>
            </a:r>
            <a:r>
              <a:rPr lang="sk-SK" sz="2000" b="0" dirty="0" err="1" smtClean="0"/>
              <a:t>lichen</a:t>
            </a:r>
            <a:r>
              <a:rPr lang="sk-SK" sz="2000" b="0" dirty="0" smtClean="0"/>
              <a:t> </a:t>
            </a:r>
            <a:r>
              <a:rPr lang="sk-SK" sz="2000" b="0" dirty="0" err="1" smtClean="0"/>
              <a:t>insole</a:t>
            </a:r>
            <a:r>
              <a:rPr lang="sk-SK" sz="2000" b="0" dirty="0" smtClean="0"/>
              <a:t> </a:t>
            </a:r>
            <a:r>
              <a:rPr lang="sk-SK" sz="2000" b="0" dirty="0" err="1" smtClean="0"/>
              <a:t>analyzed</a:t>
            </a:r>
            <a:r>
              <a:rPr lang="sk-SK" sz="2000" b="0" dirty="0" smtClean="0"/>
              <a:t> and </a:t>
            </a:r>
            <a:r>
              <a:rPr lang="sk-SK" sz="2000" b="0" dirty="0" err="1" smtClean="0"/>
              <a:t>related</a:t>
            </a:r>
            <a:r>
              <a:rPr lang="sk-SK" sz="2000" b="0" dirty="0" smtClean="0"/>
              <a:t> </a:t>
            </a:r>
            <a:r>
              <a:rPr lang="sk-SK" sz="2000" b="0" dirty="0" err="1" smtClean="0"/>
              <a:t>agrees</a:t>
            </a:r>
            <a:r>
              <a:rPr lang="sk-SK" sz="2000" b="0" dirty="0" smtClean="0"/>
              <a:t> </a:t>
            </a:r>
            <a:r>
              <a:rPr lang="sk-SK" sz="2000" b="0" dirty="0" err="1" smtClean="0"/>
              <a:t>with</a:t>
            </a:r>
            <a:r>
              <a:rPr lang="sk-SK" sz="2000" b="0" dirty="0" smtClean="0"/>
              <a:t> </a:t>
            </a:r>
            <a:r>
              <a:rPr lang="sk-SK" sz="2000" b="0" dirty="0" err="1" smtClean="0"/>
              <a:t>the</a:t>
            </a:r>
            <a:r>
              <a:rPr lang="sk-SK" sz="2000" b="0" dirty="0" smtClean="0"/>
              <a:t> </a:t>
            </a:r>
            <a:r>
              <a:rPr lang="sk-SK" sz="2000" b="0" dirty="0" err="1" smtClean="0"/>
              <a:t>content</a:t>
            </a:r>
            <a:r>
              <a:rPr lang="sk-SK" sz="2000" b="0" dirty="0" smtClean="0"/>
              <a:t> in </a:t>
            </a:r>
            <a:r>
              <a:rPr lang="sk-SK" sz="2000" b="0" dirty="0" err="1" smtClean="0"/>
              <a:t>the</a:t>
            </a:r>
            <a:r>
              <a:rPr lang="sk-SK" sz="2000" b="0" dirty="0" smtClean="0"/>
              <a:t> </a:t>
            </a:r>
            <a:r>
              <a:rPr lang="sk-SK" sz="2000" b="0" dirty="0" err="1" smtClean="0"/>
              <a:t>soil</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a:t>
            </a:r>
          </a:p>
          <a:p>
            <a:pPr algn="just"/>
            <a:r>
              <a:rPr lang="sk-SK" sz="2000" b="0" dirty="0" smtClean="0"/>
              <a:t>        </a:t>
            </a:r>
            <a:r>
              <a:rPr lang="sk-SK" sz="2000" b="0" dirty="0" err="1" smtClean="0"/>
              <a:t>The</a:t>
            </a:r>
            <a:r>
              <a:rPr lang="sk-SK" sz="2000" b="0" dirty="0" smtClean="0"/>
              <a:t> </a:t>
            </a:r>
            <a:r>
              <a:rPr lang="sk-SK" sz="2000" b="0" dirty="0" err="1" smtClean="0"/>
              <a:t>settlement</a:t>
            </a:r>
            <a:r>
              <a:rPr lang="sk-SK" sz="2000" b="0" dirty="0" smtClean="0"/>
              <a:t> </a:t>
            </a:r>
            <a:r>
              <a:rPr lang="sk-SK" sz="2000" b="0" dirty="0" err="1" smtClean="0"/>
              <a:t>of</a:t>
            </a:r>
            <a:r>
              <a:rPr lang="sk-SK" sz="2000" b="0" dirty="0" smtClean="0"/>
              <a:t> </a:t>
            </a:r>
            <a:r>
              <a:rPr lang="sk-SK" sz="2000" b="0" dirty="0" err="1" smtClean="0"/>
              <a:t>the</a:t>
            </a:r>
            <a:r>
              <a:rPr lang="sk-SK" sz="2000" b="0" dirty="0" smtClean="0"/>
              <a:t> rock </a:t>
            </a:r>
            <a:r>
              <a:rPr lang="sk-SK" sz="2000" b="0" dirty="0" err="1" smtClean="0"/>
              <a:t>debris</a:t>
            </a:r>
            <a:r>
              <a:rPr lang="sk-SK" sz="2000" b="0" dirty="0" smtClean="0"/>
              <a:t> </a:t>
            </a:r>
            <a:r>
              <a:rPr lang="sk-SK" sz="2000" b="0" dirty="0" err="1" smtClean="0"/>
              <a:t>relates</a:t>
            </a:r>
            <a:r>
              <a:rPr lang="sk-SK" sz="2000" b="0" dirty="0" smtClean="0"/>
              <a:t> to </a:t>
            </a:r>
            <a:r>
              <a:rPr lang="sk-SK" sz="2000" b="0" dirty="0" err="1" smtClean="0"/>
              <a:t>the</a:t>
            </a:r>
            <a:r>
              <a:rPr lang="sk-SK" sz="2000" b="0" dirty="0" smtClean="0"/>
              <a:t> </a:t>
            </a:r>
            <a:r>
              <a:rPr lang="sk-SK" sz="2000" b="0" dirty="0" err="1" smtClean="0"/>
              <a:t>heap</a:t>
            </a:r>
            <a:r>
              <a:rPr lang="sk-SK" sz="2000" b="0" dirty="0" smtClean="0"/>
              <a:t> </a:t>
            </a:r>
            <a:r>
              <a:rPr lang="sk-SK" sz="2000" b="0" dirty="0" err="1" smtClean="0"/>
              <a:t>breaking</a:t>
            </a:r>
            <a:r>
              <a:rPr lang="sk-SK" sz="2000" b="0" dirty="0" smtClean="0"/>
              <a:t> </a:t>
            </a:r>
            <a:r>
              <a:rPr lang="sk-SK" sz="2000" b="0" dirty="0" err="1" smtClean="0"/>
              <a:t>under</a:t>
            </a:r>
            <a:r>
              <a:rPr lang="sk-SK" sz="2000" b="0" dirty="0" smtClean="0"/>
              <a:t> </a:t>
            </a:r>
            <a:r>
              <a:rPr lang="sk-SK" sz="2000" b="0" dirty="0" err="1" smtClean="0"/>
              <a:t>the</a:t>
            </a:r>
            <a:r>
              <a:rPr lang="sk-SK" sz="2000" b="0" dirty="0" smtClean="0"/>
              <a:t> </a:t>
            </a:r>
            <a:r>
              <a:rPr lang="sk-SK" sz="2000" b="0" dirty="0" err="1" smtClean="0"/>
              <a:t>influence</a:t>
            </a:r>
            <a:r>
              <a:rPr lang="sk-SK" sz="2000" b="0" dirty="0" smtClean="0"/>
              <a:t> </a:t>
            </a:r>
            <a:r>
              <a:rPr lang="sk-SK" sz="2000" b="0" dirty="0" err="1" smtClean="0"/>
              <a:t>of</a:t>
            </a:r>
            <a:r>
              <a:rPr lang="sk-SK" sz="2000" b="0" dirty="0" smtClean="0"/>
              <a:t> </a:t>
            </a:r>
            <a:r>
              <a:rPr lang="sk-SK" sz="2000" b="0" dirty="0" err="1" smtClean="0"/>
              <a:t>weather</a:t>
            </a:r>
            <a:r>
              <a:rPr lang="sk-SK" sz="2000" b="0" dirty="0" smtClean="0"/>
              <a:t> </a:t>
            </a:r>
            <a:r>
              <a:rPr lang="sk-SK" sz="2000" b="0" dirty="0" err="1" smtClean="0"/>
              <a:t>conditions</a:t>
            </a:r>
            <a:r>
              <a:rPr lang="sk-SK" sz="2000" b="0" dirty="0" smtClean="0"/>
              <a:t> and </a:t>
            </a:r>
            <a:r>
              <a:rPr lang="sk-SK" sz="2000" b="0" dirty="0" err="1" smtClean="0"/>
              <a:t>also</a:t>
            </a:r>
            <a:r>
              <a:rPr lang="sk-SK" sz="2000" b="0" dirty="0" smtClean="0"/>
              <a:t> </a:t>
            </a:r>
            <a:r>
              <a:rPr lang="sk-SK" sz="2000" b="0" dirty="0" err="1" smtClean="0"/>
              <a:t>with</a:t>
            </a:r>
            <a:r>
              <a:rPr lang="sk-SK" sz="2000" b="0" dirty="0" smtClean="0"/>
              <a:t> </a:t>
            </a:r>
            <a:r>
              <a:rPr lang="sk-SK" sz="2000" b="0" dirty="0" err="1" smtClean="0"/>
              <a:t>the</a:t>
            </a:r>
            <a:r>
              <a:rPr lang="sk-SK" sz="2000" b="0" dirty="0" smtClean="0"/>
              <a:t> </a:t>
            </a:r>
            <a:r>
              <a:rPr lang="sk-SK" sz="2000" b="0" dirty="0" err="1" smtClean="0"/>
              <a:t>formation</a:t>
            </a:r>
            <a:r>
              <a:rPr lang="sk-SK" sz="2000" b="0" dirty="0" smtClean="0"/>
              <a:t> </a:t>
            </a:r>
            <a:r>
              <a:rPr lang="sk-SK" sz="2000" b="0" dirty="0" err="1" smtClean="0"/>
              <a:t>of</a:t>
            </a:r>
            <a:r>
              <a:rPr lang="sk-SK" sz="2000" b="0" dirty="0" smtClean="0"/>
              <a:t> humus, </a:t>
            </a:r>
            <a:r>
              <a:rPr lang="sk-SK" sz="2000" b="0" dirty="0" err="1" smtClean="0"/>
              <a:t>which</a:t>
            </a:r>
            <a:r>
              <a:rPr lang="sk-SK" sz="2000" b="0" dirty="0" smtClean="0"/>
              <a:t> </a:t>
            </a:r>
            <a:r>
              <a:rPr lang="sk-SK" sz="2000" b="0" dirty="0" err="1" smtClean="0"/>
              <a:t>is</a:t>
            </a:r>
            <a:r>
              <a:rPr lang="sk-SK" sz="2000" b="0" dirty="0" smtClean="0"/>
              <a:t> </a:t>
            </a:r>
            <a:r>
              <a:rPr lang="sk-SK" sz="2000" b="0" dirty="0" err="1" smtClean="0"/>
              <a:t>generated</a:t>
            </a:r>
            <a:r>
              <a:rPr lang="sk-SK" sz="2000" b="0" dirty="0" smtClean="0"/>
              <a:t> by </a:t>
            </a:r>
            <a:r>
              <a:rPr lang="sk-SK" sz="2000" b="0" dirty="0" err="1" smtClean="0"/>
              <a:t>decomposition</a:t>
            </a:r>
            <a:r>
              <a:rPr lang="sk-SK" sz="2000" b="0" dirty="0" smtClean="0"/>
              <a:t> </a:t>
            </a:r>
            <a:r>
              <a:rPr lang="sk-SK" sz="2000" b="0" dirty="0" err="1" smtClean="0"/>
              <a:t>of</a:t>
            </a:r>
            <a:r>
              <a:rPr lang="sk-SK" sz="2000" b="0" dirty="0" smtClean="0"/>
              <a:t> </a:t>
            </a:r>
            <a:r>
              <a:rPr lang="sk-SK" sz="2000" b="0" dirty="0" err="1" smtClean="0"/>
              <a:t>organic</a:t>
            </a:r>
            <a:r>
              <a:rPr lang="sk-SK" sz="2000" b="0" dirty="0" smtClean="0"/>
              <a:t> </a:t>
            </a:r>
            <a:r>
              <a:rPr lang="sk-SK" sz="2000" b="0" dirty="0" err="1" smtClean="0"/>
              <a:t>material</a:t>
            </a:r>
            <a:r>
              <a:rPr lang="sk-SK" sz="2000" b="0" dirty="0" smtClean="0"/>
              <a:t> </a:t>
            </a:r>
            <a:r>
              <a:rPr lang="sk-SK" sz="2000" b="0" dirty="0" err="1" smtClean="0"/>
              <a:t>from</a:t>
            </a:r>
            <a:r>
              <a:rPr lang="sk-SK" sz="2000" b="0" dirty="0" smtClean="0"/>
              <a:t> </a:t>
            </a:r>
            <a:r>
              <a:rPr lang="sk-SK" sz="2000" b="0" dirty="0" err="1" smtClean="0"/>
              <a:t>plants</a:t>
            </a:r>
            <a:r>
              <a:rPr lang="sk-SK" sz="2000" b="0" dirty="0" smtClean="0"/>
              <a:t> </a:t>
            </a:r>
            <a:r>
              <a:rPr lang="sk-SK" sz="2000" b="0" dirty="0" err="1" smtClean="0"/>
              <a:t>first</a:t>
            </a:r>
            <a:r>
              <a:rPr lang="sk-SK" sz="2000" b="0" dirty="0" smtClean="0"/>
              <a:t> </a:t>
            </a:r>
            <a:r>
              <a:rPr lang="sk-SK" sz="2000" b="0" dirty="0" err="1" smtClean="0"/>
              <a:t>inhabited</a:t>
            </a:r>
            <a:r>
              <a:rPr lang="sk-SK" sz="2000" b="0" dirty="0" smtClean="0"/>
              <a:t>, resp. </a:t>
            </a:r>
            <a:r>
              <a:rPr lang="sk-SK" sz="2000" b="0" dirty="0" err="1" smtClean="0"/>
              <a:t>lichens</a:t>
            </a:r>
            <a:r>
              <a:rPr lang="sk-SK" sz="2000" b="0" dirty="0" smtClean="0"/>
              <a:t>. </a:t>
            </a:r>
            <a:r>
              <a:rPr lang="sk-SK" sz="2000" b="0" dirty="0" err="1" smtClean="0"/>
              <a:t>Occurrence</a:t>
            </a:r>
            <a:r>
              <a:rPr lang="sk-SK" sz="2000" b="0" dirty="0" smtClean="0"/>
              <a:t> </a:t>
            </a:r>
            <a:r>
              <a:rPr lang="sk-SK" sz="2000" b="0" dirty="0" err="1" smtClean="0"/>
              <a:t>of</a:t>
            </a:r>
            <a:r>
              <a:rPr lang="sk-SK" sz="2000" b="0" dirty="0" smtClean="0"/>
              <a:t> </a:t>
            </a:r>
            <a:r>
              <a:rPr lang="sk-SK" sz="2000" b="0" dirty="0" err="1" smtClean="0"/>
              <a:t>inventoried</a:t>
            </a:r>
            <a:r>
              <a:rPr lang="sk-SK" sz="2000" b="0" dirty="0" smtClean="0"/>
              <a:t> </a:t>
            </a:r>
            <a:r>
              <a:rPr lang="sk-SK" sz="2000" b="0" dirty="0" err="1" smtClean="0"/>
              <a:t>species</a:t>
            </a:r>
            <a:r>
              <a:rPr lang="sk-SK" sz="2000" b="0" dirty="0" smtClean="0"/>
              <a:t> </a:t>
            </a:r>
            <a:r>
              <a:rPr lang="sk-SK" sz="2000" b="0" dirty="0" err="1" smtClean="0"/>
              <a:t>settling</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t>
            </a:r>
            <a:r>
              <a:rPr lang="sk-SK" sz="2000" b="0" dirty="0" err="1" smtClean="0"/>
              <a:t>shows</a:t>
            </a:r>
            <a:r>
              <a:rPr lang="sk-SK" sz="2000" b="0" dirty="0" smtClean="0"/>
              <a:t> </a:t>
            </a:r>
            <a:r>
              <a:rPr lang="sk-SK" sz="2000" b="0" dirty="0" err="1" smtClean="0"/>
              <a:t>the</a:t>
            </a:r>
            <a:r>
              <a:rPr lang="sk-SK" sz="2000" b="0" dirty="0" smtClean="0"/>
              <a:t> </a:t>
            </a:r>
            <a:r>
              <a:rPr lang="sk-SK" sz="2000" b="0" dirty="0" err="1" smtClean="0"/>
              <a:t>gradual</a:t>
            </a:r>
            <a:r>
              <a:rPr lang="sk-SK" sz="2000" b="0" dirty="0" smtClean="0"/>
              <a:t> </a:t>
            </a:r>
            <a:r>
              <a:rPr lang="sk-SK" sz="2000" b="0" dirty="0" err="1" smtClean="0"/>
              <a:t>overgrowing</a:t>
            </a:r>
            <a:r>
              <a:rPr lang="sk-SK" sz="2000" b="0" dirty="0" smtClean="0"/>
              <a:t> </a:t>
            </a:r>
            <a:r>
              <a:rPr lang="sk-SK" sz="2000" b="0" dirty="0" err="1" smtClean="0"/>
              <a:t>heap</a:t>
            </a:r>
            <a:r>
              <a:rPr lang="sk-SK" sz="2000" b="0" dirty="0" smtClean="0"/>
              <a:t> </a:t>
            </a:r>
            <a:r>
              <a:rPr lang="sk-SK" sz="2000" b="0" dirty="0" err="1" smtClean="0"/>
              <a:t>towards</a:t>
            </a:r>
            <a:r>
              <a:rPr lang="sk-SK" sz="2000" b="0" dirty="0" smtClean="0"/>
              <a:t> </a:t>
            </a:r>
            <a:r>
              <a:rPr lang="sk-SK" sz="2000" b="0" dirty="0" err="1" smtClean="0"/>
              <a:t>the</a:t>
            </a:r>
            <a:r>
              <a:rPr lang="sk-SK" sz="2000" b="0" dirty="0" smtClean="0"/>
              <a:t> </a:t>
            </a:r>
            <a:r>
              <a:rPr lang="sk-SK" sz="2000" b="0" dirty="0" err="1" smtClean="0"/>
              <a:t>edge</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species</a:t>
            </a:r>
            <a:r>
              <a:rPr lang="sk-SK" sz="2000" b="0" dirty="0" smtClean="0"/>
              <a:t> </a:t>
            </a:r>
            <a:r>
              <a:rPr lang="sk-SK" sz="2000" b="0" dirty="0" err="1" smtClean="0"/>
              <a:t>towards</a:t>
            </a:r>
            <a:r>
              <a:rPr lang="sk-SK" sz="2000" b="0" dirty="0" smtClean="0"/>
              <a:t> </a:t>
            </a:r>
            <a:r>
              <a:rPr lang="sk-SK" sz="2000" b="0" dirty="0" err="1" smtClean="0"/>
              <a:t>the</a:t>
            </a:r>
            <a:r>
              <a:rPr lang="sk-SK" sz="2000" b="0" dirty="0" smtClean="0"/>
              <a:t> </a:t>
            </a:r>
            <a:r>
              <a:rPr lang="sk-SK" sz="2000" b="0" dirty="0" err="1" smtClean="0"/>
              <a:t>wealthier</a:t>
            </a:r>
            <a:r>
              <a:rPr lang="sk-SK" sz="2000" b="0" dirty="0" smtClean="0"/>
              <a:t> </a:t>
            </a:r>
            <a:r>
              <a:rPr lang="sk-SK" sz="2000" b="0" dirty="0" err="1" smtClean="0"/>
              <a:t>segments</a:t>
            </a:r>
            <a:r>
              <a:rPr lang="sk-SK" sz="2000" b="0" dirty="0" smtClean="0"/>
              <a:t> in </a:t>
            </a:r>
            <a:r>
              <a:rPr lang="sk-SK" sz="2000" b="0" dirty="0" err="1" smtClean="0"/>
              <a:t>the</a:t>
            </a:r>
            <a:r>
              <a:rPr lang="sk-SK" sz="2000" b="0" dirty="0" smtClean="0"/>
              <a:t> </a:t>
            </a:r>
            <a:r>
              <a:rPr lang="sk-SK" sz="2000" b="0" dirty="0" err="1" smtClean="0"/>
              <a:t>central</a:t>
            </a:r>
            <a:r>
              <a:rPr lang="sk-SK" sz="2000" b="0" dirty="0" smtClean="0"/>
              <a:t> </a:t>
            </a:r>
            <a:r>
              <a:rPr lang="sk-SK" sz="2000" b="0" dirty="0" err="1" smtClean="0"/>
              <a:t>species</a:t>
            </a:r>
            <a:r>
              <a:rPr lang="sk-SK" sz="2000" b="0" dirty="0" smtClean="0"/>
              <a:t> </a:t>
            </a:r>
            <a:r>
              <a:rPr lang="sk-SK" sz="2000" b="0" dirty="0" err="1" smtClean="0"/>
              <a:t>poorer</a:t>
            </a:r>
            <a:r>
              <a:rPr lang="sk-SK" sz="2000" b="0" dirty="0" smtClean="0"/>
              <a:t> </a:t>
            </a:r>
            <a:r>
              <a:rPr lang="sk-SK" sz="2000" b="0" dirty="0" err="1" smtClean="0"/>
              <a:t>parts</a:t>
            </a:r>
            <a:r>
              <a:rPr lang="sk-SK" sz="2000" b="0" dirty="0" smtClean="0"/>
              <a:t>.</a:t>
            </a:r>
          </a:p>
          <a:p>
            <a:pPr algn="just"/>
            <a:r>
              <a:rPr lang="sk-SK" sz="2000" b="0" dirty="0" smtClean="0"/>
              <a:t>         In </a:t>
            </a:r>
            <a:r>
              <a:rPr lang="sk-SK" sz="2000" b="0" dirty="0" err="1" smtClean="0"/>
              <a:t>the</a:t>
            </a:r>
            <a:r>
              <a:rPr lang="sk-SK" sz="2000" b="0" dirty="0" smtClean="0"/>
              <a:t> </a:t>
            </a:r>
            <a:r>
              <a:rPr lang="sk-SK" sz="2000" b="0" dirty="0" err="1" smtClean="0"/>
              <a:t>future</a:t>
            </a:r>
            <a:r>
              <a:rPr lang="sk-SK" sz="2000" b="0" dirty="0" smtClean="0"/>
              <a:t> I </a:t>
            </a:r>
            <a:r>
              <a:rPr lang="sk-SK" sz="2000" b="0" dirty="0" err="1" smtClean="0"/>
              <a:t>want</a:t>
            </a:r>
            <a:r>
              <a:rPr lang="sk-SK" sz="2000" b="0" dirty="0" smtClean="0"/>
              <a:t> to </a:t>
            </a:r>
            <a:r>
              <a:rPr lang="sk-SK" sz="2000" b="0" dirty="0" err="1" smtClean="0"/>
              <a:t>explore</a:t>
            </a:r>
            <a:r>
              <a:rPr lang="sk-SK" sz="2000" b="0" dirty="0" smtClean="0"/>
              <a:t> </a:t>
            </a:r>
            <a:r>
              <a:rPr lang="sk-SK" sz="2000" b="0" dirty="0" err="1" smtClean="0"/>
              <a:t>this</a:t>
            </a:r>
            <a:r>
              <a:rPr lang="sk-SK" sz="2000" b="0" dirty="0" smtClean="0"/>
              <a:t> </a:t>
            </a:r>
            <a:r>
              <a:rPr lang="sk-SK" sz="2000" b="0" dirty="0" err="1" smtClean="0"/>
              <a:t>historic</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and </a:t>
            </a:r>
            <a:r>
              <a:rPr lang="sk-SK" sz="2000" b="0" dirty="0" err="1" smtClean="0"/>
              <a:t>continue</a:t>
            </a:r>
            <a:r>
              <a:rPr lang="sk-SK" sz="2000" b="0" dirty="0" smtClean="0"/>
              <a:t> to monitor </a:t>
            </a:r>
            <a:r>
              <a:rPr lang="sk-SK" sz="2000" b="0" dirty="0" err="1" smtClean="0"/>
              <a:t>its</a:t>
            </a:r>
            <a:r>
              <a:rPr lang="sk-SK" sz="2000" b="0" dirty="0" smtClean="0"/>
              <a:t> </a:t>
            </a:r>
            <a:r>
              <a:rPr lang="sk-SK" sz="2000" b="0" dirty="0" err="1" smtClean="0"/>
              <a:t>successional</a:t>
            </a:r>
            <a:r>
              <a:rPr lang="sk-SK" sz="2000" b="0" dirty="0" smtClean="0"/>
              <a:t> </a:t>
            </a:r>
            <a:r>
              <a:rPr lang="sk-SK" sz="2000" b="0" dirty="0" err="1" smtClean="0"/>
              <a:t>conversion</a:t>
            </a:r>
            <a:r>
              <a:rPr lang="sk-SK" sz="2000" b="0" dirty="0" smtClean="0"/>
              <a:t> in </a:t>
            </a:r>
            <a:r>
              <a:rPr lang="sk-SK" sz="2000" b="0" dirty="0" err="1" smtClean="0"/>
              <a:t>the</a:t>
            </a:r>
            <a:r>
              <a:rPr lang="sk-SK" sz="2000" b="0" dirty="0" smtClean="0"/>
              <a:t> </a:t>
            </a:r>
            <a:r>
              <a:rPr lang="sk-SK" sz="2000" b="0" dirty="0" err="1" smtClean="0"/>
              <a:t>longer</a:t>
            </a:r>
            <a:r>
              <a:rPr lang="sk-SK" sz="2000" b="0" dirty="0" smtClean="0"/>
              <a:t> term. I </a:t>
            </a:r>
            <a:r>
              <a:rPr lang="sk-SK" sz="2000" b="0" dirty="0" err="1" smtClean="0"/>
              <a:t>would</a:t>
            </a:r>
            <a:r>
              <a:rPr lang="sk-SK" sz="2000" b="0" dirty="0" smtClean="0"/>
              <a:t> </a:t>
            </a:r>
            <a:r>
              <a:rPr lang="sk-SK" sz="2000" b="0" dirty="0" err="1" smtClean="0"/>
              <a:t>like</a:t>
            </a:r>
            <a:r>
              <a:rPr lang="sk-SK" sz="2000" b="0" dirty="0" smtClean="0"/>
              <a:t> to </a:t>
            </a:r>
            <a:r>
              <a:rPr lang="sk-SK" sz="2000" b="0" dirty="0" err="1" smtClean="0"/>
              <a:t>explore</a:t>
            </a:r>
            <a:r>
              <a:rPr lang="sk-SK" sz="2000" b="0" dirty="0" smtClean="0"/>
              <a:t> </a:t>
            </a:r>
            <a:r>
              <a:rPr lang="sk-SK" sz="2000" b="0" dirty="0" err="1" smtClean="0"/>
              <a:t>the</a:t>
            </a:r>
            <a:r>
              <a:rPr lang="sk-SK" sz="2000" b="0" dirty="0" smtClean="0"/>
              <a:t> </a:t>
            </a:r>
            <a:r>
              <a:rPr lang="sk-SK" sz="2000" b="0" dirty="0" err="1" smtClean="0"/>
              <a:t>nearby</a:t>
            </a:r>
            <a:r>
              <a:rPr lang="sk-SK" sz="2000" b="0" dirty="0" smtClean="0"/>
              <a:t>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in Smolnícka Huta, </a:t>
            </a:r>
            <a:r>
              <a:rPr lang="sk-SK" sz="2000" b="0" dirty="0" err="1" smtClean="0"/>
              <a:t>each</a:t>
            </a:r>
            <a:r>
              <a:rPr lang="sk-SK" sz="2000" b="0" dirty="0" smtClean="0"/>
              <a:t> to </a:t>
            </a:r>
            <a:r>
              <a:rPr lang="sk-SK" sz="2000" b="0" dirty="0" err="1" smtClean="0"/>
              <a:t>compare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and to </a:t>
            </a:r>
            <a:r>
              <a:rPr lang="sk-SK" sz="2000" b="0" dirty="0" err="1" smtClean="0"/>
              <a:t>generalize</a:t>
            </a:r>
            <a:r>
              <a:rPr lang="sk-SK" sz="2000" b="0" dirty="0" smtClean="0"/>
              <a:t> </a:t>
            </a:r>
            <a:r>
              <a:rPr lang="sk-SK" sz="2000" b="0" dirty="0" err="1" smtClean="0"/>
              <a:t>the</a:t>
            </a:r>
            <a:r>
              <a:rPr lang="sk-SK" sz="2000" b="0" dirty="0" smtClean="0"/>
              <a:t> </a:t>
            </a:r>
            <a:r>
              <a:rPr lang="sk-SK" sz="2000" b="0" dirty="0" err="1" smtClean="0"/>
              <a:t>findings</a:t>
            </a:r>
            <a:r>
              <a:rPr lang="sk-SK" sz="2000" b="0" dirty="0" smtClean="0"/>
              <a:t>. </a:t>
            </a:r>
            <a:r>
              <a:rPr lang="sk-SK" sz="2000" b="0" dirty="0" err="1" smtClean="0"/>
              <a:t>Because</a:t>
            </a:r>
            <a:r>
              <a:rPr lang="sk-SK" sz="2000" b="0" dirty="0" smtClean="0"/>
              <a:t> </a:t>
            </a:r>
            <a:r>
              <a:rPr lang="sk-SK" sz="2000" b="0" dirty="0" err="1" smtClean="0"/>
              <a:t>the</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t>
            </a:r>
            <a:r>
              <a:rPr lang="sk-SK" sz="2000" b="0" dirty="0" err="1" smtClean="0"/>
              <a:t>is</a:t>
            </a:r>
            <a:r>
              <a:rPr lang="sk-SK" sz="2000" b="0" dirty="0" smtClean="0"/>
              <a:t> </a:t>
            </a:r>
            <a:r>
              <a:rPr lang="sk-SK" sz="2000" b="0" dirty="0" err="1" smtClean="0"/>
              <a:t>close</a:t>
            </a:r>
            <a:r>
              <a:rPr lang="sk-SK" sz="2000" b="0" dirty="0" smtClean="0"/>
              <a:t> to </a:t>
            </a:r>
            <a:r>
              <a:rPr lang="sk-SK" sz="2000" b="0" dirty="0" err="1" smtClean="0"/>
              <a:t>the</a:t>
            </a:r>
            <a:r>
              <a:rPr lang="sk-SK" sz="2000" b="0" dirty="0" smtClean="0"/>
              <a:t> </a:t>
            </a:r>
            <a:r>
              <a:rPr lang="sk-SK" sz="2000" b="0" dirty="0" err="1" smtClean="0"/>
              <a:t>human</a:t>
            </a:r>
            <a:r>
              <a:rPr lang="sk-SK" sz="2000" b="0" dirty="0" smtClean="0"/>
              <a:t> </a:t>
            </a:r>
            <a:r>
              <a:rPr lang="sk-SK" sz="2000" b="0" dirty="0" err="1" smtClean="0"/>
              <a:t>settlements</a:t>
            </a:r>
            <a:r>
              <a:rPr lang="sk-SK" sz="2000" b="0" dirty="0" smtClean="0"/>
              <a:t> and </a:t>
            </a:r>
            <a:r>
              <a:rPr lang="sk-SK" sz="2000" b="0" dirty="0" err="1" smtClean="0"/>
              <a:t>underneath</a:t>
            </a:r>
            <a:r>
              <a:rPr lang="sk-SK" sz="2000" b="0" dirty="0" smtClean="0"/>
              <a:t> </a:t>
            </a:r>
            <a:r>
              <a:rPr lang="sk-SK" sz="2000" b="0" dirty="0" err="1" smtClean="0"/>
              <a:t>spewing</a:t>
            </a:r>
            <a:r>
              <a:rPr lang="sk-SK" sz="2000" b="0" dirty="0" smtClean="0"/>
              <a:t> </a:t>
            </a:r>
            <a:r>
              <a:rPr lang="sk-SK" sz="2000" b="0" dirty="0" err="1" smtClean="0"/>
              <a:t>fountain</a:t>
            </a:r>
            <a:r>
              <a:rPr lang="sk-SK" sz="2000" b="0" dirty="0" smtClean="0"/>
              <a:t>, </a:t>
            </a:r>
            <a:r>
              <a:rPr lang="sk-SK" sz="2000" b="0" dirty="0" err="1" smtClean="0"/>
              <a:t>from</a:t>
            </a:r>
            <a:r>
              <a:rPr lang="sk-SK" sz="2000" b="0" dirty="0" smtClean="0"/>
              <a:t> </a:t>
            </a:r>
            <a:r>
              <a:rPr lang="sk-SK" sz="2000" b="0" dirty="0" err="1" smtClean="0"/>
              <a:t>which</a:t>
            </a:r>
            <a:r>
              <a:rPr lang="sk-SK" sz="2000" b="0" dirty="0" smtClean="0"/>
              <a:t> </a:t>
            </a:r>
            <a:r>
              <a:rPr lang="sk-SK" sz="2000" b="0" dirty="0" err="1" smtClean="0"/>
              <a:t>it</a:t>
            </a:r>
            <a:r>
              <a:rPr lang="sk-SK" sz="2000" b="0" dirty="0" smtClean="0"/>
              <a:t> </a:t>
            </a:r>
            <a:r>
              <a:rPr lang="sk-SK" sz="2000" b="0" dirty="0" err="1" smtClean="0"/>
              <a:t>takes</a:t>
            </a:r>
            <a:r>
              <a:rPr lang="sk-SK" sz="2000" b="0" dirty="0" smtClean="0"/>
              <a:t> a </a:t>
            </a:r>
            <a:r>
              <a:rPr lang="sk-SK" sz="2000" b="0" dirty="0" err="1" smtClean="0"/>
              <a:t>day</a:t>
            </a:r>
            <a:r>
              <a:rPr lang="sk-SK" sz="2000" b="0" dirty="0" smtClean="0"/>
              <a:t> </a:t>
            </a:r>
            <a:r>
              <a:rPr lang="sk-SK" sz="2000" b="0" dirty="0" err="1" smtClean="0"/>
              <a:t>for</a:t>
            </a:r>
            <a:r>
              <a:rPr lang="sk-SK" sz="2000" b="0" dirty="0" smtClean="0"/>
              <a:t> </a:t>
            </a:r>
            <a:r>
              <a:rPr lang="sk-SK" sz="2000" b="0" dirty="0" err="1" smtClean="0"/>
              <a:t>drinking</a:t>
            </a:r>
            <a:r>
              <a:rPr lang="sk-SK" sz="2000" b="0" dirty="0" smtClean="0"/>
              <a:t> </a:t>
            </a:r>
            <a:r>
              <a:rPr lang="sk-SK" sz="2000" b="0" dirty="0" err="1" smtClean="0"/>
              <a:t>locals</a:t>
            </a:r>
            <a:r>
              <a:rPr lang="sk-SK" sz="2000" b="0" dirty="0" smtClean="0"/>
              <a:t>, I </a:t>
            </a:r>
            <a:r>
              <a:rPr lang="sk-SK" sz="2000" b="0" dirty="0" err="1" smtClean="0"/>
              <a:t>would</a:t>
            </a:r>
            <a:r>
              <a:rPr lang="sk-SK" sz="2000" b="0" dirty="0" smtClean="0"/>
              <a:t> </a:t>
            </a:r>
            <a:r>
              <a:rPr lang="sk-SK" sz="2000" b="0" dirty="0" err="1" smtClean="0"/>
              <a:t>like</a:t>
            </a:r>
            <a:r>
              <a:rPr lang="sk-SK" sz="2000" b="0" dirty="0" smtClean="0"/>
              <a:t> to </a:t>
            </a:r>
            <a:r>
              <a:rPr lang="sk-SK" sz="2000" b="0" dirty="0" err="1" smtClean="0"/>
              <a:t>see</a:t>
            </a:r>
            <a:r>
              <a:rPr lang="sk-SK" sz="2000" b="0" dirty="0" smtClean="0"/>
              <a:t> </a:t>
            </a:r>
            <a:r>
              <a:rPr lang="sk-SK" sz="2000" b="0" dirty="0" err="1" smtClean="0"/>
              <a:t>the</a:t>
            </a:r>
            <a:r>
              <a:rPr lang="sk-SK" sz="2000" b="0" dirty="0" smtClean="0"/>
              <a:t> </a:t>
            </a:r>
            <a:r>
              <a:rPr lang="sk-SK" sz="2000" b="0" dirty="0" err="1" smtClean="0"/>
              <a:t>content</a:t>
            </a:r>
            <a:r>
              <a:rPr lang="sk-SK" sz="2000" b="0" dirty="0" smtClean="0"/>
              <a:t> </a:t>
            </a:r>
            <a:r>
              <a:rPr lang="sk-SK" sz="2000" b="0" dirty="0" err="1" smtClean="0"/>
              <a:t>of</a:t>
            </a:r>
            <a:r>
              <a:rPr lang="sk-SK" sz="2000" b="0" dirty="0" smtClean="0"/>
              <a:t> </a:t>
            </a:r>
            <a:r>
              <a:rPr lang="sk-SK" sz="2000" b="0" dirty="0" err="1" smtClean="0"/>
              <a:t>toxic</a:t>
            </a:r>
            <a:r>
              <a:rPr lang="sk-SK" sz="2000" b="0" dirty="0" smtClean="0"/>
              <a:t> </a:t>
            </a:r>
            <a:r>
              <a:rPr lang="sk-SK" sz="2000" b="0" dirty="0" err="1" smtClean="0"/>
              <a:t>metals</a:t>
            </a:r>
            <a:r>
              <a:rPr lang="sk-SK" sz="2000" b="0" dirty="0" smtClean="0"/>
              <a:t> in </a:t>
            </a:r>
            <a:r>
              <a:rPr lang="sk-SK" sz="2000" b="0" dirty="0" err="1" smtClean="0"/>
              <a:t>the</a:t>
            </a:r>
            <a:r>
              <a:rPr lang="sk-SK" sz="2000" b="0" dirty="0" smtClean="0"/>
              <a:t> </a:t>
            </a:r>
            <a:r>
              <a:rPr lang="sk-SK" sz="2000" b="0" dirty="0" err="1" smtClean="0"/>
              <a:t>water</a:t>
            </a:r>
            <a:r>
              <a:rPr lang="sk-SK" sz="2000" b="0" dirty="0" smtClean="0"/>
              <a:t>. </a:t>
            </a:r>
            <a:r>
              <a:rPr lang="sk-SK" sz="2000" b="0" dirty="0" err="1" smtClean="0"/>
              <a:t>Because</a:t>
            </a:r>
            <a:r>
              <a:rPr lang="sk-SK" sz="2000" b="0" dirty="0" smtClean="0"/>
              <a:t> </a:t>
            </a:r>
            <a:r>
              <a:rPr lang="sk-SK" sz="2000" b="0" dirty="0" err="1" smtClean="0"/>
              <a:t>of</a:t>
            </a:r>
            <a:r>
              <a:rPr lang="sk-SK" sz="2000" b="0" dirty="0" smtClean="0"/>
              <a:t> </a:t>
            </a:r>
            <a:r>
              <a:rPr lang="sk-SK" sz="2000" b="0" dirty="0" err="1" smtClean="0"/>
              <a:t>the</a:t>
            </a:r>
            <a:r>
              <a:rPr lang="sk-SK" sz="2000" b="0" dirty="0" smtClean="0"/>
              <a:t> </a:t>
            </a:r>
            <a:r>
              <a:rPr lang="sk-SK" sz="2000" b="0" dirty="0" err="1" smtClean="0"/>
              <a:t>mining</a:t>
            </a:r>
            <a:r>
              <a:rPr lang="sk-SK" sz="2000" b="0" dirty="0" smtClean="0"/>
              <a:t> </a:t>
            </a:r>
            <a:r>
              <a:rPr lang="sk-SK" sz="2000" b="0" dirty="0" err="1" smtClean="0"/>
              <a:t>tradition</a:t>
            </a:r>
            <a:r>
              <a:rPr lang="sk-SK" sz="2000" b="0" dirty="0" smtClean="0"/>
              <a:t> and </a:t>
            </a:r>
            <a:r>
              <a:rPr lang="sk-SK" sz="2000" b="0" dirty="0" err="1" smtClean="0"/>
              <a:t>also</a:t>
            </a:r>
            <a:r>
              <a:rPr lang="sk-SK" sz="2000" b="0" dirty="0" smtClean="0"/>
              <a:t> </a:t>
            </a:r>
            <a:r>
              <a:rPr lang="sk-SK" sz="2000" b="0" dirty="0" err="1" smtClean="0"/>
              <a:t>because</a:t>
            </a:r>
            <a:r>
              <a:rPr lang="sk-SK" sz="2000" b="0" dirty="0" smtClean="0"/>
              <a:t> </a:t>
            </a:r>
            <a:r>
              <a:rPr lang="sk-SK" sz="2000" b="0" dirty="0" err="1" smtClean="0"/>
              <a:t>it</a:t>
            </a:r>
            <a:r>
              <a:rPr lang="sk-SK" sz="2000" b="0" dirty="0" smtClean="0"/>
              <a:t> </a:t>
            </a:r>
            <a:r>
              <a:rPr lang="sk-SK" sz="2000" b="0" dirty="0" err="1" smtClean="0"/>
              <a:t>is</a:t>
            </a:r>
            <a:r>
              <a:rPr lang="sk-SK" sz="2000" b="0" dirty="0" smtClean="0"/>
              <a:t> </a:t>
            </a:r>
            <a:r>
              <a:rPr lang="sk-SK" sz="2000" b="0" dirty="0" err="1" smtClean="0"/>
              <a:t>occurring</a:t>
            </a:r>
            <a:r>
              <a:rPr lang="sk-SK" sz="2000" b="0" dirty="0" smtClean="0"/>
              <a:t> on </a:t>
            </a:r>
            <a:r>
              <a:rPr lang="sk-SK" sz="2000" b="0" dirty="0" err="1" smtClean="0"/>
              <a:t>the</a:t>
            </a:r>
            <a:r>
              <a:rPr lang="sk-SK" sz="2000" b="0" dirty="0" smtClean="0"/>
              <a:t> </a:t>
            </a:r>
            <a:r>
              <a:rPr lang="sk-SK" sz="2000" b="0" dirty="0" err="1" smtClean="0"/>
              <a:t>heap</a:t>
            </a:r>
            <a:r>
              <a:rPr lang="sk-SK" sz="2000" b="0" dirty="0" smtClean="0"/>
              <a:t> </a:t>
            </a:r>
            <a:r>
              <a:rPr lang="sk-SK" sz="2000" b="0" dirty="0" err="1" smtClean="0"/>
              <a:t>protected</a:t>
            </a:r>
            <a:r>
              <a:rPr lang="sk-SK" sz="2000" b="0" dirty="0" smtClean="0"/>
              <a:t> by </a:t>
            </a:r>
            <a:r>
              <a:rPr lang="sk-SK" sz="2000" b="0" dirty="0" err="1" smtClean="0"/>
              <a:t>lichens</a:t>
            </a:r>
            <a:r>
              <a:rPr lang="sk-SK" sz="2000" b="0" dirty="0" smtClean="0"/>
              <a:t> and </a:t>
            </a:r>
            <a:r>
              <a:rPr lang="sk-SK" sz="2000" b="0" dirty="0" err="1" smtClean="0"/>
              <a:t>the</a:t>
            </a:r>
            <a:r>
              <a:rPr lang="sk-SK" sz="2000" b="0" dirty="0" smtClean="0"/>
              <a:t> </a:t>
            </a:r>
            <a:r>
              <a:rPr lang="sk-SK" sz="2000" b="0" dirty="0" err="1" smtClean="0"/>
              <a:t>slag</a:t>
            </a:r>
            <a:r>
              <a:rPr lang="sk-SK" sz="2000" b="0" dirty="0" smtClean="0"/>
              <a:t> </a:t>
            </a:r>
            <a:r>
              <a:rPr lang="sk-SK" sz="2000" b="0" dirty="0" err="1" smtClean="0"/>
              <a:t>is</a:t>
            </a:r>
            <a:r>
              <a:rPr lang="sk-SK" sz="2000" b="0" dirty="0" smtClean="0"/>
              <a:t> a </a:t>
            </a:r>
            <a:r>
              <a:rPr lang="sk-SK" sz="2000" b="0" dirty="0" err="1" smtClean="0"/>
              <a:t>large</a:t>
            </a:r>
            <a:r>
              <a:rPr lang="sk-SK" sz="2000" b="0" dirty="0" smtClean="0"/>
              <a:t> </a:t>
            </a:r>
            <a:r>
              <a:rPr lang="sk-SK" sz="2000" b="0" dirty="0" err="1" smtClean="0"/>
              <a:t>amount</a:t>
            </a:r>
            <a:r>
              <a:rPr lang="sk-SK" sz="2000" b="0" dirty="0" smtClean="0"/>
              <a:t> </a:t>
            </a:r>
            <a:r>
              <a:rPr lang="sk-SK" sz="2000" b="0" dirty="0" err="1" smtClean="0"/>
              <a:t>of</a:t>
            </a:r>
            <a:r>
              <a:rPr lang="sk-SK" sz="2000" b="0" dirty="0" smtClean="0"/>
              <a:t> </a:t>
            </a:r>
            <a:r>
              <a:rPr lang="sk-SK" sz="2000" b="0" dirty="0" err="1" smtClean="0"/>
              <a:t>minerals</a:t>
            </a:r>
            <a:r>
              <a:rPr lang="sk-SK" sz="2000" b="0" dirty="0" smtClean="0"/>
              <a:t>, </a:t>
            </a:r>
            <a:r>
              <a:rPr lang="sk-SK" sz="2000" b="0" dirty="0" err="1" smtClean="0"/>
              <a:t>consideration</a:t>
            </a:r>
            <a:r>
              <a:rPr lang="sk-SK" sz="2000" b="0" dirty="0" smtClean="0"/>
              <a:t> </a:t>
            </a:r>
            <a:r>
              <a:rPr lang="sk-SK" sz="2000" b="0" dirty="0" err="1" smtClean="0"/>
              <a:t>calculates</a:t>
            </a:r>
            <a:r>
              <a:rPr lang="sk-SK" sz="2000" b="0" dirty="0" smtClean="0"/>
              <a:t> </a:t>
            </a:r>
            <a:r>
              <a:rPr lang="sk-SK" sz="2000" b="0" dirty="0" err="1" smtClean="0"/>
              <a:t>the</a:t>
            </a:r>
            <a:r>
              <a:rPr lang="sk-SK" sz="2000" b="0" dirty="0" smtClean="0"/>
              <a:t> </a:t>
            </a:r>
            <a:r>
              <a:rPr lang="sk-SK" sz="2000" b="0" dirty="0" err="1" smtClean="0"/>
              <a:t>route</a:t>
            </a:r>
            <a:r>
              <a:rPr lang="sk-SK" sz="2000" b="0" dirty="0" smtClean="0"/>
              <a:t> </a:t>
            </a:r>
            <a:r>
              <a:rPr lang="sk-SK" sz="2000" b="0" dirty="0" err="1" smtClean="0"/>
              <a:t>for</a:t>
            </a:r>
            <a:r>
              <a:rPr lang="sk-SK" sz="2000" b="0" dirty="0" smtClean="0"/>
              <a:t> </a:t>
            </a:r>
            <a:r>
              <a:rPr lang="sk-SK" sz="2000" b="0" dirty="0" err="1" smtClean="0"/>
              <a:t>educational</a:t>
            </a:r>
            <a:r>
              <a:rPr lang="sk-SK" sz="2000" b="0" dirty="0" smtClean="0"/>
              <a:t> </a:t>
            </a:r>
            <a:r>
              <a:rPr lang="sk-SK" sz="2000" b="0" dirty="0" err="1" smtClean="0"/>
              <a:t>geological</a:t>
            </a:r>
            <a:r>
              <a:rPr lang="sk-SK" sz="2000" b="0" dirty="0" smtClean="0"/>
              <a:t> </a:t>
            </a:r>
            <a:r>
              <a:rPr lang="sk-SK" sz="2000" b="0" dirty="0" err="1" smtClean="0"/>
              <a:t>trail</a:t>
            </a:r>
            <a:r>
              <a:rPr lang="sk-SK" sz="2000" b="0" dirty="0" smtClean="0"/>
              <a:t> and </a:t>
            </a:r>
            <a:r>
              <a:rPr lang="sk-SK" sz="2000" b="0" dirty="0" err="1" smtClean="0"/>
              <a:t>thus</a:t>
            </a:r>
            <a:r>
              <a:rPr lang="sk-SK" sz="2000" b="0" dirty="0" smtClean="0"/>
              <a:t> </a:t>
            </a:r>
            <a:r>
              <a:rPr lang="sk-SK" sz="2000" b="0" dirty="0" err="1" smtClean="0"/>
              <a:t>draw</a:t>
            </a:r>
            <a:r>
              <a:rPr lang="sk-SK" sz="2000" b="0" dirty="0" smtClean="0"/>
              <a:t> </a:t>
            </a:r>
            <a:r>
              <a:rPr lang="sk-SK" sz="2000" b="0" dirty="0" err="1" smtClean="0"/>
              <a:t>attention</a:t>
            </a:r>
            <a:r>
              <a:rPr lang="sk-SK" sz="2000" b="0" dirty="0" smtClean="0"/>
              <a:t> to </a:t>
            </a:r>
            <a:r>
              <a:rPr lang="sk-SK" sz="2000" b="0" dirty="0" err="1" smtClean="0"/>
              <a:t>delights</a:t>
            </a:r>
            <a:r>
              <a:rPr lang="sk-SK" sz="2000" b="0" dirty="0" smtClean="0"/>
              <a:t> </a:t>
            </a:r>
            <a:r>
              <a:rPr lang="sk-SK" sz="2000" b="0" dirty="0" err="1" smtClean="0"/>
              <a:t>which</a:t>
            </a:r>
            <a:r>
              <a:rPr lang="sk-SK" sz="2000" b="0" dirty="0" smtClean="0"/>
              <a:t> </a:t>
            </a:r>
            <a:r>
              <a:rPr lang="sk-SK" sz="2000" b="0" dirty="0" err="1" smtClean="0"/>
              <a:t>spoil</a:t>
            </a:r>
            <a:r>
              <a:rPr lang="sk-SK" sz="2000" b="0" dirty="0" smtClean="0"/>
              <a:t> </a:t>
            </a:r>
            <a:r>
              <a:rPr lang="sk-SK" sz="2000" b="0" dirty="0" err="1" smtClean="0"/>
              <a:t>heap</a:t>
            </a:r>
            <a:r>
              <a:rPr lang="sk-SK" sz="2000" b="0" dirty="0" smtClean="0"/>
              <a:t> </a:t>
            </a:r>
            <a:r>
              <a:rPr lang="sk-SK" sz="2000" b="0" dirty="0" err="1" smtClean="0"/>
              <a:t>can</a:t>
            </a:r>
            <a:r>
              <a:rPr lang="sk-SK" sz="2000" b="0" dirty="0" smtClean="0"/>
              <a:t> </a:t>
            </a:r>
            <a:r>
              <a:rPr lang="sk-SK" sz="2000" b="0" dirty="0" err="1" smtClean="0"/>
              <a:t>offer</a:t>
            </a:r>
            <a:r>
              <a:rPr lang="sk-SK" sz="2000" b="0" dirty="0" smtClean="0"/>
              <a:t>.</a:t>
            </a:r>
          </a:p>
          <a:p>
            <a:pPr algn="just"/>
            <a:r>
              <a:rPr lang="sk-SK" sz="2400" b="0" dirty="0" smtClean="0"/>
              <a:t> </a:t>
            </a:r>
          </a:p>
          <a:p>
            <a:r>
              <a:rPr lang="sk-SK" sz="2400" dirty="0" smtClean="0"/>
              <a:t> </a:t>
            </a:r>
            <a:endParaRPr lang="sk-SK" sz="2400" dirty="0"/>
          </a:p>
        </p:txBody>
      </p:sp>
      <p:sp>
        <p:nvSpPr>
          <p:cNvPr id="34" name="Zástupný symbol textu 6"/>
          <p:cNvSpPr txBox="1">
            <a:spLocks/>
          </p:cNvSpPr>
          <p:nvPr/>
        </p:nvSpPr>
        <p:spPr>
          <a:xfrm>
            <a:off x="371475" y="26050081"/>
            <a:ext cx="7620000" cy="1112336"/>
          </a:xfrm>
          <a:prstGeom prst="rect">
            <a:avLst/>
          </a:prstGeom>
          <a:solidFill>
            <a:srgbClr val="92D050"/>
          </a:solidFill>
        </p:spPr>
        <p:txBody>
          <a:bodyPr vert="horz" lIns="312530" tIns="156266" rIns="312530" bIns="156266" rtlCol="0" anchor="b">
            <a:noAutofit/>
          </a:bodyPr>
          <a:lstStyle/>
          <a:p>
            <a:pPr>
              <a:spcBef>
                <a:spcPct val="20000"/>
              </a:spcBef>
              <a:defRPr/>
            </a:pPr>
            <a:r>
              <a:rPr lang="sk-SK" sz="5400" b="1" dirty="0" err="1" smtClean="0"/>
              <a:t>Disscusion</a:t>
            </a:r>
            <a:endParaRPr lang="sk-SK" sz="5400" b="1" dirty="0"/>
          </a:p>
        </p:txBody>
      </p:sp>
      <p:sp>
        <p:nvSpPr>
          <p:cNvPr id="35" name="Zástupný symbol textu 6"/>
          <p:cNvSpPr txBox="1">
            <a:spLocks/>
          </p:cNvSpPr>
          <p:nvPr/>
        </p:nvSpPr>
        <p:spPr>
          <a:xfrm>
            <a:off x="0" y="31765081"/>
            <a:ext cx="7620000" cy="1112336"/>
          </a:xfrm>
          <a:prstGeom prst="rect">
            <a:avLst/>
          </a:prstGeom>
          <a:solidFill>
            <a:srgbClr val="92D050"/>
          </a:solidFill>
        </p:spPr>
        <p:txBody>
          <a:bodyPr vert="horz" lIns="312530" tIns="156266" rIns="312530" bIns="156266" rtlCol="0" anchor="b">
            <a:noAutofit/>
          </a:bodyPr>
          <a:lstStyle/>
          <a:p>
            <a:pPr>
              <a:spcBef>
                <a:spcPct val="20000"/>
              </a:spcBef>
              <a:defRPr/>
            </a:pPr>
            <a:r>
              <a:rPr lang="sk-SK" sz="5400" b="1" dirty="0" err="1" smtClean="0"/>
              <a:t>Conclusion</a:t>
            </a:r>
            <a:endParaRPr lang="sk-SK" sz="5400" b="1" dirty="0"/>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1036</Words>
  <PresentationFormat>Vlastná</PresentationFormat>
  <Paragraphs>137</Paragraphs>
  <Slides>2</Slides>
  <Notes>1</Notes>
  <HiddenSlides>0</HiddenSlides>
  <MMClips>0</MMClips>
  <ScaleCrop>false</ScaleCrop>
  <HeadingPairs>
    <vt:vector size="4" baseType="variant">
      <vt:variant>
        <vt:lpstr>Motív</vt:lpstr>
      </vt:variant>
      <vt:variant>
        <vt:i4>1</vt:i4>
      </vt:variant>
      <vt:variant>
        <vt:lpstr>Nadpisy snímok</vt:lpstr>
      </vt:variant>
      <vt:variant>
        <vt:i4>2</vt:i4>
      </vt:variant>
    </vt:vector>
  </HeadingPairs>
  <TitlesOfParts>
    <vt:vector size="3" baseType="lpstr">
      <vt:lpstr>Motív Office</vt:lpstr>
      <vt:lpstr>   Abstract        The spoil heaps after mining are weighed after extraction of ores, which are the remains of the low effective medieval mining ores and they represent a permanent environmental impact. Our project deals about analysis of secondary complex of mining remains on area of ​​approximately 5 500 m2 in the locality Slovenské Cechy – Gaple in the Košice region of Eastern Slovakia. Mentioned area is characterized by high content of copper and also of iron, arsenic, lead, zinc and antimony in soil. Project presents characteristics of environmental conditions on the spoil heap in Gelnica, pH of soil properties, description of vegetation and settlement on this spoil heap, and representatives of fungi and animals. Our results shows presence of content of toxic metals in the lichen Cladonia arbuscula subsp. mitis in relation to their high content in the soil of spoil heap. Transferred phytocenological vegetation records represent typical population of central and peripheral part of the spoil heap. Results of our observations show that the most widespread species in spoil heap in Gelnica include Agrostis capillaris and lichens Cladonia arbuscula subsp. mitis and Stereocaulon dactylophyllum. Total vegetation cover of the heap is about 40%. Although the incidence of individuals lichen genus Stereocaulon abundant on the heap, are among the endangered and critically endangered species. Individuals present in higher plants are characterized by obvious signs of impaired vitality. The soil is characterized by acidic pH of the heap, we measured value 5.1. In terms of fauna on the heap, we observed  occurrence of mainly invertebrates. The most frequent lichen Cladonia arbuscula subsp. mitis, we determined the content of toxic metals and found that lichens were most represented by the elements aluminium, iron, antimony and copper. In a contrasting view on the heap as a source of potentially hazardous toxic metals, as well as a place that wants a wide range of endangered and rare lichens, spoil heaps deserve our attention - perhaps as educational geological trail, which will include and serve to all.              </vt:lpstr>
      <vt:lpstr>Snímka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0</dc:title>
  <cp:lastModifiedBy>Lenka Skarbekova</cp:lastModifiedBy>
  <cp:revision>22</cp:revision>
  <dcterms:modified xsi:type="dcterms:W3CDTF">2012-04-10T15:47:36Z</dcterms:modified>
</cp:coreProperties>
</file>