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300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0E94B6-F1EA-EC44-8DA5-21B8B3EB79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>
                <a:highlight>
                  <a:srgbClr val="FFFF00"/>
                </a:highlight>
              </a:rPr>
              <a:t>Panovanie Márie Terézie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0F121D8-5AB4-AF4F-A15B-A89CF7606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3666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A2AAA7B-DD5A-486B-B28F-F195883153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DB99B21-A649-42D2-BB86-486C2E73A0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4A631EEB-EF96-4032-8B47-62220C1316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0B37569-6E3D-4B34-AD3E-0FC79D7CB9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A3A0A741-DE46-43B7-A732-2C6D71E7B1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FB4AD13-112F-436E-9596-F7557110C0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C0C621FA-B1B5-2644-B09C-9C1D364E9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101" y="982132"/>
            <a:ext cx="6354633" cy="1303867"/>
          </a:xfrm>
        </p:spPr>
        <p:txBody>
          <a:bodyPr>
            <a:normAutofit/>
          </a:bodyPr>
          <a:lstStyle/>
          <a:p>
            <a:r>
              <a:rPr lang="sk-SK"/>
              <a:t>Habsburská monarchia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96D98D9-A8AD-432E-BD4E-FF8001244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77057" y="2400639"/>
            <a:ext cx="5760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2BD3C9D-83BF-F74E-8105-B5E1A74B2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85" y="2556932"/>
            <a:ext cx="6380065" cy="3318936"/>
          </a:xfrm>
        </p:spPr>
        <p:txBody>
          <a:bodyPr>
            <a:normAutofit/>
          </a:bodyPr>
          <a:lstStyle/>
          <a:p>
            <a:r>
              <a:rPr lang="sk-SK" dirty="0"/>
              <a:t>Ako veľmi mladá sa stala </a:t>
            </a:r>
            <a:r>
              <a:rPr lang="sk-SK" b="1" dirty="0">
                <a:highlight>
                  <a:srgbClr val="FFFF00"/>
                </a:highlight>
              </a:rPr>
              <a:t>Mária Terézia uhorskou panovníčkou </a:t>
            </a:r>
            <a:r>
              <a:rPr lang="sk-SK" b="1" dirty="0"/>
              <a:t>(1740 – 1780)</a:t>
            </a:r>
            <a:r>
              <a:rPr lang="sk-SK" dirty="0"/>
              <a:t>. Mala iba 23 rokov. Žila vo Viedni. Bola </a:t>
            </a:r>
            <a:r>
              <a:rPr lang="sk-SK" b="1" dirty="0">
                <a:highlight>
                  <a:srgbClr val="FFFF00"/>
                </a:highlight>
              </a:rPr>
              <a:t>korunovaná v Bratislave</a:t>
            </a:r>
            <a:r>
              <a:rPr lang="sk-SK" dirty="0"/>
              <a:t> (r. 1741). Mala až 16 detí.</a:t>
            </a:r>
          </a:p>
          <a:p>
            <a:r>
              <a:rPr lang="sk-SK" dirty="0"/>
              <a:t>V </a:t>
            </a:r>
            <a:r>
              <a:rPr lang="sk-SK" u="sng" dirty="0"/>
              <a:t>tom období nebolo bežné aby vládla žena</a:t>
            </a:r>
            <a:r>
              <a:rPr lang="sk-SK" dirty="0"/>
              <a:t>. Preto vznikla zvláštna </a:t>
            </a:r>
            <a:r>
              <a:rPr lang="sk-SK" b="1" dirty="0">
                <a:highlight>
                  <a:srgbClr val="FFFF00"/>
                </a:highlight>
              </a:rPr>
              <a:t>listina </a:t>
            </a:r>
            <a:r>
              <a:rPr lang="sk-SK" dirty="0">
                <a:highlight>
                  <a:srgbClr val="FFFF00"/>
                </a:highlight>
              </a:rPr>
              <a:t>ktorou sa zaručilo že ju budú všetci uznávať ako kráľovnú</a:t>
            </a:r>
            <a:r>
              <a:rPr lang="sk-SK" dirty="0"/>
              <a:t>.</a:t>
            </a:r>
          </a:p>
        </p:txBody>
      </p:sp>
      <p:pic>
        <p:nvPicPr>
          <p:cNvPr id="1026" name="Picture 2" descr="Mária Terézia">
            <a:extLst>
              <a:ext uri="{FF2B5EF4-FFF2-40B4-BE49-F238E27FC236}">
                <a16:creationId xmlns:a16="http://schemas.microsoft.com/office/drawing/2014/main" id="{EBAF6CAC-9189-49C3-B33E-75074F432D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2" r="3" b="39051"/>
          <a:stretch/>
        </p:blipFill>
        <p:spPr bwMode="auto">
          <a:xfrm>
            <a:off x="8137325" y="1158024"/>
            <a:ext cx="2839277" cy="2066544"/>
          </a:xfrm>
          <a:prstGeom prst="rect">
            <a:avLst/>
          </a:prstGeom>
          <a:noFill/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agmatická sankcia (1713) – Wikipédia">
            <a:extLst>
              <a:ext uri="{FF2B5EF4-FFF2-40B4-BE49-F238E27FC236}">
                <a16:creationId xmlns:a16="http://schemas.microsoft.com/office/drawing/2014/main" id="{80763A5C-CAC9-4B5F-9176-C70CE8B93E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" r="-1" b="-1"/>
          <a:stretch/>
        </p:blipFill>
        <p:spPr bwMode="auto">
          <a:xfrm>
            <a:off x="8135453" y="3631646"/>
            <a:ext cx="2843021" cy="2066544"/>
          </a:xfrm>
          <a:prstGeom prst="rect">
            <a:avLst/>
          </a:prstGeom>
          <a:noFill/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119FC78B-7C21-40BA-831C-16C71316891B}"/>
              </a:ext>
            </a:extLst>
          </p:cNvPr>
          <p:cNvSpPr txBox="1"/>
          <p:nvPr/>
        </p:nvSpPr>
        <p:spPr>
          <a:xfrm>
            <a:off x="8616320" y="5735936"/>
            <a:ext cx="198503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Pragmatická sankcia</a:t>
            </a:r>
          </a:p>
        </p:txBody>
      </p:sp>
      <p:cxnSp>
        <p:nvCxnSpPr>
          <p:cNvPr id="6" name="Rovná spojovacia šípka 5">
            <a:extLst>
              <a:ext uri="{FF2B5EF4-FFF2-40B4-BE49-F238E27FC236}">
                <a16:creationId xmlns:a16="http://schemas.microsoft.com/office/drawing/2014/main" id="{A302702F-19B0-4C4A-8255-97CEDA6D97AE}"/>
              </a:ext>
            </a:extLst>
          </p:cNvPr>
          <p:cNvCxnSpPr/>
          <p:nvPr/>
        </p:nvCxnSpPr>
        <p:spPr>
          <a:xfrm flipV="1">
            <a:off x="6240016" y="5085184"/>
            <a:ext cx="1895437" cy="72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59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E75076-70C3-4142-9B09-FF5C5228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Reformy Márie Terézie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DC9983-51EE-534E-AAE0-0AD2F6D3B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Mária Terézia bola múdra a záležalo jej na obyvateľoch svojho kráľovstva. </a:t>
            </a:r>
            <a:r>
              <a:rPr lang="sk-SK" b="1" dirty="0"/>
              <a:t>Urobila viacero </a:t>
            </a:r>
            <a:r>
              <a:rPr lang="sk-SK" b="1" u="sng" dirty="0">
                <a:highlight>
                  <a:srgbClr val="FFFF00"/>
                </a:highlight>
              </a:rPr>
              <a:t>reforiem</a:t>
            </a:r>
            <a:r>
              <a:rPr lang="sk-SK" b="1" dirty="0"/>
              <a:t> </a:t>
            </a:r>
            <a:r>
              <a:rPr lang="sk-SK" dirty="0"/>
              <a:t>aby sa im žilo lepšie a ľahšie.</a:t>
            </a:r>
          </a:p>
          <a:p>
            <a:r>
              <a:rPr lang="sk-SK" dirty="0"/>
              <a:t>A.) Zaviedla </a:t>
            </a:r>
            <a:r>
              <a:rPr lang="sk-SK" b="1" dirty="0">
                <a:highlight>
                  <a:srgbClr val="FFFF00"/>
                </a:highlight>
              </a:rPr>
              <a:t>papierové peniaze </a:t>
            </a:r>
            <a:r>
              <a:rPr lang="sk-SK" dirty="0"/>
              <a:t>– ľahšia výmena tovarov</a:t>
            </a:r>
          </a:p>
          <a:p>
            <a:r>
              <a:rPr lang="sk-SK" dirty="0"/>
              <a:t>B.) </a:t>
            </a:r>
            <a:r>
              <a:rPr lang="sk-SK" u="sng" dirty="0"/>
              <a:t>Zrušila</a:t>
            </a:r>
            <a:r>
              <a:rPr lang="sk-SK" dirty="0"/>
              <a:t> </a:t>
            </a:r>
            <a:r>
              <a:rPr lang="sk-SK" b="1" dirty="0">
                <a:highlight>
                  <a:srgbClr val="FFFF00"/>
                </a:highlight>
              </a:rPr>
              <a:t>stredoveké mučenie</a:t>
            </a:r>
            <a:r>
              <a:rPr lang="sk-SK" dirty="0"/>
              <a:t>, zaviedla nové zákony</a:t>
            </a:r>
          </a:p>
          <a:p>
            <a:r>
              <a:rPr lang="sk-SK" dirty="0"/>
              <a:t>C.) </a:t>
            </a:r>
            <a:r>
              <a:rPr lang="sk-SK" b="1" dirty="0"/>
              <a:t>Pestovanie </a:t>
            </a:r>
            <a:r>
              <a:rPr lang="sk-SK" b="1" dirty="0">
                <a:highlight>
                  <a:srgbClr val="FFFF00"/>
                </a:highlight>
              </a:rPr>
              <a:t>nových plodín </a:t>
            </a:r>
            <a:r>
              <a:rPr lang="sk-SK" b="1" dirty="0">
                <a:sym typeface="Wingdings" panose="05000000000000000000" pitchFamily="2" charset="2"/>
              </a:rPr>
              <a:t></a:t>
            </a:r>
            <a:r>
              <a:rPr lang="sk-SK" b="1" dirty="0"/>
              <a:t> </a:t>
            </a:r>
            <a:r>
              <a:rPr lang="sk-SK" dirty="0">
                <a:highlight>
                  <a:srgbClr val="FFFF00"/>
                </a:highlight>
              </a:rPr>
              <a:t>kukurica</a:t>
            </a:r>
            <a:r>
              <a:rPr lang="sk-SK" dirty="0"/>
              <a:t>, </a:t>
            </a:r>
            <a:r>
              <a:rPr lang="sk-SK" dirty="0">
                <a:highlight>
                  <a:srgbClr val="FFFF00"/>
                </a:highlight>
              </a:rPr>
              <a:t>zemiaky</a:t>
            </a:r>
            <a:r>
              <a:rPr lang="sk-SK" dirty="0"/>
              <a:t> a </a:t>
            </a:r>
            <a:r>
              <a:rPr lang="sk-SK" b="1" dirty="0"/>
              <a:t>ochrana lesov</a:t>
            </a:r>
          </a:p>
          <a:p>
            <a:r>
              <a:rPr lang="sk-SK" dirty="0"/>
              <a:t>D.) Podporovala </a:t>
            </a:r>
            <a:r>
              <a:rPr lang="sk-SK" u="sng" dirty="0"/>
              <a:t>rozvoj </a:t>
            </a:r>
            <a:r>
              <a:rPr lang="sk-SK" b="1" dirty="0">
                <a:highlight>
                  <a:srgbClr val="FFFF00"/>
                </a:highlight>
              </a:rPr>
              <a:t>baníctva</a:t>
            </a:r>
            <a:r>
              <a:rPr lang="sk-SK" dirty="0">
                <a:highlight>
                  <a:srgbClr val="FFFF00"/>
                </a:highlight>
              </a:rPr>
              <a:t> </a:t>
            </a:r>
            <a:r>
              <a:rPr lang="sk-SK" dirty="0"/>
              <a:t>a </a:t>
            </a:r>
            <a:r>
              <a:rPr lang="sk-SK" u="sng" dirty="0"/>
              <a:t>zakladanie</a:t>
            </a:r>
            <a:r>
              <a:rPr lang="sk-SK" dirty="0"/>
              <a:t> </a:t>
            </a:r>
            <a:r>
              <a:rPr lang="sk-SK" b="1" dirty="0">
                <a:highlight>
                  <a:srgbClr val="FFFF00"/>
                </a:highlight>
              </a:rPr>
              <a:t>manufaktúr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3660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latidlá Márie Terézie – DIEL č. 2 - mince-medaily.com">
            <a:extLst>
              <a:ext uri="{FF2B5EF4-FFF2-40B4-BE49-F238E27FC236}">
                <a16:creationId xmlns:a16="http://schemas.microsoft.com/office/drawing/2014/main" id="{10B517B7-3930-456A-9329-3CE88D711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1628800"/>
            <a:ext cx="209550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lokTextu 1">
            <a:extLst>
              <a:ext uri="{FF2B5EF4-FFF2-40B4-BE49-F238E27FC236}">
                <a16:creationId xmlns:a16="http://schemas.microsoft.com/office/drawing/2014/main" id="{EFBE0097-5FD2-4D72-8AC7-84120D1A37C4}"/>
              </a:ext>
            </a:extLst>
          </p:cNvPr>
          <p:cNvSpPr txBox="1"/>
          <p:nvPr/>
        </p:nvSpPr>
        <p:spPr>
          <a:xfrm>
            <a:off x="1815389" y="4859868"/>
            <a:ext cx="86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Peniaze</a:t>
            </a:r>
          </a:p>
        </p:txBody>
      </p:sp>
      <p:pic>
        <p:nvPicPr>
          <p:cNvPr id="2052" name="Picture 4" descr="Čo je to manufaktúra? Manufaktúra včera a dnes">
            <a:extLst>
              <a:ext uri="{FF2B5EF4-FFF2-40B4-BE49-F238E27FC236}">
                <a16:creationId xmlns:a16="http://schemas.microsoft.com/office/drawing/2014/main" id="{D3F19586-D0CC-46D8-BC9F-5DB126D69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52" y="2204864"/>
            <a:ext cx="3456384" cy="2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BlokTextu 2">
            <a:extLst>
              <a:ext uri="{FF2B5EF4-FFF2-40B4-BE49-F238E27FC236}">
                <a16:creationId xmlns:a16="http://schemas.microsoft.com/office/drawing/2014/main" id="{A8CCC8E2-6642-4495-8107-8D82656C1EAE}"/>
              </a:ext>
            </a:extLst>
          </p:cNvPr>
          <p:cNvSpPr txBox="1"/>
          <p:nvPr/>
        </p:nvSpPr>
        <p:spPr>
          <a:xfrm>
            <a:off x="4238143" y="4268568"/>
            <a:ext cx="2707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Manufaktúra – „</a:t>
            </a:r>
            <a:r>
              <a:rPr lang="sk-SK" dirty="0" err="1"/>
              <a:t>rukodielňa</a:t>
            </a:r>
            <a:r>
              <a:rPr lang="sk-SK" dirty="0"/>
              <a:t>“</a:t>
            </a:r>
          </a:p>
        </p:txBody>
      </p:sp>
      <p:pic>
        <p:nvPicPr>
          <p:cNvPr id="2054" name="Picture 6" descr="PALBA.CZ • Zobrazit téma - Baníctvo na Slovensku do roku 1918 1.kapitola">
            <a:extLst>
              <a:ext uri="{FF2B5EF4-FFF2-40B4-BE49-F238E27FC236}">
                <a16:creationId xmlns:a16="http://schemas.microsoft.com/office/drawing/2014/main" id="{F3BB8541-E35C-4487-9A22-5D9389B6E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2204864"/>
            <a:ext cx="3168352" cy="2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58C30F21-FB66-4C39-8550-95F282A4ECF6}"/>
              </a:ext>
            </a:extLst>
          </p:cNvPr>
          <p:cNvSpPr txBox="1"/>
          <p:nvPr/>
        </p:nvSpPr>
        <p:spPr>
          <a:xfrm>
            <a:off x="8328248" y="4285830"/>
            <a:ext cx="220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Baníctvo na Slovensku</a:t>
            </a:r>
          </a:p>
        </p:txBody>
      </p:sp>
    </p:spTree>
    <p:extLst>
      <p:ext uri="{BB962C8B-B14F-4D97-AF65-F5344CB8AC3E}">
        <p14:creationId xmlns:p14="http://schemas.microsoft.com/office/powerpoint/2010/main" val="287411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A2AAA7B-DD5A-486B-B28F-F195883153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DB99B21-A649-42D2-BB86-486C2E73A0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4A631EEB-EF96-4032-8B47-62220C1316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0B37569-6E3D-4B34-AD3E-0FC79D7CB9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A3A0A741-DE46-43B7-A732-2C6D71E7B1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FB4AD13-112F-436E-9596-F7557110C0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1E923F0B-F282-CE47-813F-3F6E7C71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101" y="982132"/>
            <a:ext cx="6354633" cy="1303867"/>
          </a:xfrm>
        </p:spPr>
        <p:txBody>
          <a:bodyPr>
            <a:normAutofit/>
          </a:bodyPr>
          <a:lstStyle/>
          <a:p>
            <a:r>
              <a:rPr lang="sk-SK"/>
              <a:t>Povinná školská dochádzka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96D98D9-A8AD-432E-BD4E-FF8001244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77057" y="2400639"/>
            <a:ext cx="5760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5CB8B1D-431D-8C48-BA82-6C8AFFB9A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85" y="2556932"/>
            <a:ext cx="6380065" cy="3318936"/>
          </a:xfrm>
        </p:spPr>
        <p:txBody>
          <a:bodyPr>
            <a:normAutofit/>
          </a:bodyPr>
          <a:lstStyle/>
          <a:p>
            <a:r>
              <a:rPr lang="sk-SK" dirty="0"/>
              <a:t>Tomto období mnoho ľudí nevedelo písať a čítať (boli negramotní), preto zaviedla </a:t>
            </a:r>
            <a:r>
              <a:rPr lang="sk-SK" b="1" dirty="0">
                <a:highlight>
                  <a:srgbClr val="FFFF00"/>
                </a:highlight>
              </a:rPr>
              <a:t>povinnú školskú dochádzku </a:t>
            </a:r>
            <a:r>
              <a:rPr lang="sk-SK" b="1" dirty="0"/>
              <a:t>(r.1777) </a:t>
            </a:r>
            <a:r>
              <a:rPr lang="sk-SK" dirty="0">
                <a:sym typeface="Wingdings" pitchFamily="2" charset="2"/>
              </a:rPr>
              <a:t> do školy chodili </a:t>
            </a:r>
            <a:r>
              <a:rPr lang="sk-SK" b="1" dirty="0">
                <a:highlight>
                  <a:srgbClr val="FFFF00"/>
                </a:highlight>
                <a:sym typeface="Wingdings" pitchFamily="2" charset="2"/>
              </a:rPr>
              <a:t>všetky deti vo veku od 6 do 12 rokov </a:t>
            </a:r>
            <a:r>
              <a:rPr lang="sk-SK" dirty="0">
                <a:sym typeface="Wingdings" pitchFamily="2" charset="2"/>
              </a:rPr>
              <a:t>(dovtedy len ty ktorý si za školu zaplatili)</a:t>
            </a:r>
          </a:p>
          <a:p>
            <a:r>
              <a:rPr lang="sk-SK" dirty="0"/>
              <a:t>Mária Terézia </a:t>
            </a:r>
            <a:r>
              <a:rPr lang="sk-SK" dirty="0">
                <a:highlight>
                  <a:srgbClr val="FFFF00"/>
                </a:highlight>
              </a:rPr>
              <a:t>zaviedla a je </a:t>
            </a:r>
            <a:r>
              <a:rPr lang="sk-SK" b="1" dirty="0">
                <a:highlight>
                  <a:srgbClr val="FFFF00"/>
                </a:highlight>
              </a:rPr>
              <a:t>letné prázdniny </a:t>
            </a:r>
            <a:r>
              <a:rPr lang="sk-SK" dirty="0"/>
              <a:t>nie však preto aby si deti oddýchli. Mali pomôcť svojim rodičom pozbierať úrodu z polí.</a:t>
            </a:r>
          </a:p>
        </p:txBody>
      </p:sp>
      <p:pic>
        <p:nvPicPr>
          <p:cNvPr id="3076" name="Picture 4" descr="Deti a práca - VUCKE">
            <a:extLst>
              <a:ext uri="{FF2B5EF4-FFF2-40B4-BE49-F238E27FC236}">
                <a16:creationId xmlns:a16="http://schemas.microsoft.com/office/drawing/2014/main" id="{1F58AAA0-99EB-4E2B-8A79-18D82B99C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8" r="-1" b="-2"/>
          <a:stretch/>
        </p:blipFill>
        <p:spPr bwMode="auto">
          <a:xfrm>
            <a:off x="8137325" y="1158024"/>
            <a:ext cx="2839277" cy="2066544"/>
          </a:xfrm>
          <a:prstGeom prst="rect">
            <a:avLst/>
          </a:prstGeom>
          <a:noFill/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red 240 rokmi sa na území Uhorska zaviedla povinná školská dochádzka">
            <a:extLst>
              <a:ext uri="{FF2B5EF4-FFF2-40B4-BE49-F238E27FC236}">
                <a16:creationId xmlns:a16="http://schemas.microsoft.com/office/drawing/2014/main" id="{1F2C7997-9E53-4DFE-83FC-AC63FB9269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7" r="14703" b="1"/>
          <a:stretch/>
        </p:blipFill>
        <p:spPr bwMode="auto">
          <a:xfrm>
            <a:off x="8135453" y="3631646"/>
            <a:ext cx="2843021" cy="2066544"/>
          </a:xfrm>
          <a:prstGeom prst="rect">
            <a:avLst/>
          </a:prstGeom>
          <a:noFill/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38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A2AAA7B-DD5A-486B-B28F-F195883153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DB99B21-A649-42D2-BB86-486C2E73A0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4A631EEB-EF96-4032-8B47-62220C1316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0B37569-6E3D-4B34-AD3E-0FC79D7CB9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A3A0A741-DE46-43B7-A732-2C6D71E7B1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FB4AD13-112F-436E-9596-F7557110C0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BB65D538-8894-D444-B1DE-01BFB53B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101" y="982132"/>
            <a:ext cx="6354633" cy="1303867"/>
          </a:xfrm>
        </p:spPr>
        <p:txBody>
          <a:bodyPr>
            <a:normAutofit/>
          </a:bodyPr>
          <a:lstStyle/>
          <a:p>
            <a:r>
              <a:rPr lang="sk-SK"/>
              <a:t>Korunovácia Márie Terézie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96D98D9-A8AD-432E-BD4E-FF8001244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77057" y="2400639"/>
            <a:ext cx="5760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E48B4C9-5FA8-0549-98D6-458F69A1D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85" y="2556932"/>
            <a:ext cx="6380065" cy="3318936"/>
          </a:xfrm>
        </p:spPr>
        <p:txBody>
          <a:bodyPr>
            <a:normAutofit/>
          </a:bodyPr>
          <a:lstStyle/>
          <a:p>
            <a:r>
              <a:rPr lang="sk-SK" b="1" dirty="0"/>
              <a:t>Mária Terézia </a:t>
            </a:r>
            <a:r>
              <a:rPr lang="sk-SK" dirty="0"/>
              <a:t>bola </a:t>
            </a:r>
            <a:r>
              <a:rPr lang="sk-SK" b="1" dirty="0"/>
              <a:t>korunovaná za uhorskú panovníčku v Bratislave v roku 1741</a:t>
            </a:r>
            <a:r>
              <a:rPr lang="sk-SK" dirty="0"/>
              <a:t>. </a:t>
            </a:r>
            <a:r>
              <a:rPr lang="sk-SK" u="sng" dirty="0"/>
              <a:t>Trasu po ktorej išiel v Bratislave korunovačný sprievod dnes zdobia malé mosadzné korunky v dlažbe</a:t>
            </a:r>
            <a:r>
              <a:rPr lang="sk-SK" dirty="0"/>
              <a:t>. Spolu ich je 178.</a:t>
            </a:r>
          </a:p>
        </p:txBody>
      </p:sp>
      <p:pic>
        <p:nvPicPr>
          <p:cNvPr id="4100" name="Picture 4" descr="Ako prebehla korunovácia Márie Terézie? - Národná Pokladnica - predný  európsky predajca mincí a medailí">
            <a:extLst>
              <a:ext uri="{FF2B5EF4-FFF2-40B4-BE49-F238E27FC236}">
                <a16:creationId xmlns:a16="http://schemas.microsoft.com/office/drawing/2014/main" id="{6A556BF3-969C-42BE-B27C-926339DE6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22" r="-2" b="1089"/>
          <a:stretch/>
        </p:blipFill>
        <p:spPr bwMode="auto">
          <a:xfrm>
            <a:off x="8137325" y="1158024"/>
            <a:ext cx="2839277" cy="2066544"/>
          </a:xfrm>
          <a:prstGeom prst="rect">
            <a:avLst/>
          </a:prstGeom>
          <a:noFill/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25. jún 1741 – Korunovácia Márie Terézie v Prešporku | Madari.sk">
            <a:extLst>
              <a:ext uri="{FF2B5EF4-FFF2-40B4-BE49-F238E27FC236}">
                <a16:creationId xmlns:a16="http://schemas.microsoft.com/office/drawing/2014/main" id="{66759267-DCF5-4EE8-9CB6-8C5ED39796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1" r="373" b="4"/>
          <a:stretch/>
        </p:blipFill>
        <p:spPr bwMode="auto">
          <a:xfrm>
            <a:off x="8135453" y="3631646"/>
            <a:ext cx="2843021" cy="2066544"/>
          </a:xfrm>
          <a:prstGeom prst="rect">
            <a:avLst/>
          </a:prstGeom>
          <a:noFill/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57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Korunovačný klenot si Američania chceli nechať ako vojnovú korisť, museli  ho ale vrátiť">
            <a:extLst>
              <a:ext uri="{FF2B5EF4-FFF2-40B4-BE49-F238E27FC236}">
                <a16:creationId xmlns:a16="http://schemas.microsoft.com/office/drawing/2014/main" id="{518971F1-0BE8-4046-882C-C63FB5809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2420888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lokTextu 1">
            <a:extLst>
              <a:ext uri="{FF2B5EF4-FFF2-40B4-BE49-F238E27FC236}">
                <a16:creationId xmlns:a16="http://schemas.microsoft.com/office/drawing/2014/main" id="{03566BD7-9116-4798-BC0E-C170AB1B2D1A}"/>
              </a:ext>
            </a:extLst>
          </p:cNvPr>
          <p:cNvSpPr txBox="1"/>
          <p:nvPr/>
        </p:nvSpPr>
        <p:spPr>
          <a:xfrm>
            <a:off x="1798136" y="41734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Svätoštefanská koruna</a:t>
            </a:r>
          </a:p>
        </p:txBody>
      </p:sp>
      <p:pic>
        <p:nvPicPr>
          <p:cNvPr id="5124" name="Picture 4" descr="Korunovačný chrám uhorských kráľov z vtáčej perspektívy: Koruna je pýchou Dómu  svätého Martina! | Nový Čas">
            <a:extLst>
              <a:ext uri="{FF2B5EF4-FFF2-40B4-BE49-F238E27FC236}">
                <a16:creationId xmlns:a16="http://schemas.microsoft.com/office/drawing/2014/main" id="{19669456-87FE-42E1-89F9-A1CFF52E9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2388740"/>
            <a:ext cx="28575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BlokTextu 2">
            <a:extLst>
              <a:ext uri="{FF2B5EF4-FFF2-40B4-BE49-F238E27FC236}">
                <a16:creationId xmlns:a16="http://schemas.microsoft.com/office/drawing/2014/main" id="{A117616B-C4F4-45AA-9A38-FC365B82CFA4}"/>
              </a:ext>
            </a:extLst>
          </p:cNvPr>
          <p:cNvSpPr txBox="1"/>
          <p:nvPr/>
        </p:nvSpPr>
        <p:spPr>
          <a:xfrm>
            <a:off x="7902628" y="4164110"/>
            <a:ext cx="1692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Dóm sv. Martina</a:t>
            </a:r>
          </a:p>
        </p:txBody>
      </p:sp>
    </p:spTree>
    <p:extLst>
      <p:ext uri="{BB962C8B-B14F-4D97-AF65-F5344CB8AC3E}">
        <p14:creationId xmlns:p14="http://schemas.microsoft.com/office/powerpoint/2010/main" val="2346131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81DFFA-95E2-2647-B423-12D9E06D5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Vysvetlivky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1D3D09E-1D6F-9D4E-8A63-6FFCD1E86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Reforma</a:t>
            </a:r>
            <a:r>
              <a:rPr lang="sk-SK" dirty="0"/>
              <a:t> - je zmena ktorej cieľom je niečo zlepšiť</a:t>
            </a:r>
          </a:p>
          <a:p>
            <a:r>
              <a:rPr lang="sk-SK" b="1" dirty="0"/>
              <a:t>Manufaktúra</a:t>
            </a:r>
            <a:r>
              <a:rPr lang="sk-SK" dirty="0"/>
              <a:t> -  je podnik založený na remeselnej technike a deľbe práce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60116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írodný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275</Words>
  <Application>Microsoft Office PowerPoint</Application>
  <PresentationFormat>Širokouhlá</PresentationFormat>
  <Paragraphs>24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2" baseType="lpstr">
      <vt:lpstr>Arial</vt:lpstr>
      <vt:lpstr>Garamond</vt:lpstr>
      <vt:lpstr>Wingdings</vt:lpstr>
      <vt:lpstr>Prírodný</vt:lpstr>
      <vt:lpstr>Panovanie Márie Terézie</vt:lpstr>
      <vt:lpstr>Habsburská monarchia</vt:lpstr>
      <vt:lpstr>Reformy Márie Terézie</vt:lpstr>
      <vt:lpstr>Prezentácia programu PowerPoint</vt:lpstr>
      <vt:lpstr>Povinná školská dochádzka</vt:lpstr>
      <vt:lpstr>Korunovácia Márie Terézie</vt:lpstr>
      <vt:lpstr>Prezentácia programu PowerPoint</vt:lpstr>
      <vt:lpstr>Vysvetlivky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Panovanie Márie Terézie</dc:title>
  <dc:creator>Branislav Benčič</dc:creator>
  <cp:lastModifiedBy>student</cp:lastModifiedBy>
  <cp:revision>4</cp:revision>
  <dcterms:created xsi:type="dcterms:W3CDTF">2021-10-15T18:47:57Z</dcterms:created>
  <dcterms:modified xsi:type="dcterms:W3CDTF">2022-03-07T11:38:09Z</dcterms:modified>
</cp:coreProperties>
</file>