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256" r:id="rId2"/>
    <p:sldId id="260" r:id="rId3"/>
    <p:sldId id="257" r:id="rId4"/>
    <p:sldId id="258" r:id="rId5"/>
    <p:sldId id="259" r:id="rId6"/>
    <p:sldId id="284" r:id="rId7"/>
    <p:sldId id="283" r:id="rId8"/>
    <p:sldId id="282" r:id="rId9"/>
    <p:sldId id="261" r:id="rId10"/>
    <p:sldId id="281" r:id="rId11"/>
    <p:sldId id="280" r:id="rId12"/>
    <p:sldId id="262" r:id="rId13"/>
    <p:sldId id="272" r:id="rId14"/>
    <p:sldId id="271" r:id="rId15"/>
    <p:sldId id="264" r:id="rId16"/>
    <p:sldId id="267" r:id="rId17"/>
    <p:sldId id="279" r:id="rId18"/>
    <p:sldId id="277" r:id="rId19"/>
    <p:sldId id="265" r:id="rId20"/>
    <p:sldId id="278" r:id="rId21"/>
    <p:sldId id="270" r:id="rId22"/>
    <p:sldId id="268" r:id="rId23"/>
    <p:sldId id="274" r:id="rId24"/>
    <p:sldId id="273" r:id="rId25"/>
    <p:sldId id="269" r:id="rId26"/>
    <p:sldId id="275" r:id="rId27"/>
    <p:sldId id="266" r:id="rId28"/>
    <p:sldId id="285" r:id="rId29"/>
    <p:sldId id="286" r:id="rId30"/>
    <p:sldId id="287" r:id="rId31"/>
    <p:sldId id="288" r:id="rId32"/>
    <p:sldId id="290" r:id="rId33"/>
    <p:sldId id="289" r:id="rId34"/>
    <p:sldId id="263" r:id="rId35"/>
    <p:sldId id="276" r:id="rId3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8967504F-727A-429E-ADA8-4FBAF636E98E}">
          <p14:sldIdLst>
            <p14:sldId id="256"/>
          </p14:sldIdLst>
        </p14:section>
        <p14:section name="Sekcia bez názvu" id="{0F1306C6-8F55-4509-B51C-60CC000F3ECB}">
          <p14:sldIdLst>
            <p14:sldId id="260"/>
            <p14:sldId id="257"/>
            <p14:sldId id="258"/>
            <p14:sldId id="259"/>
            <p14:sldId id="284"/>
            <p14:sldId id="283"/>
            <p14:sldId id="282"/>
            <p14:sldId id="261"/>
            <p14:sldId id="281"/>
            <p14:sldId id="280"/>
            <p14:sldId id="262"/>
            <p14:sldId id="272"/>
            <p14:sldId id="271"/>
            <p14:sldId id="264"/>
            <p14:sldId id="267"/>
            <p14:sldId id="279"/>
            <p14:sldId id="277"/>
            <p14:sldId id="265"/>
            <p14:sldId id="278"/>
            <p14:sldId id="270"/>
            <p14:sldId id="268"/>
            <p14:sldId id="274"/>
            <p14:sldId id="273"/>
            <p14:sldId id="269"/>
            <p14:sldId id="275"/>
            <p14:sldId id="266"/>
            <p14:sldId id="285"/>
            <p14:sldId id="286"/>
            <p14:sldId id="287"/>
            <p14:sldId id="288"/>
            <p14:sldId id="290"/>
            <p14:sldId id="289"/>
            <p14:sldId id="263"/>
            <p14:sldId id="27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02EAC-F8F6-427E-92A4-E460305A79BF}" type="datetimeFigureOut">
              <a:rPr lang="sk-SK" smtClean="0"/>
              <a:t>2. 6. 2016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86323-D00A-49CA-A5BA-11DB5714A9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9206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6323-D00A-49CA-A5BA-11DB5714A9A4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004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2. 6. 2016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2. 6. 2016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2. 6. 2016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2. 6. 2016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2. 6. 2016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2. 6. 2016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2. 6. 2016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2. 6. 2016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2. 6. 2016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2. 6. 2016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2. 6. 2016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2. 6. 2016</a:t>
            </a:fld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ona.idnes.cz/zastaraly-test-desi-tehotne-zeny-pojistovny-na-nem-ale-trvaji-pbm-/zdravi.aspx?c=A100824_173803_zdravi_l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75656" y="2420888"/>
            <a:ext cx="7315200" cy="2595025"/>
          </a:xfrm>
        </p:spPr>
        <p:txBody>
          <a:bodyPr/>
          <a:lstStyle/>
          <a:p>
            <a:r>
              <a:rPr lang="sk-SK" dirty="0" smtClean="0"/>
              <a:t>Metódy genetiky človeka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  <a:p>
            <a:pPr algn="r"/>
            <a:r>
              <a:rPr lang="sk-SK" dirty="0" smtClean="0"/>
              <a:t>GEL-ŠKA-BIO-VIIIO-27</a:t>
            </a:r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24715" t="31250" r="25505" b="46371"/>
          <a:stretch>
            <a:fillRect/>
          </a:stretch>
        </p:blipFill>
        <p:spPr bwMode="auto">
          <a:xfrm>
            <a:off x="0" y="-171450"/>
            <a:ext cx="9144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43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8914" name="AutoShape 2" descr="data:image/jpeg;base64,/9j/4AAQSkZJRgABAQAAAQABAAD/2wCEAAkGBxQTEhQUEhQWFRQVFRQVFxUXFxUXFRUXFxcWFxQVFBcYHCggGBolHBQUITEhJSkrLi4uFx8zODMsNygtLiwBCgoKDg0OGhAQGywkICQsLCwsLCwsLCwsLCwsLCwsLCwsLCwsLCwsLCwsLCwsLCwsLCwsLCwsLCwsLCwsLCwsLP/AABEIAPAA0gMBIgACEQEDEQH/xAAbAAACAgMBAAAAAAAAAAAAAAAFBgMEAQIHAP/EAEEQAAEDAQUFBQUFBwQCAwAAAAEAAgMRBAUSITEGQVFhcRMigZGxMkKhwdEjUnKS8AcUM1NisuFzgsLxotIVJEP/xAAaAQACAwEBAAAAAAAAAAAAAAACAwABBAUG/8QAJhEAAgICAgEDBQEBAAAAAAAAAAECEQMhEjEEE0FRIjJCYYFxUv/aAAwDAQACEQMRAD8A4uIxRZ7ILduiyqLI+zC92IUhXgoQ07IL3ZBbrYNVEI+xC92IUi8oWR9iFkwhbr1VCjTsQs9kFssqF2RmILXsQpitSVCERhC1MQUxWCVCiHsgtm2eqmBA1zWQ6vBo8SoURNsZOma8bGVehMfvSPH4RX1W4hDsmSVG4PBYT0OillAow0XuzRf2DhlaeVaEeB/ytJ7Iwirat61Lf8KFgvsl7sgrE0Bbr4EZg9Co6qFmnZBe7IKReKhZXczNeWztV5WUTs0WwC1aMgrcdnyroBqd55Ab1RRAGqZsYGZr8afVbRxmu7LPPRvXmsthMjqNJcd7jkOZ5DqoWaOeNzQtTJTKg8kwWK5wW5Co3vOQ/wBo39UEvAAOIGg5U81RCB0pOq9ir/gLUBbuYW6g+Kssw9q0IUr5P1kvNeN4VMhEvKxJZ+7ibmN/EKBSyGFiikbGpWxgCp/76KWQjNnIFTlw4qAlTyvqOShCshrRSxWN7vZaStXu08VntjuKhRMLrl+7U8Ktr5VUXejNHNI4gg+hWBanjRxRBt79o0RzgPaPZdo9vRw3clTsiNIJWvFKiv3XaHpwV2yWcuBDcy3MtPtAcR94Kla7qIZjjONm8j3etFHd1tfFIx41ad/A6tPEKnvosuSWI7hVp1bXLq06hDbVZS3TT05HmuiSWOOaPtYaGubmetOaB2+76jEM+I4jgeaFTI1QoL1VattjwUcM2nQ8ORVVGUQu1Xl5wzK8rIFLtsheQOVSeAAqSrVtl0oMhUMHGmrir1jg7Ozjc6UDwYBU/XyQtr8T8R0aKgcGt0HoqTsjVGZWYaMzLzQuHM6Dw9UUstnbE2rt+4auP/qo7tiDGutEuprhG8k6lWbusElqfiO/QDcNwCpstIivG3yvGBrsIyqBu5VHoh77okp3WuPgU7zWaKy0YxoktFB3dWsrvdTetrNs1JN35pHVO4EgDoPFLeShscTZzwWN4NC0g8wQiF7Xa9rWPOYI5mi6THsqzLMupxzU9ruEOjLCMtyB5n8DVhVdnGBqrsVnDxl3XbvunlyKbbVso2M1e1xbvLdRzVK8LiYW1hfUjccieoPqEaypip4ZRFqGUsdTdo4LS0R0dlpqFPIcQIcKPHxULH1Aru/QRi6LllsdTTxceXD5KK1959PdHDSg06IjZsoHO3vd40GTfiSVFbLtcxoac5H0JA90bgeapPZVAieXFuoBoP1qoCppY6EhSxRvr3W/BHZaTZSK9RMVkdKMiwUH9NUTs932SbKQiJx3juZ+ORQeoi/TkJSljs5cCW501G8JrvXYWVjccR7VmtW606b/AAS22CSI4iCKa5IlJPoFxaNbvt74XVbpo5pza4bwQjz7AydnawD8Udalp34eIXv3BlpZiYKSUzbx5t+iE2G1vs0lRqDmOKrvrsuq7Ltw3w6zSgV+zJzG7/BTleFma8CWGmebm7ihluuaO2Q/vEAo86tG9w1BHFUtkr0wO7GXTRp4He0pctq0El7MltFhYQRT7OQeLX/IpRt1kdE8tdu+IOhTze1nDSaHuONeQduz3FDrZZRaIT/NjrQ8eLSrhMFxpiW7VYXpBQkHWpXk8Ea7fJWOu6jIx4Cr6edELsramhyBpU8hmfkr18PpHCzTuYz1dl/xQ1rsqcfRBFaLYWgjNplaxo7oyaPUrpDI2WOENYB2rm93rpUpb/ZvYx3pD0HTeir5DLaHPOlaN5NbUD5pGSezRihZNcd2gEud3nOJJccySeaZ4Y1TsMKMQsS4q3Zok66MRwqUwKZoXqJ1IVZStFlDhmEpX5s3q6LukZ5J3cFXmaKJc4rsJSOLW6ymRxDmhs7NCBQSjgRucl6QUPD9Zrpm3F2gAStyc01qPmkq+4g4NmaKY+68cHjf4jNFjn7CssK2ixs9DjAc72Is+Vd1fXwVi858De0ObpK4K7h94q5c9k+whj3zOxu/D+gEEvuftbS5o9hhwNH4cifE1UTuTB46Rts9d3aOJeO6nyw3NHl3QhGz0IACcbI3RKcnJmuMOCNIbqjp7IWtp2ahe2haEVjCsxhGogyYlw2aawurHV8J1jO7mzgUY/crNbGY2htdDkAQeDhuR+Szggg70q3jdMkD+1s5od43O6hW9dlUpf6Kl8bLvsr8cNaVrh+iF3tY2zt7RgpKM3N48SF0+yXhHa4yx4wSAZtOoPFvEJIvWwGGSjjTPuv3CvHkVOTXuJlD2YA2SvY2aYNdXspaA8joD13I7tZcYdWaPI6uA+DxTTmgN72WpIIoTryO5w6po2VvTtojE/8AixChr7zePNXJ/kgEvYC7NW4yVikNTuqa1p81fks3ZPxj2TQPbwJ39DxQfaG7XWaUTxD7Mu/I7e08ju6p2umaO0RNflmKFu7mED07XTLq1+xJtkI7R9CPaduHEryvW+ztEsgGge+nTEVlaV0JAd/ZyjlHH/aD80Pa0uIA1JAHU6Ke2S4nYv6WD/xCsbPQ4p2cG1ef9uY+Sl0gq2dGumAQ2dwHutp4n/Kxc8OSzJNSztG959URuyHILC9s3QVIKWVqIRKpAW8R5q2x7eI8wnwVASZOFtRRiUblkSJlgUeIUEgUxeo5HBDIJAO+rNjY5p3grlQiynhdqASOrMwfLEuvW6VlDUgeK5jfjWi0lzTUPY7TiAkx06DkriHNkGY5gQe7HEAOun1SXaIsNqlbwlf/AHFN/wCzSapkG8MA8nH6oPtLY+zt7+D6PH+7X4o46TFrckHbkbkmiyJduZvdFEyWZuiVE1TL0asxFVWmi3EqcnQlotmRakAhQOcgt43jMCWxtpr3joo5EUTa+LkH8Rjuze3MOGXmhz5GWyJ7HYTIzJ1NMxqORVaGQF328rpHfcGnkFNed5xw0e2PDTLJooRvBQNX0XJOtiHNE5rjBITVvsO303Z7wq1jtjoJmy0o5ho8feYdUx7SRstEbZ4TWmbSNcvaY7mEqWqXEA/z5HeOiZF3pmaSOk2mCOeI745GgHxza7qClG6p32WSSB3MtPEjMU5EK9sDegOKB5yocPIcuhVvbCwVYJW+3Ec+iBabiyP/AKQq2q9qveajNzj5kryEztBc48SfVeWlISZrUeXoE0bKWA4C+mchEbOY94+nkhmzt0Gc4nnDEyhe89BRo4uPzXSbtsOBvbObgAbghj3tbxI3OOSGb1QcUD7bnK1g0YPoAiUNmc8Ue7Cz7rciepWbvseMvdzoPDL6qjtDHO1h7EEnyWZLZutJBKSwWalK4TydmgN6WOJpylcPGoSs6z2vF9p2rBxAOvDu5ozYruDy8l07Thbg/iPBfnirj1GmvFP9LXYj191TDlwzlrv4hIqnOCSoqlK4rqdgJcwsc3duPNvLkmm7hlmkq0x02ntGLXasDSTuXP7ytj5JO9MWjg3JPF7WfH3Ug2+5SJC9zHvblRpDg3XMENOI5UzVqLk6BclCN1YUsMNmGsmJ3BzkB2ls7A5rmUGoy0NQQqVputrmvMUUweX9wUdhDaCoJdzWbPdswMTZB/8Ao3LfTmpPGou7JDK5xaaJ9lLSYLS1p0cC0+oRHbxtZIpBzaT8R80NvaxlkzSMjgLulCEUvk9vY8Y1ADvFvtIeW0/kGKr+G11XmGMaKYnOOQHDiib7ztZHchY3m53yqla5bUGDFvOVStbw2nkkJjgbUgEl2+g1ICuEW3SG5Goq2MDbdaT/ABnsHIVqPJGLvvDRpdU8dEgxQSPzkneX1ZhADXMLSe9lXUdE0RWJ7A8EGjM2PzAcOQOh5Jk8bWxWLNGfQ7WUFwVW8bMS11NwK9cNpq0dERrqChStBu0zkF5WVzwZDLgZjLcLa4uTnUzOe7ghsl0iZwEDHOJbmRiDQ7LvHFXmuvWi4wfZph4YRkt7NdwZwHQUTVNpVQiWNSlybYgbOXBNZnFstDFJrT3XbnfJUNo9nnRFz2CozLgOG+i6z+7gihFVXlsLXDCdRpzHBIfLlyD4qqOE2acwyNkboDXw3hdHbbmyRiubZG0PklbbW4/3aWrR9lJm3+l3vNWNn7ZWN0R9pvs9EWTaUkBGugHa7reHvAeKBzgOgJovKxabS7G7L3neq8tCk6EcToOyl31jjllbgiY1vZxDeae277xJRG3XiJO0IPchBLvx+43wJqeaV742mwMZHGaydmxuWkYwgZcXn4KxeTP3a72s96R7cXX2nV48PBLkhsGrGW47R3Qj0bQQku4JjknCylJibpxR6Sw10NPBasuwk5uNPBEGLYlOpCCrLGGtoFHAKUW08gCriWpyS29hKOizahoVBNZA/OpaeSkk9lYs8o3qr2StELbv4uqqt42AEx0Gjh80bVS16VO4hVNKi4ize9gDp2CmsL/+KC7KxYo5oj7rnN8Mwm+0s+3iO4xyN8atPolfY9p/ebYw7pHervogatC06YPsFzB8ZaciCW5cslE3Y2jq1dTi00KMWKXBaJo/uyE/mAcPVM9mcCijJofOClTF65bhbDmxmf3nGpRS2wkNzNUaYxDr47rCeCNt1sCMVdIguKehojjpc0pXBKS4lNXY1Faqot0MlFJ7Lcci2a4KgyOm9ZkDmmu5FzYviglQUQ28gcJLTRwzHUfJSstOSr2mTIoZytaLhGnsC3tGy8LI4DJ/DeyRu79cVyCN74n8HMNCOYOY+C6Vd5dDNIRoXZjkUube3PhebRGKxye1/S7n1UxTT0xOeHF2hdnvAFzjTUk+ZWEKeDU9V5a+KMnJjHszZcczCcwyjjzI9kedPJNe2xyjb90fFwz8qhUv2fwNPedxr4NAA/8AJxRDbRlSD1+JBSJy+ofjWiXZ+TutPIJxskmQSJs5JVlOB/yE3WGRJ6Ztu0G2yqMvLtNFTBz7xoFYZaGbnDzCNOxb10U5pSx5LmktOhArTktGXrGDvB/qBCKNtEZ1c3zC2lghkFMvgr4k5fKK0l6NpuUFlkx1IB6lWI7BCzPfzNVl1pjHvAeKCXey49aR6OemRVO+bUGxvJNKArZ0jXnuGp4jMJX20tJZC4E65eaDb0FaWwnYb1bLEyUatIryrRrviVV2daBeNqO54jP5sVfQpJ2ZvDC17Do5wHIYmuA+LQm3ZC1Y53uPtfZtPVuJFxcZUZ7UlZQ2lm7K8nU0kYwnqBh/4hMV22qtEo/tRbhtbHDXsx8HOUtw3pUBXkjVSQ/x52nF+x0SKbJUL/8A4Roq9kttQrUkoIzQ8hjVOxUZeHZkYASd+SY7stzpKAhw6gqeKFldAr/79G0Uq0H9cEUURyb6RPDYWghxzIVh4QOS/RXDGC88tP8AC1bNaZDSoYDwzPmjbQHpS7ZfeG4iAc+C1exZgu1sYyzOpccyTxJW0jskloGxTv8Ad2bJXDWmXWoovQzsmsxxDEx7Rjbv5kcxr4IRtnbwZGwA5uNXdMw0eaqbN3j2QbG/R+INJ6/VXxpWLnK9C3abkIe4Nc0tDnAGuoByK8trddVJHgOcBjdQcMzksrYpaMWw9shaaBg5tHgDiPqPJFL9kxsB3k18DmEK2dhpGw0zND8AF63WwOkDRoDTyyAWaW5GvHpIluqfs5Kcm18k62GQVB4rltutlLQ4jQYR5AJsuW9QQM1JRrY2M1I6A4Bwzz3JTvfZdrXiSKoANS3Mg8imK7JQ9qsvNBmFEyJ0BLmbAGxNlj7/AHsTs8I1pXPOuSYrNddmkDi2up0cRToK6Kl+7A5toDwOima2goYyObDl5I1L5SLkk/tk1/SWW67MxoLiTzxE1+KT73sTZJmiKrY6UOZq5xceegCaJIwRRsburqAKCOxhrsRoXbgNAgyO1SQeNqO5Ntlqz2ZkTAGgNa0ZUC5ht/eQc4Rg78R+Q+adtrb5bZ4TxOgG9cetUxe5z3ZkmpRY427MuWdKjEbiA6nAHyIKdtj7ZSQP++Y69RiCSqUI5gg+NR8wimz1swnCdxBHmD61RZVatC8b3Qw/tWbifFINwLD4gOHoUp3Na8LsNen0TLt1MHxNI/ocPDEPmkWquH1wJyeOdo6pdFsa4AaFF7TA/D3CMVMq1p8FzC575oQHGh3Hj1TpYb6JABNVnlFxezbGSmrRWtFptQdR5a0cRU/JGbtu9jh334suNAsl4k59VasdhZqWhEmOjOlQUsMcMQo0B7jpTTxV2JtM9/osWGFoFAKKyWBM20ZpytkDygG0d6Ngjc45nOg4lGrfMGCvkuf7WWloFZHCp0GvkEFbBsS2TufaGySGpc8EoptTZ8McRbkYy4HxNQfNvxS/arViOQoAcuKYJZhPZq+/RzTzIAI9Kpkk00zPaaaQFkvp5JJAJJKyhTnZleWjihFs6cxgjswPCNp8aV+SUoXkyDjr4uTFeFq/+pTfgYPzAD09Ut2c/wAR33Wn0oFliuzTdAyZ9XOPElT2O3OYRTcqxYfqpIYC4tDRUuIA8TRbPT+TMslO0POz+1Lcg40PNPdhvBrxkQuHW2yOikfG+mNhoafA+Kt3ZfcsJGBxoNxzCRLDXQ+Oe+zu7YwrcYySHs9tvFIA2Q4H89/QpnbfcVPbb5hClQ20+gnI1DLXK2NrnuIAaKkncFDaNoYWirpGjxC5vtptX2/2UNRH7ztMfLohcXInNRQI2kvh1plLz7OjBwHHqg+49R81h7ltHpTiR802qRmbt2S2gZdHU+AUdmlwuBWzzWv4v8KsolZGxkvK1Y7LQ6sdTw1S25uqIwWirHA7wPghx1FMzohxqrQeTdMiBRCy3i6MChryr+qK3YdnXvzcactfNERsW46SAeBUllh0wo4cq2kT3VtM2oDjQ8073dejHAZhc7m2ItA9ksfyqQfiFQbYLVE8MIexzjQfdPQ6IVjjL7WN9eUfvR2+G1ADIqveO0cULS57wOWrjyA1K57Z7ymsmJlrhe497DJU4CSO5lk1za86pbtUkr39o6hJ1wgAeAWjH4sn2In5UfZBa/to5bVJUFzGDJrAaeLiNSiO0N02eOyRua+s0lCc+1qWCj2Y/dAc5LUMrHZHI89VaMeQG4VpwFdaeQ8lvjgjSoxSyNvYDljoprvtBFW1oDmDwcND8latUGSFuYWnNZc+KhsJnps3HLefVeUTnGpXkksb7S6sTADphr4NFAonXa90EhYKkGvUDVX7tsVWNJ0a0OPNxGQ9E67PXbhjFfeWVSpm547RyOHvDgfgeSZNi73bZnydo4hmGvZ0qXPqMOHhvzWu1dwGzTmg+ykq5v8Ayb1B05IRJGWnDIKgGgdTMdV14JTimcuScXQX2vvMWiQGN32QaMLaUcDo7HxOR8CEtyQq+6zDVp8v1moHOLcnCvNG8aS2VGRRwJi2WsAfj7SMPDgAyv3gc8Phl8EL7MHQqaIOa5rmuIcwgtP3SOCV6HwG56Le0Noic4Nawh8YwOdWje6dA3jmfJAJTmifZZ1OZJJNeeqq26IChG9DlxVGyQlsprdjvVaLZo3cVlHEhNGjqT8lAFYtJ3Ddl5KuqRbN2OTHszcmIh7x0CF3NYsbqnQeq6JdUNAKLPmn+KNvjYvyl/CezWQCgARKGyLezRIhFEsyiamyGGyBa2u7WvaWvaHNOoOYRSONSFifGNCJOzm211mmjYGl2Oz5ANcAezpUA11PUpUji+6f1yXZLwsoc0ggHkdD1XM9sLoZZ5GSRDCyUGrRkGuBo6nAZg0XV8Tyfwkt/JzPJ8evqQHlga72hnxWjYnM0OIfEKw6TD7WYO/5lTNZwXRcU3+zFyojsbQ97GurRzmg01oSAaK5tZs9FZ4+64yOe84XEUwNbnSm81Iz5LN22wwPxhjC7TvAkc6UIoeaLbR3wJKxRtYYiGOrhq4OpUlrt1K0WfLCUnXsHGVHMHHNYVy0WDvOz94+qysLxs0cjqFxXbVsTQKjC1zjxJAy8Mk6RQ0FEP2eia2GOm9jT5tCL4gufFUzqNlC+rpZaI8L2h+EhwBJFSN1RnnokXbExlzMMQa94xPdnWo7uGlaClM+q6S2UJM2rm7C0MkLGyQye2whubhocVKg008V0PFyVKjB5OPViIIaaZLagORCltVqDzVsbWa5NLqchQncocVV1lVGCmROsjd2S2bHzW5YcuenitrRd8rceJrm9nhx1GmI0b1ryQOkEiJ1EOtrSTXcFZdGRvVeR2VEnLtUw46ZUkIIGtRly5UXojQ14K3O5j4x3Q2RgAJrk8aZjc4ZdQqS50lQ9Ozz9VqsraIZjqFQSGi5YcLWjx806XYzIJWu8aJru85BYZbZ1VqKQas4V6JD4XK5E5UimXGrchRNcpAU1MVRHIEh/tCsRwMf7rXHEP6XAgnzon5yG3nZRIxzXCoIoixz4SUgJw5RaOQWQ1BY7Mty6jcVNCzDlu3fJZtdjMM5Y40LcgeLToSmmLYqV9m7Rpa55cMLWuBa6Mj2g7jVd+OSPFOzjODtoW1hruKklgczJ40cWEihFaA0qMq0KsS3W4R9rkYnGgfUZn7tNajOqa5C6Fq0PGN34j6ryxaI+87L3j6ry57uzSjr922Q9lHQn2Gf2hEYrMd5Ud0yfZRf6bP7QiAcuOls7N6N2WUEIXtVdYlssg95oxt/E3MD5eKMNkWspqCOIotGNpNNCJq1TOHtWAFZt0HZzSM+68gdDmPVV3hd2MuUUzktU6LH767AYzRzCCKEZivB2o81taL5mfCYnOxN7u7OjSC0VGum9VAVq8UVOK7KTKj3GudeX64rQhX4rMJHBtQMWhOmKhoPE0CovaQS1woW5EHIpMtMamVrQ1QEJtuq5Gvss7we0kcyjGjItIILhzOXkliezuYcL2lp4OBHqseRW7GRZApLP7TeoWhbl8t6zCe8OoSWMTHOwO0TJYJNEr2JyO2ORYJdnVjtDHDIr0T0Iger0L0Nl0EmOUwcqkRVlhRxYtokUUzVK1Yc1ECc8/aFd9GNnaM2HPm0/Qqlde18rI2RANMIjLMGhIcM3Y9QalPl82ESxvYdHAj/ACuNMjMbnMdrE8jwr/0fFdLwsnJcGc/yoU+SGW5Z2AmOapikIxAatNe69vAj0JV7amCOGRsEIIYA2TEXFwkc4e0K5AUFEBjdvCntNve+NjHEObHk0kDE0cMXDkuo47TRg/QCtJ77vxO9V5YtD+878R9V5Yn2PXR2m7I/sYv9Nn9oVqizdzPsYv8ATj/tCsYFx2tnYT0RMK3qsELIRoGRyna2PDbJP6g13wp8lDY7rdM37PvODg0t3gOyDvw19EQ/aAzDamnjGPUhVrkvl9mcS0AtdhxAipoD7p3HNdnA5ekqOTnr1GCZoi1zmnVpLTvzBoc/Ba6iiJ3/AGiN8rnRMwgknJ1Q6uYcB7pzzFULbqtK2hRiGFzzhaCTRxpyaCSelB8VTtrjixkknQk5kjxT3sF2PaSNe3vyMLWmvun+IwDiQgW0122eF5jildI4EhzS0d3kXClT4LPPb4hxfuCbuvR0AkDajGxwBHuuIoHBC5ZHONXOJPFxJ8yVLg907tFAss17johi87oYyISB/uM7rRUF291dzaZoEFNJO4gAuNAMIFcgOHxKhSWFHQ12GTIFF7LMgNzuq0K+JcJzWHItnUxy+lDXZZqhEoHpasFpCNWaeqSNDET1aich0MiuRPRRKaL7VnCtI3KSqahLK8zFzDbm78FqbIB3ZmlrvxD/AB6LqjwlfbG7u1hNPaYQ9vVu7xzTME+GRMVmjyg0c6sT9x3KyRmq8rKGo3qy01FV6OPRxJfIFtEfed+I+q8sWh3ed+I+qysL7NCujvd2N+xi/wBKP+0KwWqhdl4xdjF9rH/Dj99n3RzU7rzh/mx/nZ9Vy2jqJ6JHNWKKA3nD/Nj/ADt+qiN5xfzY/wA7fqqSI2JH7TIftIncWOHkR9Uqx5hN37RrXG5sRbIw0Lxk5p1A4FJVnnFNR5hdnxX9COX5H3MnIUTgvOnb94eYUbphxHmFpbQhFmC0OY5rmmjmkEHgQtL0thlkdI4AOdQupoSAASBurSviq7phxHmFq+YHePMIJV2GrIZhXPeqko3qd8wB1FOq1bKBUHCQ7IE6NO45dVly00NiVHFakrD3bslpjWRjRkuB2iL3hZqtqNUBuGUDUgeITVHOwj22/mH1WLJakb8TXADXdbc6HIhMtitGiUL4aGuxNc2vIhXrpvNpAq4DxCCUbVodGdaY92aZE4pEq2S8Wffb+YfVE4byj/mM/M36oEmHyQxRSKftEAjvSP8AmM/M36qdl6R/zGfnb9UasU6C5eqlozCr/wDykf8ANj/O36qGW8o/5jPzt+qtplJoWby2aPZSytNcBFGAZ0Jq6vwS1Yn5kJ2t20Aha4se2hBBILS5pIIDhnuNMlzt1s+0xFwNTUmo14rueLmc4JyOPnx8ZOKIrSO+78R9V5aTztxOzHtHfzWUL7KSdH//2Q=="/>
          <p:cNvSpPr>
            <a:spLocks noChangeAspect="1" noChangeArrowheads="1"/>
          </p:cNvSpPr>
          <p:nvPr/>
        </p:nvSpPr>
        <p:spPr bwMode="auto">
          <a:xfrm>
            <a:off x="155575" y="-1836738"/>
            <a:ext cx="3352800" cy="38290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8916" name="Picture 4" descr="http://nd04.jxs.cz/770/876/42f8dbb109_76025386_o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6"/>
            <a:ext cx="3352800" cy="3829051"/>
          </a:xfrm>
          <a:prstGeom prst="rect">
            <a:avLst/>
          </a:prstGeom>
          <a:noFill/>
        </p:spPr>
      </p:pic>
      <p:pic>
        <p:nvPicPr>
          <p:cNvPr id="38918" name="Picture 6" descr="http://archiv.trutnovinky.cz/image.php?id=48733&amp;format=jpg&amp;thumb=0"/>
          <p:cNvPicPr>
            <a:picLocks noChangeAspect="1" noChangeArrowheads="1"/>
          </p:cNvPicPr>
          <p:nvPr/>
        </p:nvPicPr>
        <p:blipFill>
          <a:blip r:embed="rId3" cstate="print"/>
          <a:srcRect l="11251" r="17991"/>
          <a:stretch>
            <a:fillRect/>
          </a:stretch>
        </p:blipFill>
        <p:spPr bwMode="auto">
          <a:xfrm>
            <a:off x="4499992" y="2990850"/>
            <a:ext cx="4104456" cy="3867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779912" y="3318473"/>
            <a:ext cx="5364088" cy="3539527"/>
          </a:xfrm>
          <a:solidFill>
            <a:srgbClr val="FFFF99"/>
          </a:solidFill>
        </p:spPr>
        <p:txBody>
          <a:bodyPr/>
          <a:lstStyle/>
          <a:p>
            <a:endParaRPr lang="sk-SK" dirty="0"/>
          </a:p>
        </p:txBody>
      </p:sp>
      <p:pic>
        <p:nvPicPr>
          <p:cNvPr id="1026" name="Picture 2" descr="http://www.sme.sk/archiv_data/primar/c/2744/SEXUALITA_3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800600" cy="3686176"/>
          </a:xfrm>
          <a:prstGeom prst="rect">
            <a:avLst/>
          </a:prstGeom>
          <a:noFill/>
        </p:spPr>
      </p:pic>
      <p:pic>
        <p:nvPicPr>
          <p:cNvPr id="1028" name="Picture 4" descr="http://upload.wikimedia.org/wikipedia/commons/thumb/9/98/Identical-fraternal-sperm-egg.svg/500px-Identical-fraternal-sperm-egg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201060"/>
            <a:ext cx="4762500" cy="3276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FFFF00"/>
                </a:solidFill>
              </a:rPr>
              <a:t>Prenatálna diagnostika</a:t>
            </a:r>
            <a:r>
              <a:rPr lang="sk-SK" dirty="0">
                <a:solidFill>
                  <a:srgbClr val="FFFF00"/>
                </a:solidFill>
              </a:rPr>
              <a:t/>
            </a:r>
            <a:br>
              <a:rPr lang="sk-SK" dirty="0">
                <a:solidFill>
                  <a:srgbClr val="FFFF00"/>
                </a:solidFill>
              </a:rPr>
            </a:b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60" y="1052736"/>
            <a:ext cx="7920880" cy="5805263"/>
          </a:xfrm>
        </p:spPr>
        <p:txBody>
          <a:bodyPr>
            <a:normAutofit/>
          </a:bodyPr>
          <a:lstStyle/>
          <a:p>
            <a:pPr algn="just"/>
            <a:r>
              <a:rPr lang="sk-SK" sz="2600" dirty="0" smtClean="0"/>
              <a:t>už </a:t>
            </a:r>
            <a:r>
              <a:rPr lang="sk-SK" sz="2600" dirty="0"/>
              <a:t>počas prenatálneho vývoja môže byť dieťa podrobené vyšetreniam na dedičné, geneticky podmienené a chromozómové </a:t>
            </a:r>
            <a:r>
              <a:rPr lang="sk-SK" sz="2600" dirty="0" smtClean="0"/>
              <a:t>ochorenia</a:t>
            </a:r>
          </a:p>
          <a:p>
            <a:pPr algn="just"/>
            <a:r>
              <a:rPr lang="sk-SK" sz="2600" dirty="0" smtClean="0"/>
              <a:t>tzv</a:t>
            </a:r>
            <a:r>
              <a:rPr lang="sk-SK" sz="2600" dirty="0"/>
              <a:t>. skríning chromozómových a vývojových chýb plodu chápeme súbor vyšetrení pomocou ktorých sa vyhľadávajú tehotenstvá so zvýšeným rizikom postihnutia vyvíjajúceho sa plodu – </a:t>
            </a:r>
            <a:r>
              <a:rPr lang="sk-SK" sz="2600" dirty="0" smtClean="0"/>
              <a:t>dieťaťa</a:t>
            </a:r>
          </a:p>
          <a:p>
            <a:pPr marL="45720" indent="0" algn="just">
              <a:buNone/>
            </a:pPr>
            <a:endParaRPr lang="sk-SK" dirty="0"/>
          </a:p>
        </p:txBody>
      </p:sp>
      <p:pic>
        <p:nvPicPr>
          <p:cNvPr id="1026" name="Picture 2" descr="http://i.idnes.cz/09/063/cl6/PET2bf48a_teh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906992"/>
            <a:ext cx="4498137" cy="295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6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800" dirty="0"/>
              <a:t>Ak sa u ženy zistí skríningovým vyšetrením významné zvýšené riziko postihnutia jej dieťaťa, môže sa podrobiť ďalším – diagnostickým vyšetreniam, ktoré potvrdia alebo vylúčia postihnutie plodu. </a:t>
            </a:r>
          </a:p>
          <a:p>
            <a:pPr algn="just"/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2283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400" dirty="0"/>
              <a:t>Úplná zhoda DNA však neznamená, že tieto dvojčatá budú mať i rovnaký fenotyp, napr. nemajú ani rovnaké odtlačky prstov. Takéto rozdiely pomáhajú zistiť, čo, a do akej miery je ovplyvnené génmi a čo závisí na podmienkach, v ktorých jedinec vyrastá.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6230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980729"/>
            <a:ext cx="7315200" cy="5328632"/>
          </a:xfrm>
        </p:spPr>
        <p:txBody>
          <a:bodyPr>
            <a:normAutofit fontScale="92500" lnSpcReduction="20000"/>
          </a:bodyPr>
          <a:lstStyle/>
          <a:p>
            <a:r>
              <a:rPr lang="sk-SK" sz="2400" dirty="0"/>
              <a:t>Na to, aby sa vypočítalo riziko postihnutia, sú potrebné niektoré údaje a vyšetrenia, ktoré sa väčšinou kombinujú, </a:t>
            </a:r>
            <a:endParaRPr lang="sk-SK" sz="2400" dirty="0" smtClean="0"/>
          </a:p>
          <a:p>
            <a:r>
              <a:rPr lang="sk-SK" sz="2400" dirty="0" smtClean="0"/>
              <a:t>Do </a:t>
            </a:r>
            <a:r>
              <a:rPr lang="sk-SK" sz="2400" dirty="0"/>
              <a:t>úvahy sa berie </a:t>
            </a:r>
            <a:r>
              <a:rPr lang="sk-SK" sz="2400" dirty="0" smtClean="0"/>
              <a:t>:</a:t>
            </a:r>
          </a:p>
          <a:p>
            <a:r>
              <a:rPr lang="sk-SK" sz="2400" b="1" dirty="0" smtClean="0"/>
              <a:t>- vek </a:t>
            </a:r>
            <a:r>
              <a:rPr lang="sk-SK" sz="2400" b="1" dirty="0"/>
              <a:t>ženy</a:t>
            </a:r>
            <a:r>
              <a:rPr lang="sk-SK" sz="2400" dirty="0"/>
              <a:t> (napr. čím staršia žena, tým je väčšia pravdepodobnosť, že jej dieťa bude postihnuté </a:t>
            </a:r>
            <a:r>
              <a:rPr lang="sk-SK" sz="2400" dirty="0" err="1"/>
              <a:t>Downovým</a:t>
            </a:r>
            <a:r>
              <a:rPr lang="sk-SK" sz="2400" dirty="0"/>
              <a:t> syndrómom), </a:t>
            </a:r>
            <a:endParaRPr lang="sk-SK" sz="2400" dirty="0" smtClean="0"/>
          </a:p>
          <a:p>
            <a:pPr algn="just"/>
            <a:r>
              <a:rPr lang="sk-SK" sz="2400" dirty="0"/>
              <a:t>Kým u žien mladších ako 25 rokov bolo dieťa s </a:t>
            </a:r>
            <a:r>
              <a:rPr lang="sk-SK" sz="2400" dirty="0" err="1"/>
              <a:t>Downovho</a:t>
            </a:r>
            <a:r>
              <a:rPr lang="sk-SK" sz="2400" dirty="0"/>
              <a:t> syndrómu frekvenciou 1:1500; u 30-ročnej ženy je vekové riziko </a:t>
            </a:r>
            <a:r>
              <a:rPr lang="sk-SK" sz="2400" dirty="0" err="1"/>
              <a:t>Downovho</a:t>
            </a:r>
            <a:r>
              <a:rPr lang="sk-SK" sz="2400" dirty="0"/>
              <a:t> syndrómu 1:910; u 35-ročnej ženy je vekové riziko </a:t>
            </a:r>
            <a:r>
              <a:rPr lang="sk-SK" sz="2400" dirty="0" err="1"/>
              <a:t>Downovho</a:t>
            </a:r>
            <a:r>
              <a:rPr lang="sk-SK" sz="2400" dirty="0"/>
              <a:t> syndrómu 1:380; u 40-ročnej ženy je vekové riziko </a:t>
            </a:r>
            <a:r>
              <a:rPr lang="sk-SK" sz="2400" dirty="0" err="1"/>
              <a:t>Downovho</a:t>
            </a:r>
            <a:r>
              <a:rPr lang="sk-SK" sz="2400" dirty="0"/>
              <a:t> syndrómu je 1:110</a:t>
            </a:r>
            <a:endParaRPr lang="sk-SK" sz="2400" dirty="0" smtClean="0"/>
          </a:p>
          <a:p>
            <a:r>
              <a:rPr lang="sk-SK" sz="2400" b="1" dirty="0" smtClean="0"/>
              <a:t>- anamnestické </a:t>
            </a:r>
            <a:r>
              <a:rPr lang="sk-SK" sz="2400" b="1" dirty="0"/>
              <a:t>údaje </a:t>
            </a:r>
            <a:r>
              <a:rPr lang="sk-SK" sz="2400" dirty="0"/>
              <a:t>(napr. informácie o zdravotnom stave tehotnej, o dedičných a genetických ochoreniach v jej rodine a v rodine jej partnera), </a:t>
            </a:r>
            <a:endParaRPr lang="sk-SK" sz="2400" dirty="0" smtClean="0"/>
          </a:p>
          <a:p>
            <a:r>
              <a:rPr lang="sk-SK" sz="2400" dirty="0" smtClean="0"/>
              <a:t>výsledky </a:t>
            </a:r>
            <a:r>
              <a:rPr lang="sk-SK" sz="2400" b="1" dirty="0"/>
              <a:t>biochemických vyšetrení </a:t>
            </a:r>
            <a:endParaRPr lang="sk-SK" sz="2400" b="1" dirty="0" smtClean="0"/>
          </a:p>
          <a:p>
            <a:r>
              <a:rPr lang="sk-SK" sz="2400" dirty="0" smtClean="0"/>
              <a:t>výsledky </a:t>
            </a:r>
            <a:r>
              <a:rPr lang="sk-SK" sz="2400" b="1" dirty="0"/>
              <a:t>ultrazvukového </a:t>
            </a:r>
            <a:r>
              <a:rPr lang="sk-SK" sz="2400" b="1" dirty="0" smtClean="0"/>
              <a:t>vyšetrenia</a:t>
            </a:r>
            <a:r>
              <a:rPr lang="sk-SK" sz="2400" dirty="0"/>
              <a:t> 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8242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71600" y="737279"/>
            <a:ext cx="7315200" cy="6120721"/>
          </a:xfrm>
        </p:spPr>
        <p:txBody>
          <a:bodyPr>
            <a:noAutofit/>
          </a:bodyPr>
          <a:lstStyle/>
          <a:p>
            <a:pPr algn="just"/>
            <a:r>
              <a:rPr lang="sk-SK" sz="2400" dirty="0"/>
              <a:t>Podstatou </a:t>
            </a:r>
            <a:r>
              <a:rPr lang="sk-SK" sz="2400" b="1" dirty="0"/>
              <a:t>biochemických vyšetrení</a:t>
            </a:r>
            <a:r>
              <a:rPr lang="sk-SK" sz="2400" dirty="0"/>
              <a:t> je meranie koncentrácie látok, ktoré vylučuje (produkuje) placenta a plod. </a:t>
            </a:r>
            <a:endParaRPr lang="sk-SK" sz="2400" dirty="0" smtClean="0"/>
          </a:p>
          <a:p>
            <a:pPr algn="just"/>
            <a:r>
              <a:rPr lang="sk-SK" sz="2400" dirty="0" smtClean="0"/>
              <a:t>Vyšetrenie </a:t>
            </a:r>
            <a:r>
              <a:rPr lang="sk-SK" sz="2400" dirty="0"/>
              <a:t>sa robí z krvi matky. Namerané hodnoty sa ďalej prepočítavajú na násobky tzv. mediánov pre daný týždeň tehotnosti. Najčastejšie látky, ktoré sa vyšetrujú, sú: </a:t>
            </a:r>
            <a:br>
              <a:rPr lang="sk-SK" sz="2400" dirty="0"/>
            </a:br>
            <a:endParaRPr lang="sk-SK" sz="2400" dirty="0"/>
          </a:p>
          <a:p>
            <a:pPr marL="45720" indent="0">
              <a:buNone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0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71600" y="2204864"/>
            <a:ext cx="7315200" cy="3539527"/>
          </a:xfrm>
        </p:spPr>
        <p:txBody>
          <a:bodyPr/>
          <a:lstStyle/>
          <a:p>
            <a:pPr algn="just"/>
            <a:r>
              <a:rPr lang="sk-SK" sz="2800" b="1" dirty="0"/>
              <a:t>PAPP-A</a:t>
            </a:r>
            <a:r>
              <a:rPr lang="sk-SK" sz="2800" i="1" dirty="0"/>
              <a:t> </a:t>
            </a:r>
            <a:r>
              <a:rPr lang="sk-SK" sz="2800" dirty="0"/>
              <a:t>– </a:t>
            </a:r>
            <a:r>
              <a:rPr lang="sk-SK" sz="2800" dirty="0" err="1"/>
              <a:t>glykoproteín</a:t>
            </a:r>
            <a:r>
              <a:rPr lang="sk-SK" sz="2800" dirty="0"/>
              <a:t> tvorený 4 </a:t>
            </a:r>
            <a:r>
              <a:rPr lang="sk-SK" sz="2800" dirty="0" err="1"/>
              <a:t>podjednotkami</a:t>
            </a:r>
            <a:r>
              <a:rPr lang="sk-SK" sz="2800" dirty="0"/>
              <a:t>, ktorý produkuje placenta. Ak je plod postihnutý </a:t>
            </a:r>
            <a:r>
              <a:rPr lang="sk-SK" sz="2800" dirty="0" err="1"/>
              <a:t>Downovým</a:t>
            </a:r>
            <a:r>
              <a:rPr lang="sk-SK" sz="2800" dirty="0"/>
              <a:t> syndrómom, hodnoty tohto </a:t>
            </a:r>
            <a:r>
              <a:rPr lang="sk-SK" sz="2800" dirty="0" err="1"/>
              <a:t>glykoproteínu</a:t>
            </a:r>
            <a:r>
              <a:rPr lang="sk-SK" sz="2800" dirty="0"/>
              <a:t> sú v 1., a na začiatku 2.trimestra veľmi nízke.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3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608" y="1196752"/>
            <a:ext cx="7315200" cy="5256624"/>
          </a:xfrm>
        </p:spPr>
        <p:txBody>
          <a:bodyPr>
            <a:noAutofit/>
          </a:bodyPr>
          <a:lstStyle/>
          <a:p>
            <a:pPr algn="just"/>
            <a:r>
              <a:rPr lang="sk-SK" sz="2400" b="1" dirty="0"/>
              <a:t>AFP</a:t>
            </a:r>
            <a:r>
              <a:rPr lang="sk-SK" sz="2400" b="1" i="1" dirty="0"/>
              <a:t> </a:t>
            </a:r>
            <a:r>
              <a:rPr lang="sk-SK" sz="2400" i="1" dirty="0"/>
              <a:t>– </a:t>
            </a:r>
            <a:r>
              <a:rPr lang="el-GR" sz="2400" dirty="0"/>
              <a:t>α-</a:t>
            </a:r>
            <a:r>
              <a:rPr lang="sk-SK" sz="2400" dirty="0" err="1"/>
              <a:t>fetoproteín</a:t>
            </a:r>
            <a:r>
              <a:rPr lang="sk-SK" sz="2400" dirty="0"/>
              <a:t> - </a:t>
            </a:r>
            <a:r>
              <a:rPr lang="sk-SK" sz="2400" dirty="0" err="1"/>
              <a:t>glykoproteín</a:t>
            </a:r>
            <a:r>
              <a:rPr lang="sk-SK" sz="2400" dirty="0"/>
              <a:t>, ktorý produkuje žltý vačok na začiatku tehotnosti, neskôr ho produkujú pečeň a črevá plodu. </a:t>
            </a:r>
            <a:r>
              <a:rPr lang="sk-SK" sz="2400" b="1" dirty="0"/>
              <a:t>Zníženie</a:t>
            </a:r>
            <a:r>
              <a:rPr lang="sk-SK" sz="2400" dirty="0"/>
              <a:t> AFP môže signalizovať </a:t>
            </a:r>
            <a:r>
              <a:rPr lang="sk-SK" sz="2400" b="1" dirty="0"/>
              <a:t>chromozómové poškodenie</a:t>
            </a:r>
            <a:r>
              <a:rPr lang="sk-SK" sz="2400" dirty="0"/>
              <a:t> plodu, naopak, </a:t>
            </a:r>
            <a:r>
              <a:rPr lang="sk-SK" sz="2400" b="1" dirty="0"/>
              <a:t>zvýšenie</a:t>
            </a:r>
            <a:r>
              <a:rPr lang="sk-SK" sz="2400" dirty="0"/>
              <a:t> môže byť napr. signálom pre </a:t>
            </a:r>
            <a:r>
              <a:rPr lang="sk-SK" sz="2400" b="1" dirty="0"/>
              <a:t>nepriaznivý priebeh tehotenstva</a:t>
            </a:r>
            <a:r>
              <a:rPr lang="sk-SK" sz="2400" dirty="0"/>
              <a:t>, napr. </a:t>
            </a:r>
            <a:r>
              <a:rPr lang="sk-SK" sz="2400" dirty="0" err="1"/>
              <a:t>preeklapmsia</a:t>
            </a:r>
            <a:r>
              <a:rPr lang="sk-SK" sz="2400" dirty="0"/>
              <a:t> (ochorenie prejavujúce sa u matky zvýšeným krvným tlakom a zvýšeným vylučovaním bielkovín do moču; ohrozuje ako matku tak i dieťa); alebo môže signalizovať </a:t>
            </a:r>
            <a:r>
              <a:rPr lang="sk-SK" sz="2400" b="1" dirty="0"/>
              <a:t>niektoré ochorenia plodu</a:t>
            </a:r>
            <a:r>
              <a:rPr lang="sk-SK" sz="2400" dirty="0"/>
              <a:t>, napr. ochorenia obličiek.  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2287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62068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Šijové </a:t>
            </a:r>
            <a:r>
              <a:rPr lang="sk-SK" dirty="0" err="1" smtClean="0"/>
              <a:t>prejasnenie</a:t>
            </a:r>
            <a:r>
              <a:rPr lang="sk-SK" dirty="0" smtClean="0"/>
              <a:t> – indikujúce </a:t>
            </a:r>
            <a:r>
              <a:rPr lang="sk-SK" dirty="0" err="1" smtClean="0"/>
              <a:t>Downov</a:t>
            </a:r>
            <a:r>
              <a:rPr lang="sk-SK" dirty="0" smtClean="0"/>
              <a:t> syndróm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http://www.tuginecologo.net/translucencia.ht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06" y="2108870"/>
            <a:ext cx="6332174" cy="47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3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Zopakujme si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rmAutofit/>
          </a:bodyPr>
          <a:lstStyle/>
          <a:p>
            <a:pPr algn="just"/>
            <a:r>
              <a:rPr lang="sk-SK" sz="3200" dirty="0" smtClean="0">
                <a:solidFill>
                  <a:schemeClr val="bg1"/>
                </a:solidFill>
              </a:rPr>
              <a:t>Čo sú modelové organizmy v biológii, uveďte aspoň 2 príklady.</a:t>
            </a:r>
          </a:p>
          <a:p>
            <a:pPr algn="just">
              <a:buNone/>
            </a:pPr>
            <a:endParaRPr lang="sk-SK" sz="3200" dirty="0" smtClean="0">
              <a:solidFill>
                <a:schemeClr val="bg1"/>
              </a:solidFill>
            </a:endParaRPr>
          </a:p>
          <a:p>
            <a:pPr algn="just"/>
            <a:r>
              <a:rPr lang="sk-SK" sz="3200" dirty="0" smtClean="0">
                <a:solidFill>
                  <a:schemeClr val="bg1"/>
                </a:solidFill>
              </a:rPr>
              <a:t>Je človek vhodným objektom pre skúmanie genetiky? Svoje tvrdenie zdôvodnite.</a:t>
            </a:r>
            <a:endParaRPr lang="sk-SK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2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800" b="1" dirty="0" err="1"/>
              <a:t>hCG</a:t>
            </a:r>
            <a:r>
              <a:rPr lang="sk-SK" sz="2800" dirty="0"/>
              <a:t> – ľudský </a:t>
            </a:r>
            <a:r>
              <a:rPr lang="sk-SK" sz="2800" dirty="0" err="1"/>
              <a:t>chóriový</a:t>
            </a:r>
            <a:r>
              <a:rPr lang="sk-SK" sz="2800" dirty="0"/>
              <a:t> </a:t>
            </a:r>
            <a:r>
              <a:rPr lang="sk-SK" sz="2800" dirty="0" err="1"/>
              <a:t>gonadotropín</a:t>
            </a:r>
            <a:r>
              <a:rPr lang="sk-SK" sz="2800" i="1" dirty="0"/>
              <a:t> – m</a:t>
            </a:r>
            <a:r>
              <a:rPr lang="sk-SK" sz="2800" dirty="0"/>
              <a:t>á význam pri stanovení napr. </a:t>
            </a:r>
            <a:r>
              <a:rPr lang="sk-SK" sz="2800" dirty="0" err="1"/>
              <a:t>trizómie</a:t>
            </a:r>
            <a:r>
              <a:rPr lang="sk-SK" sz="2800" dirty="0"/>
              <a:t> 18, </a:t>
            </a:r>
            <a:r>
              <a:rPr lang="sk-SK" sz="2800" dirty="0" err="1"/>
              <a:t>trizómie</a:t>
            </a:r>
            <a:r>
              <a:rPr lang="sk-SK" sz="2800" dirty="0"/>
              <a:t> 21 a pod. </a:t>
            </a:r>
          </a:p>
          <a:p>
            <a:pPr algn="just"/>
            <a:r>
              <a:rPr lang="sk-SK" sz="2800" b="1" dirty="0" err="1"/>
              <a:t>nekonjugovaný</a:t>
            </a:r>
            <a:r>
              <a:rPr lang="sk-SK" sz="2800" b="1" dirty="0"/>
              <a:t> </a:t>
            </a:r>
            <a:r>
              <a:rPr lang="sk-SK" sz="2800" b="1" dirty="0" err="1"/>
              <a:t>estriol</a:t>
            </a:r>
            <a:r>
              <a:rPr lang="sk-SK" sz="2800" b="1" dirty="0"/>
              <a:t> – uE3</a:t>
            </a:r>
            <a:r>
              <a:rPr lang="sk-SK" sz="2800" i="1" dirty="0"/>
              <a:t> –</a:t>
            </a:r>
            <a:r>
              <a:rPr lang="sk-SK" sz="2800" dirty="0"/>
              <a:t> jeho znížené hladiny sa vyskytujú napr. pri postihnutí plodu </a:t>
            </a:r>
            <a:r>
              <a:rPr lang="sk-SK" sz="2800" dirty="0" err="1"/>
              <a:t>Downovým</a:t>
            </a:r>
            <a:r>
              <a:rPr lang="sk-SK" sz="2800" dirty="0"/>
              <a:t> syndrómom, alebo zníženej funkcii nadobličiek.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984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800" dirty="0"/>
              <a:t>šanca, že dieťatko 20-ročnej ženy bude mať </a:t>
            </a:r>
            <a:r>
              <a:rPr lang="sk-SK" sz="2800" dirty="0" err="1"/>
              <a:t>Downov</a:t>
            </a:r>
            <a:r>
              <a:rPr lang="sk-SK" sz="2800" dirty="0"/>
              <a:t> syndróm, je približne 1:1500. </a:t>
            </a:r>
          </a:p>
          <a:p>
            <a:pPr algn="just"/>
            <a:r>
              <a:rPr lang="sk-SK" sz="2800" dirty="0"/>
              <a:t>šanca, že dieťatko 36-ročnej ženy bude mať </a:t>
            </a:r>
            <a:r>
              <a:rPr lang="sk-SK" sz="2800" dirty="0" err="1"/>
              <a:t>Downov</a:t>
            </a:r>
            <a:r>
              <a:rPr lang="sk-SK" sz="2800" dirty="0"/>
              <a:t> syndróm, je asi 1:300.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1568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692696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err="1" smtClean="0"/>
              <a:t>Amniocentéza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908721"/>
            <a:ext cx="7315200" cy="5400640"/>
          </a:xfrm>
        </p:spPr>
        <p:txBody>
          <a:bodyPr>
            <a:noAutofit/>
          </a:bodyPr>
          <a:lstStyle/>
          <a:p>
            <a:pPr algn="just"/>
            <a:r>
              <a:rPr lang="sk-SK" sz="2800" dirty="0" smtClean="0"/>
              <a:t>odber </a:t>
            </a:r>
            <a:r>
              <a:rPr lang="sk-SK" sz="2800" dirty="0"/>
              <a:t>plodovej vody sa odporúča vtedy, ak je tehotná žena staršia než 35 </a:t>
            </a:r>
            <a:r>
              <a:rPr lang="sk-SK" sz="2800" dirty="0" smtClean="0"/>
              <a:t>rokov,</a:t>
            </a:r>
          </a:p>
          <a:p>
            <a:pPr algn="just"/>
            <a:r>
              <a:rPr lang="sk-SK" sz="2800" dirty="0" smtClean="0"/>
              <a:t>Ďalej </a:t>
            </a:r>
            <a:r>
              <a:rPr lang="sk-SK" sz="2800" dirty="0"/>
              <a:t>sa odporúča ženám, u ktorých existuje rodinná dispozícia </a:t>
            </a:r>
            <a:endParaRPr lang="sk-SK" sz="2800" dirty="0" smtClean="0"/>
          </a:p>
          <a:p>
            <a:pPr algn="just"/>
            <a:r>
              <a:rPr lang="sk-SK" sz="2800" dirty="0" smtClean="0"/>
              <a:t>môže sa robiť </a:t>
            </a:r>
            <a:r>
              <a:rPr lang="sk-SK" sz="2800" dirty="0"/>
              <a:t>od cca 14.teho týždňa gravidity. </a:t>
            </a:r>
            <a:endParaRPr lang="sk-SK" sz="2800" dirty="0" smtClean="0"/>
          </a:p>
          <a:p>
            <a:pPr algn="just"/>
            <a:r>
              <a:rPr lang="sk-SK" sz="2800" dirty="0" smtClean="0"/>
              <a:t>Odoberá </a:t>
            </a:r>
            <a:r>
              <a:rPr lang="sk-SK" sz="2800" dirty="0"/>
              <a:t>sa približne </a:t>
            </a:r>
            <a:r>
              <a:rPr lang="sk-SK" sz="2800" b="1" dirty="0"/>
              <a:t>15-20 ml plodovej </a:t>
            </a:r>
            <a:r>
              <a:rPr lang="sk-SK" sz="2800" b="1" dirty="0" smtClean="0"/>
              <a:t>vody</a:t>
            </a:r>
            <a:endParaRPr lang="sk-SK" sz="2800" dirty="0"/>
          </a:p>
          <a:p>
            <a:pPr algn="just"/>
            <a:r>
              <a:rPr lang="sk-SK" sz="2800" dirty="0"/>
              <a:t/>
            </a:r>
            <a:br>
              <a:rPr lang="sk-SK" sz="2800" dirty="0"/>
            </a:br>
            <a:r>
              <a:rPr lang="sk-SK" sz="2800" dirty="0"/>
              <a:t/>
            </a:r>
            <a:br>
              <a:rPr lang="sk-SK" sz="2800" dirty="0"/>
            </a:br>
            <a:endParaRPr lang="sk-SK" sz="2800" dirty="0"/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8521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800" dirty="0"/>
              <a:t>Po odobratí vzorky plodovej vody sa </a:t>
            </a:r>
            <a:r>
              <a:rPr lang="sk-SK" sz="2800" b="1" dirty="0"/>
              <a:t>vyšetrujú bunky zárodočného obalu</a:t>
            </a:r>
            <a:r>
              <a:rPr lang="sk-SK" sz="2800" dirty="0"/>
              <a:t>, ktorý obklopuje plod a tiež </a:t>
            </a:r>
            <a:r>
              <a:rPr lang="sk-SK" sz="2800" b="1" dirty="0"/>
              <a:t>odlúpené kožné bunky a bunky </a:t>
            </a:r>
            <a:r>
              <a:rPr lang="sk-SK" sz="2800" b="1" dirty="0" err="1"/>
              <a:t>zalúdočno-črevného</a:t>
            </a:r>
            <a:r>
              <a:rPr lang="sk-SK" sz="2800" b="1" dirty="0"/>
              <a:t> traktu plodu</a:t>
            </a:r>
            <a:endParaRPr lang="sk-SK" sz="2800" dirty="0"/>
          </a:p>
          <a:p>
            <a:pPr algn="just"/>
            <a:r>
              <a:rPr lang="sk-SK" sz="2800" dirty="0"/>
              <a:t>Tieto bunky sa v laboratóriu kultivujú a </a:t>
            </a:r>
            <a:r>
              <a:rPr lang="sk-SK" sz="2800" b="1" dirty="0"/>
              <a:t>izolujú sa chromozómy</a:t>
            </a:r>
            <a:r>
              <a:rPr lang="sk-SK" sz="2800" dirty="0"/>
              <a:t> a </a:t>
            </a:r>
            <a:r>
              <a:rPr lang="sk-SK" sz="2800" b="1" dirty="0"/>
              <a:t>analyzujú </a:t>
            </a:r>
            <a:r>
              <a:rPr lang="sk-SK" sz="2800" dirty="0"/>
              <a:t>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469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 plodovej vode sa zisťujú </a:t>
            </a:r>
            <a:r>
              <a:rPr lang="sk-SK" b="1" dirty="0"/>
              <a:t>aj koncentrácie niektorých látok</a:t>
            </a:r>
            <a:r>
              <a:rPr lang="sk-SK" dirty="0"/>
              <a:t>, napr. </a:t>
            </a:r>
            <a:r>
              <a:rPr lang="sk-SK" dirty="0" err="1"/>
              <a:t>alfa-fetoproteínu</a:t>
            </a:r>
            <a:r>
              <a:rPr lang="sk-SK" dirty="0"/>
              <a:t>.  </a:t>
            </a:r>
          </a:p>
          <a:p>
            <a:pPr algn="just"/>
            <a:r>
              <a:rPr lang="sk-SK" dirty="0"/>
              <a:t>presná diagnostická metóda – jej presnosť je približne 99%, </a:t>
            </a:r>
          </a:p>
          <a:p>
            <a:pPr algn="just"/>
            <a:r>
              <a:rPr lang="sk-SK" dirty="0"/>
              <a:t>Odberom a vyšetrením plodovej vody </a:t>
            </a:r>
            <a:r>
              <a:rPr lang="sk-SK" b="1" dirty="0"/>
              <a:t>možno zistiť chromozómové zmeny (</a:t>
            </a:r>
            <a:r>
              <a:rPr lang="sk-SK" b="1" dirty="0" err="1"/>
              <a:t>Downov</a:t>
            </a:r>
            <a:r>
              <a:rPr lang="sk-SK" b="1" dirty="0"/>
              <a:t> syndróm), </a:t>
            </a:r>
            <a:r>
              <a:rPr lang="sk-SK" b="1" dirty="0" err="1"/>
              <a:t>neurálne</a:t>
            </a:r>
            <a:r>
              <a:rPr lang="sk-SK" b="1" dirty="0"/>
              <a:t> defekty a ochorenia látkovej výmeny</a:t>
            </a:r>
            <a:r>
              <a:rPr lang="sk-SK" i="1" dirty="0"/>
              <a:t>.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568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Cystická </a:t>
            </a:r>
            <a:r>
              <a:rPr lang="sk-SK" b="1" dirty="0" err="1"/>
              <a:t>fibróza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584" y="1196752"/>
            <a:ext cx="7992888" cy="5760640"/>
          </a:xfrm>
        </p:spPr>
        <p:txBody>
          <a:bodyPr>
            <a:noAutofit/>
          </a:bodyPr>
          <a:lstStyle/>
          <a:p>
            <a:pPr algn="just"/>
            <a:r>
              <a:rPr lang="sk-SK" sz="2400" dirty="0" smtClean="0"/>
              <a:t>patrí </a:t>
            </a:r>
            <a:r>
              <a:rPr lang="sk-SK" sz="2400" dirty="0"/>
              <a:t>medzi </a:t>
            </a:r>
            <a:r>
              <a:rPr lang="sk-SK" sz="2400" b="1" dirty="0"/>
              <a:t>najčastejšie</a:t>
            </a:r>
            <a:r>
              <a:rPr lang="sk-SK" sz="2400" dirty="0"/>
              <a:t> AR ochorení človeka (približne 1 : 2500). Vzniká pri </a:t>
            </a:r>
            <a:r>
              <a:rPr lang="sk-SK" sz="2400" b="1" dirty="0"/>
              <a:t>mutácii génu CFTR</a:t>
            </a:r>
            <a:r>
              <a:rPr lang="sk-SK" sz="2400" i="1" dirty="0"/>
              <a:t>, </a:t>
            </a:r>
            <a:r>
              <a:rPr lang="sk-SK" sz="2400" i="1" dirty="0" err="1"/>
              <a:t>t.j</a:t>
            </a:r>
            <a:r>
              <a:rPr lang="sk-SK" sz="2400" i="1" dirty="0"/>
              <a:t> </a:t>
            </a:r>
            <a:r>
              <a:rPr lang="sk-SK" sz="2400" i="1" dirty="0" err="1"/>
              <a:t>cystic</a:t>
            </a:r>
            <a:r>
              <a:rPr lang="sk-SK" sz="2400" i="1" dirty="0"/>
              <a:t> </a:t>
            </a:r>
            <a:r>
              <a:rPr lang="sk-SK" sz="2400" i="1" dirty="0" err="1"/>
              <a:t>fibrosis</a:t>
            </a:r>
            <a:r>
              <a:rPr lang="sk-SK" sz="2400" i="1" dirty="0"/>
              <a:t> </a:t>
            </a:r>
            <a:r>
              <a:rPr lang="sk-SK" sz="2400" i="1" dirty="0" err="1"/>
              <a:t>transmembrane</a:t>
            </a:r>
            <a:r>
              <a:rPr lang="sk-SK" sz="2400" i="1" dirty="0"/>
              <a:t> </a:t>
            </a:r>
            <a:r>
              <a:rPr lang="sk-SK" sz="2400" i="1" dirty="0" err="1"/>
              <a:t>conductance</a:t>
            </a:r>
            <a:r>
              <a:rPr lang="sk-SK" sz="2400" i="1" dirty="0"/>
              <a:t> </a:t>
            </a:r>
            <a:r>
              <a:rPr lang="sk-SK" sz="2400" i="1" dirty="0" err="1"/>
              <a:t>regulator</a:t>
            </a:r>
            <a:r>
              <a:rPr lang="sk-SK" sz="2400" i="1" dirty="0"/>
              <a:t>. </a:t>
            </a:r>
            <a:endParaRPr lang="sk-SK" sz="2400" i="1" dirty="0" smtClean="0"/>
          </a:p>
          <a:p>
            <a:pPr algn="just"/>
            <a:r>
              <a:rPr lang="sk-SK" sz="2400" dirty="0" smtClean="0"/>
              <a:t>Pri </a:t>
            </a:r>
            <a:r>
              <a:rPr lang="sk-SK" sz="2400" dirty="0"/>
              <a:t>cystickej </a:t>
            </a:r>
            <a:r>
              <a:rPr lang="sk-SK" sz="2400" dirty="0" err="1"/>
              <a:t>fibróze</a:t>
            </a:r>
            <a:r>
              <a:rPr lang="sk-SK" sz="2400" dirty="0"/>
              <a:t> sú </a:t>
            </a:r>
            <a:r>
              <a:rPr lang="sk-SK" sz="2400" b="1" dirty="0"/>
              <a:t>postihnuté</a:t>
            </a:r>
            <a:r>
              <a:rPr lang="sk-SK" sz="2400" dirty="0"/>
              <a:t> orgány pankreas a pečeň, t.j. </a:t>
            </a:r>
            <a:r>
              <a:rPr lang="sk-SK" sz="2400" b="1" dirty="0"/>
              <a:t>žľazy s vnútorným vylučovaním</a:t>
            </a:r>
            <a:r>
              <a:rPr lang="sk-SK" sz="2400" dirty="0" smtClean="0"/>
              <a:t>.</a:t>
            </a:r>
          </a:p>
          <a:p>
            <a:pPr algn="just"/>
            <a:r>
              <a:rPr lang="sk-SK" sz="2400" dirty="0" smtClean="0"/>
              <a:t>Žlčovody </a:t>
            </a:r>
            <a:r>
              <a:rPr lang="sk-SK" sz="2400" dirty="0"/>
              <a:t>sa upchávajú, čo má za následok poruchy trávenia. Okrem toho sa </a:t>
            </a:r>
            <a:r>
              <a:rPr lang="sk-SK" sz="2400" b="1" dirty="0"/>
              <a:t>v pľúcach</a:t>
            </a:r>
            <a:r>
              <a:rPr lang="sk-SK" sz="2400" dirty="0"/>
              <a:t> tvorí väzký hlien, ktorý vedie k problémom s dýchaním. </a:t>
            </a:r>
          </a:p>
        </p:txBody>
      </p:sp>
    </p:spTree>
    <p:extLst>
      <p:ext uri="{BB962C8B-B14F-4D97-AF65-F5344CB8AC3E}">
        <p14:creationId xmlns:p14="http://schemas.microsoft.com/office/powerpoint/2010/main" val="33722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400" dirty="0"/>
              <a:t>Okrem zhoršenia dýchania upchávaním žliazok pľúca </a:t>
            </a:r>
            <a:r>
              <a:rPr lang="sk-SK" sz="2400" b="1" dirty="0"/>
              <a:t>strácajú svoju samočistiacu schopnosť</a:t>
            </a:r>
            <a:r>
              <a:rPr lang="sk-SK" sz="2400" dirty="0"/>
              <a:t>, čím sú náchylnejšie na bakteriálne infekcie, ktoré</a:t>
            </a:r>
            <a:r>
              <a:rPr lang="sk-SK" sz="2400" b="1" i="1" dirty="0"/>
              <a:t> </a:t>
            </a:r>
            <a:r>
              <a:rPr lang="sk-SK" sz="2400" dirty="0"/>
              <a:t>môžu spôsobiť vážne poškodenie pľúc, dokonca smrť. </a:t>
            </a:r>
          </a:p>
          <a:p>
            <a:pPr algn="just"/>
            <a:r>
              <a:rPr lang="sk-SK" sz="2400" b="1" dirty="0"/>
              <a:t>Muži </a:t>
            </a:r>
            <a:r>
              <a:rPr lang="sk-SK" sz="2400" dirty="0"/>
              <a:t>s cystickou </a:t>
            </a:r>
            <a:r>
              <a:rPr lang="sk-SK" sz="2400" dirty="0" err="1"/>
              <a:t>fibrózou</a:t>
            </a:r>
            <a:r>
              <a:rPr lang="sk-SK" sz="2400" dirty="0"/>
              <a:t> bývajú </a:t>
            </a:r>
            <a:r>
              <a:rPr lang="sk-SK" sz="2400" b="1" dirty="0"/>
              <a:t>neplodný,</a:t>
            </a:r>
            <a:r>
              <a:rPr lang="sk-SK" sz="2400" dirty="0"/>
              <a:t> </a:t>
            </a:r>
            <a:r>
              <a:rPr lang="sk-SK" sz="2400" b="1" dirty="0"/>
              <a:t>ženy</a:t>
            </a:r>
            <a:r>
              <a:rPr lang="sk-SK" sz="2400" dirty="0"/>
              <a:t> s týmto ochorením majú </a:t>
            </a:r>
            <a:r>
              <a:rPr lang="sk-SK" sz="2400" b="1" dirty="0"/>
              <a:t>zníženú plodnosť</a:t>
            </a:r>
            <a:r>
              <a:rPr lang="sk-SK" sz="2400" dirty="0"/>
              <a:t>. </a:t>
            </a:r>
          </a:p>
          <a:p>
            <a:pPr algn="just"/>
            <a:r>
              <a:rPr lang="sk-SK" sz="2400" dirty="0"/>
              <a:t> </a:t>
            </a:r>
          </a:p>
          <a:p>
            <a:pPr algn="just"/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02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err="1"/>
              <a:t>Fenylketonúria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2276873"/>
            <a:ext cx="7315200" cy="4032488"/>
          </a:xfrm>
        </p:spPr>
        <p:txBody>
          <a:bodyPr>
            <a:normAutofit/>
          </a:bodyPr>
          <a:lstStyle/>
          <a:p>
            <a:pPr algn="just"/>
            <a:r>
              <a:rPr lang="sk-SK" dirty="0"/>
              <a:t> </a:t>
            </a:r>
            <a:r>
              <a:rPr lang="sk-SK" dirty="0" smtClean="0"/>
              <a:t>je </a:t>
            </a:r>
            <a:r>
              <a:rPr lang="sk-SK" b="1" dirty="0"/>
              <a:t>vrodená porucha metabolizmu </a:t>
            </a:r>
            <a:r>
              <a:rPr lang="sk-SK" b="1" dirty="0" err="1"/>
              <a:t>fenylalanínu</a:t>
            </a:r>
            <a:r>
              <a:rPr lang="sk-SK" dirty="0"/>
              <a:t> (aminokyselina), kedy sa nesyntetizuje príslušný enzým – </a:t>
            </a:r>
            <a:r>
              <a:rPr lang="sk-SK" i="1" dirty="0" err="1" smtClean="0"/>
              <a:t>fenylalaninhydroxyláza</a:t>
            </a:r>
            <a:endParaRPr lang="sk-SK" i="1" dirty="0" smtClean="0"/>
          </a:p>
          <a:p>
            <a:pPr algn="just"/>
            <a:r>
              <a:rPr lang="sk-SK" b="1" dirty="0" smtClean="0"/>
              <a:t>poškodzovanie </a:t>
            </a:r>
            <a:r>
              <a:rPr lang="sk-SK" b="1" dirty="0"/>
              <a:t>centrálnej nervovej sústavy </a:t>
            </a:r>
            <a:r>
              <a:rPr lang="sk-SK" dirty="0"/>
              <a:t>a následne </a:t>
            </a:r>
            <a:r>
              <a:rPr lang="sk-SK" b="1" dirty="0"/>
              <a:t>mentálnu zaostalosť</a:t>
            </a:r>
            <a:r>
              <a:rPr lang="sk-SK" dirty="0"/>
              <a:t>. </a:t>
            </a:r>
            <a:r>
              <a:rPr lang="sk-SK" dirty="0" smtClean="0"/>
              <a:t>T</a:t>
            </a:r>
          </a:p>
          <a:p>
            <a:pPr algn="just"/>
            <a:r>
              <a:rPr lang="sk-SK" dirty="0" smtClean="0"/>
              <a:t>test </a:t>
            </a:r>
            <a:r>
              <a:rPr lang="sk-SK" dirty="0"/>
              <a:t>na </a:t>
            </a:r>
            <a:r>
              <a:rPr lang="sk-SK" dirty="0" err="1"/>
              <a:t>fenylektonúriu</a:t>
            </a:r>
            <a:r>
              <a:rPr lang="sk-SK" dirty="0"/>
              <a:t> sa robí každému novorodencovi. Ak je vyšetrenie pozitívne, takíto jedinci musia dodržiavať prísnu diétu, inak môže dôjsť k ťažkému poškodeniu CNS. </a:t>
            </a:r>
            <a:endParaRPr lang="sk-SK" dirty="0" smtClean="0"/>
          </a:p>
          <a:p>
            <a:pPr algn="just"/>
            <a:r>
              <a:rPr lang="sk-SK" dirty="0" smtClean="0"/>
              <a:t>Ak </a:t>
            </a:r>
            <a:r>
              <a:rPr lang="sk-SK" dirty="0"/>
              <a:t>je postihnutou osoba ženského pohlavia, pri prípadnej gravidite musí prísne dodržiavať diétu, pretože v opačnom prípade hrozí poškodenie vývoja plodu.  </a:t>
            </a:r>
          </a:p>
          <a:p>
            <a:pPr algn="just"/>
            <a:endParaRPr lang="sk-SK" dirty="0"/>
          </a:p>
        </p:txBody>
      </p:sp>
      <p:pic>
        <p:nvPicPr>
          <p:cNvPr id="4098" name="Picture 2" descr="http://www.oskole.sk/userfiles/image/Zofia/J%C3%BAn%20-%202012/Biol%C3%B3gia/Genetika_cloveka_II_dedicne_choroby_a_dispozicie_jun_html_2129cd8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4664"/>
            <a:ext cx="2978733" cy="165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2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existujú 3 typy dedičnosti:</a:t>
            </a:r>
          </a:p>
          <a:p>
            <a:r>
              <a:rPr lang="sk-SK" dirty="0"/>
              <a:t> </a:t>
            </a:r>
            <a:r>
              <a:rPr lang="sk-SK" dirty="0" err="1" smtClean="0"/>
              <a:t>autozómovo</a:t>
            </a:r>
            <a:r>
              <a:rPr lang="sk-SK" dirty="0" smtClean="0"/>
              <a:t> </a:t>
            </a:r>
            <a:r>
              <a:rPr lang="sk-SK" dirty="0"/>
              <a:t>dominantná – napr. </a:t>
            </a:r>
            <a:r>
              <a:rPr lang="sk-SK" dirty="0" err="1" smtClean="0"/>
              <a:t>polydaktýlia</a:t>
            </a:r>
            <a:r>
              <a:rPr lang="sk-SK" dirty="0"/>
              <a:t>, </a:t>
            </a:r>
            <a:r>
              <a:rPr lang="sk-SK" dirty="0" err="1" smtClean="0"/>
              <a:t>brachydaktýlia</a:t>
            </a:r>
            <a:endParaRPr lang="sk-SK" dirty="0"/>
          </a:p>
          <a:p>
            <a:r>
              <a:rPr lang="sk-SK" dirty="0" err="1" smtClean="0"/>
              <a:t>autozómovo</a:t>
            </a:r>
            <a:r>
              <a:rPr lang="sk-SK" dirty="0" smtClean="0"/>
              <a:t> </a:t>
            </a:r>
            <a:r>
              <a:rPr lang="sk-SK" dirty="0"/>
              <a:t>recesívna – napr. </a:t>
            </a:r>
            <a:r>
              <a:rPr lang="sk-SK" dirty="0" err="1"/>
              <a:t>fenylketonúria</a:t>
            </a:r>
            <a:r>
              <a:rPr lang="sk-SK" dirty="0"/>
              <a:t>, </a:t>
            </a:r>
            <a:r>
              <a:rPr lang="sk-SK" dirty="0" err="1"/>
              <a:t>celiakia</a:t>
            </a:r>
            <a:r>
              <a:rPr lang="sk-SK" dirty="0"/>
              <a:t>, </a:t>
            </a:r>
            <a:r>
              <a:rPr lang="sk-SK" dirty="0" err="1"/>
              <a:t>galaktozémia</a:t>
            </a:r>
            <a:endParaRPr lang="sk-SK" dirty="0"/>
          </a:p>
          <a:p>
            <a:r>
              <a:rPr lang="sk-SK" dirty="0" err="1"/>
              <a:t>gonozómovo</a:t>
            </a:r>
            <a:r>
              <a:rPr lang="sk-SK" dirty="0"/>
              <a:t> recesívna - daltonizmus, hemofília</a:t>
            </a:r>
          </a:p>
          <a:p>
            <a:pPr marL="45720" indent="0">
              <a:buNone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79673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1154097"/>
          </a:xfrm>
        </p:spPr>
        <p:txBody>
          <a:bodyPr/>
          <a:lstStyle/>
          <a:p>
            <a:r>
              <a:rPr lang="sk-SK" dirty="0" smtClean="0"/>
              <a:t>Výskum populácií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584" y="1484784"/>
            <a:ext cx="7315200" cy="3539527"/>
          </a:xfrm>
        </p:spPr>
        <p:txBody>
          <a:bodyPr>
            <a:noAutofit/>
          </a:bodyPr>
          <a:lstStyle/>
          <a:p>
            <a:r>
              <a:rPr lang="sk-SK" sz="3200" dirty="0" smtClean="0"/>
              <a:t>Výskyt ochorení v populácii</a:t>
            </a:r>
          </a:p>
          <a:p>
            <a:r>
              <a:rPr lang="sk-SK" sz="3200" dirty="0"/>
              <a:t>p</a:t>
            </a:r>
            <a:r>
              <a:rPr lang="sk-SK" sz="3200" dirty="0" smtClean="0"/>
              <a:t>opulácia = súbor jedincov rovnakého druhu, v rovnakom čase a na určitom mieste, ktorí vstupujú do vzájomného kríženia a ich potomstvo je plodné</a:t>
            </a:r>
          </a:p>
          <a:p>
            <a:r>
              <a:rPr lang="sk-SK" sz="3200" dirty="0" smtClean="0"/>
              <a:t>Malá populácia desiatky jedincov</a:t>
            </a:r>
          </a:p>
          <a:p>
            <a:r>
              <a:rPr lang="sk-SK" sz="3200" dirty="0" smtClean="0"/>
              <a:t>Veľká populácia – stovky až tisíce</a:t>
            </a:r>
          </a:p>
          <a:p>
            <a:r>
              <a:rPr lang="sk-SK" sz="3200" dirty="0"/>
              <a:t>p</a:t>
            </a:r>
            <a:r>
              <a:rPr lang="sk-SK" sz="3200" dirty="0" smtClean="0"/>
              <a:t>rognóza recesívnych ochorení </a:t>
            </a:r>
          </a:p>
          <a:p>
            <a:endParaRPr lang="sk-SK" sz="3200" dirty="0"/>
          </a:p>
          <a:p>
            <a:endParaRPr lang="sk-SK" sz="3200" dirty="0"/>
          </a:p>
        </p:txBody>
      </p:sp>
      <p:sp>
        <p:nvSpPr>
          <p:cNvPr id="4" name="AutoShape 2" descr="data:image/jpeg;base64,/9j/4AAQSkZJRgABAQAAAQABAAD/2wCEAAkGBxATEhUSEhISFRUXFRgXGBgXGBUVFRcYGBYWGBYXFxcaHSggGBslHhcZITIhJSkrLi4vFx8zODMtNystLisBCgoKDg0OGxAQGy0mICUwLi0tLS0tLS0tLS8wLS4tLy0tLS0tLS0tLS0uLS0vLS0tLS0tLSstLS0tLS8tLS0tLf/AABEIAMIBAwMBIgACEQEDEQH/xAAcAAACAwEBAQEAAAAAAAAAAAAAAwIEBQYBBwj/xABIEAACAQMCBAMFBQQIBAMJAAABAhEAAxIEIQUTIjEGQVEjMmFxkRQzUoHSB0KSoRUWVGJkk7GyFyRygkTB8CVDU3N0s9HT4v/EABoBAQEBAQEBAQAAAAAAAAAAAAABAgMEBQb/xAAwEQACAQIEBQIFBAMBAAAAAAAAAQIREgMhMWEEE0FR8HGRIjJSgaGxwdHhBRTxQv/aAAwDAQACEQMRAD8A0YoipxRFfgKH7Op4iSQNtyBvsN/U1Zbht0AkgDESwJAIEkCR8SIHzHrVfGps7GSWJnvud47T69h9K3GynxIzJy6FpuEXASJXZZ79/e2Hr7p+H1pf9G3MivTIYJ3gFm90D5xWTxHjty3qNPZljz+YCxcjEW1DdvOcjUNNx88/UoWwW0ttmuZkZBwScvSI9a9PKg0moumuvStP1OHMlVpyXbTrSv6G0nCrp7Y9gTv7uSF1n5qCfyr08Juzj0zvtIkgHEkfCaytP4isujOmqBW2OohzCA7CfQeX5V43iSwELnVLhnjPM2LiCR33PY/Spyo6WSr5sXmS1uibH9DXpgAEyo7/AIiwGx3/AHD+W/akvoLgFskbXPd8u52n02IPyNYnBPEovT1hDzrlu1Dk8zl75qfk5O34j615xLxIltrY5ilTe5bsXgWmRCZPxA2+E1Xw6usUHX189PUixnS5yVPP+nQXOEXQCYBUeYO3YER85Apd7h9xQzHGFJDQZghlUj5gsPrVBeOWmtm99oU2xIL59IJAUgknYkECPORTdDxgXhnav8wDpJVyY7GDvt5GKxLDgk3bJft52NRnLL4kWW4fcGEiOZGMkRvHf02IPyIpjcKugFoEDuZ27KR/uFc/rPEbW7moR59jZF9TmZfYj/tIYAT8aq6XxbcuWrL4NzLuoNhkLnoIkOSY8lA2+NdFwyara6ZdV2r57GHxFHS5dej7089zp04fcPMgfdzl8wTIHqYDH5Kae/BboIHTJB847FQR8feG427+hrKHHbbXeT9pBug+7nLSJnz7jf40jT+IAEzu3kty9xQRdkHE79W3VCiR8KysKFM4y82NPEl9SNgcKuykiMyI39RkSfQAbmoJw66WdQplJyHy8h6k+XrWFr/E6Jbt3bdwPbuXktMwuQqgggsT/dHkfI1d0/G7LI11NQpRSMnD7KVG0mdoHajwUkm4SpXxaa1CxW3S5ef0aFnQOyhwVgmNz8Y39BO1OHB7pBIKnqx7nvkFO8R3IFZFrjlhrRuLqFNoMASH6QxIifQyRUD4j06qrnVIFYsFbOASCMoM77xJ+VSOFHRwl2+4eI9bl/RrHhlzfdTEjv3IUsQPyFe3uF3UDFgAFBPeZgopiPjcH0PpWVqOOSk2rwuNcyCLnIuFffA6gGIE7SO0SO9e6fjCuFVrq5sxRlDlhzQFa4nxIgfQUlhQtbUX5sFiSqviXm5rDg94xiAZE7Htuoif+4VBOGXD2xOwMTvB7E/A1VTiGWQF0ty+lhkTidjB9OwP5Cqul8S2LjBLeqVm3IAuSdgSSN/ST9acvDekJZedi3zX/pF8aN+XzY6Jif8Az+XlPrTLHDLrqGUSDI7j1A/KSaxNJ4mFxr2F62/LUsgW5k7BRkSR2C5befrTOEcbW6lrrxuXLWfLDEkKTvt+GR39RR4CjnKL39da+3/Qsa7JNGwOF3DuMSPUERsSCT8BG5+Irz+jnlFlZcFhv5AEz8oB+hrP0/HbN1yialXeCCA+RjzHfcUqxx7Tl1VNShcyFAfq8xA9PPajwo1+SW/lAsR/UjXfhd0bHGdyBPvAKGJH5EGl63QvaIDxvPY+hg/zrw37m/W+/fqO/lv9P5VB2J7knv3M99zXKXKo7U/c3G+qq0KiiKnFEVyodKkQKKmBRVoSpPGjGm40Y10tMXCooxpuNGNLRU5rxDwY6jU6QtbD2U53MmIGSrhtMnceXpWfd4DetHXfZbNsC4lkWgQhRis8wYttO+2QiYrtcaMa9MOJnGKj0WVOnzXebHCWBCTcur6/anm5wd3g2rddWTauzd06KnMe0XZlYyGxIVfgBtHx2rW4lw64l3S3rVkXBZVkNtSikZKoDLlA2iO9dNjRjVfEzb0X56qnfsRYEUtX46/qfPtTobmn0dy7dCWrtvWHU2lzEESsoCO4IJER6Vf0vA7uGiJXJhfN++TGzOCxJB7wSB+VdZqNHbfHNEfEyuQDYn1E9jTsa3Li5NaZ1b/FKfq/UyuHintl+tfNjidXwHUHnMqAxr11CoSoF1FAlfQT8fSruj4VeuXNReYPpeaLaqEZDc9n3diJWT289q6mKIrD4mbVKLyn26I0sCKdfOv8nFeIvDV+4+nCM1xY5V92IDG1zUub9p7Ht6VYscCvDiRvR/y4yur2+9dFRhEz5EzHnXW40Y0/2sS23LRr38p6D/Xhddun7HC8O4BqFuJbdLpW3qTeDi5ZW1GRYMBgbhYzBUmPjVnR8FvA6fK3smrv3GkqYVsyjd99yPjXY40Y1ZcXOXReV/kkeHgur8p/Bw+r4HqMbmNkNPERfCllCtbCiSfQEiPX4VHXcD1V/wC1XuVymuNYK2iyZMLPvFmEqCfKZ7b11Vzitte4bz9PIwSBO42Y+vSdqmuvXDMqw3AjYndA/rHY+tdFj4yztXjT77Iw8HCfV+V23OR1fAdRdsak8u7ndaztduWS7C2wJJCKqrAnzJIFXuMrydbZuoLTTYa3ymdLUdRbmLlsR5GN4FdCmvQzswAUtJA3A3Mbz2g/n61U1t/TXYS7Z5kSQrLbeCGCkbmAdwflRYs3L4o5Z5eqS77dw8OCXwvPL8NvtuctwPS3uRo79q0LnKv6glEZVlXLqChaAQKtWuBak6fUEoFv/bG1NkZAiRgVEz5wy7xXSf0laVelGCgGAAACB+ECT/KprxNCYxbyj3dwVDZd9hB+fwqyx8RttR61/NafkkcLDSo30/alfwU+AaB7On61BvOXu3ACN7jyxWe3os/CsThOk1md25d0g59xHVXZ7ZtWwFY27YQGcSYB9Z+ddTpOILcICht1ykgwP7vwPwNQHFbe3S8nEAQvd90HveYBPptvFclPETl8Ob11/nQ6OMGo/Fp57nKcP4VqzctvctXBGmu2jk1mA7KIFtLcBUnYfzqXAfDuosKbfVGo0xS4xKl7F0KwWCDJSDAAmCK6l+K2wAYYiJ8p7kDYnvsanb4ijMqgP1TBiRAMZGDsJ23/ANK6y4jGaatST/ar/cxHBw006upzHDeFaknR23062hpTLXA6nOFIhAN+ruZio2eBXxp9KnL601wvOJWQnMclpnfpK7d67bGjGuT4qbei/O++7Nrh4935T+BWNEU3GjGvJaem4VFGNNijGlouFgUU0LXlW0lRuNGNOxoK12tOVwnGjGss6fV44guOhtzyy2ZDT1TsJjGJ+NOufaVliemSZPKAXqaMjt0Y4z577V05O6Mc3Zl7GjGqNlNVBLZTgwH3cEysGBsD70bkbb1DTJqe0t725PKJClwSD368SdvdgiN6cndDm7M0caMazeVrdt/Lc+z78qYiIjmbfL61L/msmLHFAZ35XbIbT+GJM7GnJ3Q5uzNDGjGqGmsaoYBySOnKcJleTJle8nmz8h+a2TWSTuO8fdkwSnYSA3YwWjYmnJ3Q5uzNPGjGqekTUSysfJ2mP3mdsAO/TEGJMbClvb1LAyHUdPSpth/PKDMdwvn2Jpys9UOZsaGNGNZq2dVkJJx5kn3CAOkAdwcYznuZKx50zR2tSCisSQMRJ5e4xXPPzmZAj03o8HdDmbMvY0Y1l2LmrbcBgJg5Ig3hJgGDh78Hc9pqzYXUBlDSyyst7PtiS0xHmQBA/d+p4NOqCxa9GPGlSIxWJnsDue5+detp1OxUQDPbafWpaNLkHmRMkCI7DYHb1iY8pin41lppmk0VmsKZkDcQfl6T6ULp1HZVG0dh29Ks40Y1KMtSvyR6D6CvOQv4V7z2Hcdj86zdJxpn1lzS8sQk9YLE7JbfqGMKDzIG89J2rbxrUsOUdfUzGaloVxZEzAntMCY9KX9itwFwWBsBA8iDH1ANNuAyxyICgHYL8Se4NZD+IdOp6rlxQcN2VVM3MyAVKyNky+TCrHClLQksSK1NU6dPwrv32G8dqBYXviveew7xE/Taq3DtZzpg3V2B3Cefkenb/wA6vck/jb6J+mo4NZMqmnmiONGNS5J/G30T9NHJP42+ifprNhbiONGNS5J/G30T9NHJP42+ifppYLiONGNSsAxuZ3YTt5MQO3ypmNS0twrGinY0VbSXDca8KVYxpd9gqlj2AJ+ld7Djcc9pvD7RLsikzsoOIm2qEruIJgk+s1YucCUzuuMmBgDAJY4Df3NxtHdQatf0xakKcg/RKR1qWZVgj4Zg/LcTTF4rZIyloiT0PsCAVJ22kER612fMOasKK8BEg57jtCwZytkvM/eEIQW88vrPR8HNtgwdYyBKhMRsCBHVt3k95+FXLfEbbAkZFeiCASDzCQsR33Hft59qhb4xp2UuryoBJIViFAEyxA2EVKYlKD4DNtcAYW1BZcgvksDKEBIM7E4kM3mGOwpi8DMAcxQNpCpCyFcdIy6R1knvJ9KvDjFg+607A7AnY3Bb2gb9W1SbidqYBJOwEA4kksB1RH7rfwmq+YFYZ1vgBAPtBJLGQkFSyopZOrpbpO4/EdvXR0Gj5aBJG09gQNzMASYH51G/xewpZS3usFbyxJD4/UoR9PKp6XiVq4YUncgLt70oHkfkd/T8xUkptZli4J5D8aMadjRjXK06XCcaMadjRjS0XCcaMadjRjS0XCcaMadjRjS0XCcaMadjRjS0XFdLKgkgAFjLEAAkwBJ9TAA/IVLGs3TeILb6t9GEcOgbqOOJKrbZgBOQ2uruRB3rYxrUsNrUypp6FPlSXB8wB9QaqLwDShQptKQABJmTAIEnz7n61oPbJ5gHcqB9Qa57hnhR/sbaa/eeWZWm2zrgQiAgEsS0spY7wSx2rcY5fNTQzJ7V1NyxobabooHynzprgAEkwAJJOwAHck1j6vgV37ZY1CXJRMVdWL5Yql4SDMNJdZBEyoM15pPDFi2mpXmvcXUbsLrKyLJbHEADaT/IU5cdWxfLShsqARI3B3Fe41HR2giJbLKSiqh+JVR5fITFPEHsR/63rm4G1MVjRjTsaMalpbipp12P/U/+9qbjUtOux/6n/wB7UzGq45kUshONFPwrylouH40vUhAjG5jhicsoC4x1TPlFWsar8QtKbVwMSqlGBImQMTJEeYr0qGZwcjPA0gnqTuJ6j3mcjv70r7x36aLi6QRPL3xUCRvIVVkTuIK9+w3qk13QuMS7dbEiTu7SQx/iaJHmdtqt3tPpohg4DDNhJIbPJwhjv7hgfAAV0s9Tnf6Hunu6WNigkZwxhtmdsmBMzIcydzBntXjDR7KSh6TtMjHYQd+24AHltFVjZ0qsSTdAjCCrKuVtm6pURM3woPqPMgxK2dMUNxTd2dhsSx5oaWYADdugH0A8u9HBbhS9B63NITOSdJG7NO4hw253PY5d9qYqaQQo5WxVQARsVyCgD4Sw+tUUGkAB9rABAEXGxBRleIG4i2ZO+6D1EsS3pMgJuSGBGznEq3unbp67kevVHbapZ6lu9ByDSN19HWouSSQYJYqw813diIjdie9Fi5pebKsuQDD4braLHI9zjy/PsPnVO4+hZZHMfC3AgE7JmyiYgn2TEAmOnfyqd2zpAdluEg4bBlYZFbTFRAMHCNvQxV5feovWxojiNkic17ExIygZA7f9jfwn0NTbWWgxQuuQBJ3G0STP5An8jWWtvShCVzYAFxAYZTmGx2AMfaDIHYsB5U+5c0hJJNw9Q2h4D5qxUADuSwkejHyms8tblvexfXVWiYDpMxEj1Uf6so/MVBtdZDFC6giJkiBOQifXpP0NUraaVirKbpIxjZxCyr20MjZSVUgHv284ow0rdU3ZfcKA84uTOKx7rG62/wDe2O215a3JzHsXTrrO/tE2MHqG0sF/1Io+32Iy5tuCCZyEQASd/kCfyqhefSEL94VJBBAYCFU3J7bgYQY7EgUyzodLfOS5EYyDOxHXaMehGLAx3277Q5a61F76ULa66yTHMWZA79yewHr2qJ4jZABLqJjzG0rmCfTbf8x6048LtyT1bzO+3UxY/wAzUV4RbAjriIjIwPZ8smPUr/67zLIlukWMaMaatuNq9xrFpu4otw+0bovFF5iqVD/vYtEg+o2HerGNY+m43cbW3dNyxhbnrAuGDyrVwFjGO/MIgHLbtWfc8UahdKl9rAS41/lYMt6QvLd1bEJmS2IIABgNvuDHTkyZz5sUdBmqu2TKNl7kD1qXPt/jT+JaoprtadRaUaWNO9tWe4WXO25ViUK5SYOI7edZ/BOL6vVOjLbCW0ue0IyCuhDjEZrLMGVSSpiHG5pyXSo5q0Ny7dQqQLiAkEA5DaR3rjX8LK1qFbTgmxpkNu42SF7PMBy7jGHWI81nzmvoGNGNINx0LJKWp88Hgwe0y1FokujI4cq+WdxnuPHdwt0oo9EXfyG14a0920z8+5YPs7SDllQhKczqA8ulkXsPcrqcaMaspykqMzGCi6op8+3+NP4hXvPt/jT+Jat40Y1ytOlxT0oBWRv1P/vanY07GjGlouE40U/GiraLh2NRu2QwKsJBEEfCrGNV+I2nNq4Lc5lGCwcTlicYPlv516LDhcV04XZHZADJM7ycjk0md5O5nud6m2htkyVBjCAewwJKH5gmqN7hmrxONyGLSPaXIVesgTHVEgGRvFe6rhmpI+9GzSGLMAgVlKMViHMLJnaSTWrNzN2xYPD7QXHGR5AlmgSDAk7CVBj4ULwy1BXAQd43G+++3nufrWZpuE6oHENigtiPasVBm9kgGImZtnIiR5TFP+wXyVbmKZBx9s4lSUblqQN+lT7QdRntUs3LfToXl4ZZExbXf/8ADAj4e+35sT3Jr08Ns7zbXqmdu8kMZ/MA/lWcnC9QuzXoyJki44NxzagECBjDKTA94Ek9qmNLqcvvQYuKWHMftJYyoHT0lQEmNgarjuFKvQujhdnf2Y37zJJ2Ybkmezt/Ean9gtzOAnbfz2bIfzM1mf0dqgqKlyAtlEPW5kqRlG2xYCMzJE7D1hb4TqVfMXN4aZZjkWt2lEmBEG3O0T596lu5a7GonDrIBhFAiPhAj6e6J9cRPaoNwy0DlgJmfzkGY9ZA3+A9KzrXCtSFxN3yYY5sy4nn7bgTu9rciej62L2h1BuM4uRJgHJvdLGRjEIQp2juVBNRxXcqb7Fk8MssINtYiCN9xjjB9dth6VG/wlGndwSFGQMsoRi4hmBPc+c1Wt6LVBweYIyAYF3MjO2zOOnYlVZcOwy7963catH3I2uxmrwiwAF5YgAAd9gBjtvtt3jv503T6JEnERP6mY/mWdiT5k1cEV7jUoKicaMacVoxqWluE40Y00AVn8f1V21Ye5Zt8y4uMLDNsXUM2K9TYqS2I3OMCqoVI5FoWgJIAE9/j5b+tDWwYkAwZE+R9R8a5nT+JdTctaO4ljIX3IukW7zLaVbgTOQOn/pbcTPZTRb8RattXqNKLChktXrlmQ4z5b20tyzEI4fOekjHsd61yWZ5qOnxrxLQAgAAeg2FcnxrxHxDTaRL93SoLgNw3VAd1VVUlPu2bHKAMiYHnXRcCtagWz9ocMxuOywQ0WyZRZCrJA+FHhUVSrEq6FvGjGnY15tWLTVwrGjGnEUAClouE40Y07GjGlhLhONGNOxoxpYW4TjRTsaKthLh+NJ1mm5lt7cxmrLPeMgRMfnVvGka++LVq5dIkIjORIGyqT3Ow7d69FpwuMZPDgVmIdYNzMApIG7lQOoCVDAKwAgKBvtFdvDEJAvbw4ywJb2iBCd3gMYkkAE/DebN/wASKiliggNiYubEjPIqcYIhJBMTI7Ua3j4USLfZ8SCRkSrKtxba/vsCSv5VpqRE4nieHxkHLklWJWVnEF7TKqmdgBbZflcPyKz4cGIBdSR2bl9eWDKrM2W5WZXtAUD40aXxKIAZEnDIlXEGTeAKjc4DlHJj2ntU73iAZABUHcGbgG+SKGBj7qX+8jf0pbJItYtitV4fNy4783EvPZN90KjI5dUZHyGxIrS4VwoWQRllJB7EAQAIAJO23by7VnabxJM+zB7kAOAQFti4eYIOJg7esHtFWf6xJkFCd3CTkNpZlGQAJDSvu+hBkVm10zK5KuRrYV4YrFPiCLaM6qGayt334Tq6SA2Mk5lViJOa0nW8fZAfZiYJEMHBKoGYbR5sADO+/apay1XU3nil41U4dxNLtzlgQ2JaJEwFsmY797uPzUitYWhUcGavSKmNNx2pty2Ir20u1FAOWVRB+FewATVjGjGrYZvK7Dt9a8VdiDVnGjGlgvK6jf1ryPT6VZxrN4zxmxpsOcSA+fUBIRbdtnd2jfEQBtO7ClgvLgtjyFLCCRG/l23APff8qp/1i0eFp+cMbzYWzi4yfIJhGMq4JjEwRDbbGI6rxLpEuPZNybiEZqA3SC1pSSxGJx5yEgGQD2q8tkvRfKjcEd/9PSgr2jasUeN+HHddQrr7SWSXC8sopkLJMl0CwDlkIq+nH9ITYAvCdRPJEP7SJmNvKN57bTEinLY5iLgTc/KvIER51Rs+I9I9w20uZML3JbZlxeXUTkBIytskrInalW/FOluW772C986c43ERGVw0kR7QKI2MmYABM05THMRqFdxNeY9/lWLpfG3DnTPn49COVZLgYC4LZRdlIZvaJ0qSeoVu6HU271tbtpskcBlbcSD8DuPzo8NoLERFYqeNNxoxpaLhWNGNNxoxpaLhWNeU/GilouG41V4qSti6wUMRbc4t7rQp2PwNX8aMa9FpxuObfj75FBZAIbFiz7bXuW5AiSkAw0d4kDeoJ4gZ1yFkKPMtcgLJtqMiFOMczqntie9dRFeFaOKImc1peNAy4tLvykkP7TJwxRHXGVAd1WdxNw+hobj5bYW1mYHWSd8IWMfvBnJTyCtuYreW2CRkAYMifI7iR8dzU7GmRAQiqoJk4gCT67VEk0VtpnPcE4ub5KlFBCI0qxYEmQwggEQRt6gzWvFWntelLFo+lYcDopZCcaZbs+tPSzFTxqqHcy59hWNGNNxoxrdpm4rXhtUra7V6wk07GsqNWabohWNGNNxoxq2mbhWNGNNxoxpaLhWNZHiPw/b1aBHZ02dZWJxuW2Rhv8w3zQVo8U4hZ09s3b7hLYIBYyQCTA7AnuaxP6/cJ/tlv6XP00pQ0lKSyQ3+q2kAtKEciy7XUm7dLC47ZtcLFpdyZ3afeYdiaq8R8Hae9eOoyuIz7XArdDy9hmlTIUkWFQlYJB3mBDf6+8J/tdv6XP00f184T/a7f0ufpp9y2S+l+w7W+GdNcMm2FjmTh0TzWR2MrBVs7aOGBBBWl8P8Kaa39nMO76ZWFp2d8lzYs3YwSR0kkbjY1EePOE/2u39Ln6aB484T/a7f0ufpp9xZL6X7C9H4P06XOaGulzqGvtLFgTzLtxbYU7Ige7l0gSVEzvVzW+GNE9u7a+z20W/97yhyWuQcut7cMdye58z6mqy+POEyT9st/S5+mvT484Sf/F2/pc/TTPuOXL6X7CLXgfRhrruLzlsYyvXTy8UsopQ5SH9ih5nvbd4ArZ4Jw1dNZt6dWLKi4gt70D1PnWYPHnCf7Xb+lz9NA8ecJH/i7f0ufpp9xZL6X7HQID3qWNc8PHvCf7Zb+lz9NdDpb6XEW5bIZHUMpHYqRIP0ookkpLVUDGjGm40Y0tM3CsaKbjRVtFw3Gq3E7LtZurbkObbhCCVIYqQpBBEGY3kVdiqvFDcFm6bc8wW3wiCcsTjAIIJmO4rrQ5VMq5o9WmWFx2XYjHCd88gvOLHaE95oh3jyAnr11v8A7vvgnblYTPtT19WcTj+760q6muA7ueoDbkluWbken3uJEn3IB8969azrzHqoYg5IJJtoEGw3IbOZESR5drQlSr9m4gGZ5JBRdpScxa3KqWKqMpkDuxUziDM7i69kZQTuO4NsXSC+MAiFDhFyJG03DHYUxLPEeWZc5zsfZY4c3zXvzeX/AHsfjPc1ul1jEKpb7m3kRgiFzzM4/eDSE7GB/rHE1XuQ1t7W5i3byywUkhEFuI6yGafazMCSvuz51NbfEIksxnuFGnDCFtQUylcixuTkSIG0bSnTWdeXBusYD9skAC8zSMZC+9GF8A+jdhMDpgwpkTM5h216ArLsYdyVCNBNxgiJIggi4CMvd5BnZqsAcQEmJIHSG5QDAFcQxXcXCMsiOjYRXQSPUV4XFMgc/wAnXhb/AFEsWXlkC12DkHHIwpKATkNiSRPakatNbiyjmdWfuPaEBmuRi7dQYSkRsFmOqI6MsT2qduz61NdC6anOWdNrwSubBcQAxFgttb2M79Rb3pBG+xHntcOS4E9p7xZyd52NxisbnbGNvKrsURVoSovGjGmRRjSgqLxoxpkURSgqcP8AtgH/ALLvf9dr/wC4tfnoCv0z+0Lgl7WaG5p7OObMhGRxEK4Y7/IV8kH7IeK/4f8AzD+muOLBt5H2P8fxGHh4bU5Uz/ZGTx7w5Y0iuly8WukDlgqyN03WR2KjIYELkCWBMjbvXnD/AA7YfVpYS6dShsrcdrOSYSis8l7ZJCyTAUk7LAaQNm7+yXizMWY2CzEkk3SSSdyScdzUf+EPFPTT/wCZ/wDzWbXX5TsuIhbni5iF8AhsCL7gOoZVa17QhgpAVc+sqGGfbGD3rn9Vwi0lu+x1NvmWr4tLaxfNxNwM46So9wHvA3kglQ3WN+ynjBKsWskqFCnmmVC+6AcdgPL0qFz9knFmJZjYJJJJN0kkncknHc0cH0iIcRFfNir2MnivhqxpbWV28Wa5bblQrKGdRaMqRkHQi57xx93tvIqngmlF/TW/tJupdYBzbFvJJKgAe0YSZiTERMHtXQt+yfi5UKTYxUkgc0wC0ZEDHYmBPyFQ/wCEPFP8P/mH9NHF/SWPEQSzxe/9HEcQshLtxBJCuyie8BiBP0qvXf8A/CHin+H/AMw/po/4Q8U/w/8AmH9NZ5cux3XGYCWc0cAK/UXg4f8AIaT/AOntf7Fr45/wh4p/h/8AMP6a+3eHdE9nS2LLxnbs20aDIyVQDB8xIrphQa1Pnf5HHw8RRsdS7jRjTIoiu1D5VReNFMivKUFScURXtFdDB5FEV7RQHkURXtFARKg1A2RTawPFniuxw9bbXluMLjFRgFJkCTMsKKFzokLrVU2eR8akLIrgR+17QHtZ1Z2n3LfYdz79bvAfGljVXzp0t3UuBC5D8vsAh/dcncXF/nWpYDjqiLFT0Z0gUURXtFZKeRRFL1d8W0a4ZhFLGO8KCTH0rgh+1/h3/wAPVfwW/wD9lbhhSn8qMuaWrPoMURXAt+1rQAAmzrADMHlpBjYwc/KR9abw/wDanoL123ZS3qQ1x1RZRAJYgCevtvWuRia0JzI9zuYoivapa3iSWnRXDdc9W2KwVUZGdgS6ifU+VcqGm6alyKIqjxHi1uyyKwYl2C7RsSGxmSInEgetWdNqMwTDLB7MIPzjypQVVaDYoivaKFPIoikajXWkOLuqmJgmDFUk8QacviHBWCTclQgIwIAJMtIY7qCBgwJBgHDxILVr3NqEnomakURXiMCJHY1KtmDyKIr2igPIoivaKA8iiK9ooDyKK9ooAooooAooooAooooAr5b+3c+x0v8A81/9gr6lXJePdRaTkm5f0tiTcAbUWeeh2WVUZDFo+u4rtw8rcRMxiKsWj5De0fI0Cai0uqt3LmSXHO1lrdzyDlIYezBgGRzDuY2sfs5150j3tayTbTT3FUk4q90m2yWg34mg7d9jWoui06aLTudZcRTrblzT3W0rDTKSqSrIzGEyBKsf7+x3qxpdYLul4sGt6S4UshjqdOpFu42Jx2PTmATuoHc/M+yEVGMlm6vNvXN6ei0XY89M0fRPC3iUX9Kl/UPp7ZuEwEuBlEAHEk9nA7jyrTPG9KN+fa/iHl3rnuDi2vD9FtYUNp0JzTIGbIyOw7kHcnuJppQOS5OmbYgDldRMLlEgT70b9svnXilGNzPQm6GnxHiVm5YvrbuKx5N0wD+EMp/ntX5s0Cye2RwYgYs0kKfIEEQJM+UV+kWXTvZvm0qp7N7bHHEDpbyA7b+Xp8q+QD9m10bfa9NIE+7e7Dv+5Xp4acYxkm6VOWLFtpo461fuF5BZ2YgEEseZJBxaDLBiBtO9aXhlQOIacDcDVWwNiu3MEbEkj5Gun/qBfYkDU6MMxIPRcUnmMgGxSFgxEARJp3AvAFy1qrFw6rTthettiBdyOJVoErHavRzoUedMtPEclCVT7ZVPiGmRgzsMotXFxO6kNiWBHn7g/nU7uoYGMV3MCWAnfy/lSX1hjsh7zvPnG/w7V8k9jVTEtWVa0li4CbyOjgZspu9JCXA+7YgfGVwie0z8P8Qv5BbhD8zmm2JMKLDhHlmluospAJbsd94Gyb0dRVQR0jcSAd4+Wy7fKq7IguK4RQUDKsGI5mLXOkdySo3+frWrjnY06o1qKqDVknYL/EN++w/l9ane1lu2AbrpbkwMmCgn0EnesnUzteM7rW1ZwXVUcqcSiAszEMHV1JBCgruCwI7GNG9YXllF6RiQI2gR5CsLiHFLfNYpdtbIBI1NtC0N7pUgxGRMkjyqsvGfMup9B9r05kT57du9cUpJNU7nR0dHU6jRJFtRMwo3/KnVn6Ti+mYKov2SxgBRcRjMdhB3rQrqlRUMN1YUUUVSBRRRQBRRRQBRRRQBRRRQBRRRQBRRRQBS71hHEOqsPRgCP50yigIPaUjEqCvaCAR9K8SwijFVUL6AAD6UyigIlBEQIHwqpxDUC0B7MuGJBCiYESSR57DtV2igMZ+MRPsSAFBMmPMhgBG4BB+fl3qV3iWMg2RtJG53xZlGPT36Z+AINa9FAZdziMGOWu4BmdhKgyTj23xB8ztUbvEcWINmANwTtOysQOn35bYecHcVrUUBk/0uSPup2J7ypH7sHHdjBAWO4g1K3xMNmeXIQxtuzCQMgI7VqUUBjXOMGPu1O4A6pG5IyPTsojv8V9am3F1ERbYgqCSASAx/cJjvuPrNa1FAZek4oXdVNl1LEgkggDFQT5epj+daTID3APzqVFAQ5S/hH0FHJX8K/QVOigFrZUdlUfICmUUUAUUUUAUUUUAUUUUAUUUUAUUUUAUUUUAUUUUAUUUUAUUUUAUUUUAUUUUAUUUUAUUUUAUUUUAUUUUAUUUUAUUUUAUUUUAUUUUAUUUUAUUUUB//2Q=="/>
          <p:cNvSpPr>
            <a:spLocks noChangeAspect="1" noChangeArrowheads="1"/>
          </p:cNvSpPr>
          <p:nvPr/>
        </p:nvSpPr>
        <p:spPr bwMode="auto">
          <a:xfrm>
            <a:off x="155575" y="-2514600"/>
            <a:ext cx="699135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data:image/jpeg;base64,/9j/4AAQSkZJRgABAQAAAQABAAD/2wCEAAkGBxATEhUSEhISFRUXFRgXGBgXGBUVFRcYGBYWGBYXFxcaHSggGBslHhcZITIhJSkrLi4vFx8zODMtNystLisBCgoKDg0OGxAQGy0mICUwLi0tLS0tLS0tLS8wLS4tLy0tLS0tLS0tLS0uLS0vLS0tLS0tLSstLS0tLS8tLS0tLf/AABEIAMIBAwMBIgACEQEDEQH/xAAcAAACAwEBAQEAAAAAAAAAAAAAAwIEBQYBBwj/xABIEAACAQMCBAMFBQQIBAMJAAABAhEAAxIEIQUTIjEGQVEjMmFxkRQzUoHSB0KSoRUWVGJkk7GyFyRygkTB8CVDU3N0s9HT4v/EABoBAQEBAQEBAQAAAAAAAAAAAAABAgMEBQb/xAAwEQACAQIEBQIFBAMBAAAAAAAAAQIREgMhMWEEE0FR8HGRIjJSgaGxwdHhBRTxQv/aAAwDAQACEQMRAD8A0YoipxRFfgKH7Op4iSQNtyBvsN/U1Zbht0AkgDESwJAIEkCR8SIHzHrVfGps7GSWJnvud47T69h9K3GynxIzJy6FpuEXASJXZZ79/e2Hr7p+H1pf9G3MivTIYJ3gFm90D5xWTxHjty3qNPZljz+YCxcjEW1DdvOcjUNNx88/UoWwW0ttmuZkZBwScvSI9a9PKg0moumuvStP1OHMlVpyXbTrSv6G0nCrp7Y9gTv7uSF1n5qCfyr08Juzj0zvtIkgHEkfCaytP4isujOmqBW2OohzCA7CfQeX5V43iSwELnVLhnjPM2LiCR33PY/Spyo6WSr5sXmS1uibH9DXpgAEyo7/AIiwGx3/AHD+W/akvoLgFskbXPd8u52n02IPyNYnBPEovT1hDzrlu1Dk8zl75qfk5O34j615xLxIltrY5ilTe5bsXgWmRCZPxA2+E1Xw6usUHX189PUixnS5yVPP+nQXOEXQCYBUeYO3YER85Apd7h9xQzHGFJDQZghlUj5gsPrVBeOWmtm99oU2xIL59IJAUgknYkECPORTdDxgXhnav8wDpJVyY7GDvt5GKxLDgk3bJft52NRnLL4kWW4fcGEiOZGMkRvHf02IPyIpjcKugFoEDuZ27KR/uFc/rPEbW7moR59jZF9TmZfYj/tIYAT8aq6XxbcuWrL4NzLuoNhkLnoIkOSY8lA2+NdFwyara6ZdV2r57GHxFHS5dej7089zp04fcPMgfdzl8wTIHqYDH5Kae/BboIHTJB847FQR8feG427+hrKHHbbXeT9pBug+7nLSJnz7jf40jT+IAEzu3kty9xQRdkHE79W3VCiR8KysKFM4y82NPEl9SNgcKuykiMyI39RkSfQAbmoJw66WdQplJyHy8h6k+XrWFr/E6Jbt3bdwPbuXktMwuQqgggsT/dHkfI1d0/G7LI11NQpRSMnD7KVG0mdoHajwUkm4SpXxaa1CxW3S5ef0aFnQOyhwVgmNz8Y39BO1OHB7pBIKnqx7nvkFO8R3IFZFrjlhrRuLqFNoMASH6QxIifQyRUD4j06qrnVIFYsFbOASCMoM77xJ+VSOFHRwl2+4eI9bl/RrHhlzfdTEjv3IUsQPyFe3uF3UDFgAFBPeZgopiPjcH0PpWVqOOSk2rwuNcyCLnIuFffA6gGIE7SO0SO9e6fjCuFVrq5sxRlDlhzQFa4nxIgfQUlhQtbUX5sFiSqviXm5rDg94xiAZE7Htuoif+4VBOGXD2xOwMTvB7E/A1VTiGWQF0ty+lhkTidjB9OwP5Cqul8S2LjBLeqVm3IAuSdgSSN/ST9acvDekJZedi3zX/pF8aN+XzY6Jif8Az+XlPrTLHDLrqGUSDI7j1A/KSaxNJ4mFxr2F62/LUsgW5k7BRkSR2C5befrTOEcbW6lrrxuXLWfLDEkKTvt+GR39RR4CjnKL39da+3/Qsa7JNGwOF3DuMSPUERsSCT8BG5+Irz+jnlFlZcFhv5AEz8oB+hrP0/HbN1yialXeCCA+RjzHfcUqxx7Tl1VNShcyFAfq8xA9PPajwo1+SW/lAsR/UjXfhd0bHGdyBPvAKGJH5EGl63QvaIDxvPY+hg/zrw37m/W+/fqO/lv9P5VB2J7knv3M99zXKXKo7U/c3G+qq0KiiKnFEVyodKkQKKmBRVoSpPGjGm40Y10tMXCooxpuNGNLRU5rxDwY6jU6QtbD2U53MmIGSrhtMnceXpWfd4DetHXfZbNsC4lkWgQhRis8wYttO+2QiYrtcaMa9MOJnGKj0WVOnzXebHCWBCTcur6/anm5wd3g2rddWTauzd06KnMe0XZlYyGxIVfgBtHx2rW4lw64l3S3rVkXBZVkNtSikZKoDLlA2iO9dNjRjVfEzb0X56qnfsRYEUtX46/qfPtTobmn0dy7dCWrtvWHU2lzEESsoCO4IJER6Vf0vA7uGiJXJhfN++TGzOCxJB7wSB+VdZqNHbfHNEfEyuQDYn1E9jTsa3Li5NaZ1b/FKfq/UyuHintl+tfNjidXwHUHnMqAxr11CoSoF1FAlfQT8fSruj4VeuXNReYPpeaLaqEZDc9n3diJWT289q6mKIrD4mbVKLyn26I0sCKdfOv8nFeIvDV+4+nCM1xY5V92IDG1zUub9p7Ht6VYscCvDiRvR/y4yur2+9dFRhEz5EzHnXW40Y0/2sS23LRr38p6D/Xhddun7HC8O4BqFuJbdLpW3qTeDi5ZW1GRYMBgbhYzBUmPjVnR8FvA6fK3smrv3GkqYVsyjd99yPjXY40Y1ZcXOXReV/kkeHgur8p/Bw+r4HqMbmNkNPERfCllCtbCiSfQEiPX4VHXcD1V/wC1XuVymuNYK2iyZMLPvFmEqCfKZ7b11Vzitte4bz9PIwSBO42Y+vSdqmuvXDMqw3AjYndA/rHY+tdFj4yztXjT77Iw8HCfV+V23OR1fAdRdsak8u7ndaztduWS7C2wJJCKqrAnzJIFXuMrydbZuoLTTYa3ymdLUdRbmLlsR5GN4FdCmvQzswAUtJA3A3Mbz2g/n61U1t/TXYS7Z5kSQrLbeCGCkbmAdwflRYs3L4o5Z5eqS77dw8OCXwvPL8NvtuctwPS3uRo79q0LnKv6glEZVlXLqChaAQKtWuBak6fUEoFv/bG1NkZAiRgVEz5wy7xXSf0laVelGCgGAAACB+ECT/KprxNCYxbyj3dwVDZd9hB+fwqyx8RttR61/NafkkcLDSo30/alfwU+AaB7On61BvOXu3ACN7jyxWe3os/CsThOk1md25d0g59xHVXZ7ZtWwFY27YQGcSYB9Z+ddTpOILcICht1ykgwP7vwPwNQHFbe3S8nEAQvd90HveYBPptvFclPETl8Ob11/nQ6OMGo/Fp57nKcP4VqzctvctXBGmu2jk1mA7KIFtLcBUnYfzqXAfDuosKbfVGo0xS4xKl7F0KwWCDJSDAAmCK6l+K2wAYYiJ8p7kDYnvsanb4ijMqgP1TBiRAMZGDsJ23/ANK6y4jGaatST/ar/cxHBw006upzHDeFaknR23062hpTLXA6nOFIhAN+ruZio2eBXxp9KnL601wvOJWQnMclpnfpK7d67bGjGuT4qbei/O++7Nrh4935T+BWNEU3GjGvJaem4VFGNNijGlouFgUU0LXlW0lRuNGNOxoK12tOVwnGjGss6fV44guOhtzyy2ZDT1TsJjGJ+NOufaVliemSZPKAXqaMjt0Y4z577V05O6Mc3Zl7GjGqNlNVBLZTgwH3cEysGBsD70bkbb1DTJqe0t725PKJClwSD368SdvdgiN6cndDm7M0caMazeVrdt/Lc+z78qYiIjmbfL61L/msmLHFAZ35XbIbT+GJM7GnJ3Q5uzNDGjGqGmsaoYBySOnKcJleTJle8nmz8h+a2TWSTuO8fdkwSnYSA3YwWjYmnJ3Q5uzNPGjGqekTUSysfJ2mP3mdsAO/TEGJMbClvb1LAyHUdPSpth/PKDMdwvn2Jpys9UOZsaGNGNZq2dVkJJx5kn3CAOkAdwcYznuZKx50zR2tSCisSQMRJ5e4xXPPzmZAj03o8HdDmbMvY0Y1l2LmrbcBgJg5Ig3hJgGDh78Hc9pqzYXUBlDSyyst7PtiS0xHmQBA/d+p4NOqCxa9GPGlSIxWJnsDue5+detp1OxUQDPbafWpaNLkHmRMkCI7DYHb1iY8pin41lppmk0VmsKZkDcQfl6T6ULp1HZVG0dh29Ks40Y1KMtSvyR6D6CvOQv4V7z2Hcdj86zdJxpn1lzS8sQk9YLE7JbfqGMKDzIG89J2rbxrUsOUdfUzGaloVxZEzAntMCY9KX9itwFwWBsBA8iDH1ANNuAyxyICgHYL8Se4NZD+IdOp6rlxQcN2VVM3MyAVKyNky+TCrHClLQksSK1NU6dPwrv32G8dqBYXviveew7xE/Taq3DtZzpg3V2B3Cefkenb/wA6vck/jb6J+mo4NZMqmnmiONGNS5J/G30T9NHJP42+ifprNhbiONGNS5J/G30T9NHJP42+ifppYLiONGNSsAxuZ3YTt5MQO3ypmNS0twrGinY0VbSXDca8KVYxpd9gqlj2AJ+ld7Djcc9pvD7RLsikzsoOIm2qEruIJgk+s1YucCUzuuMmBgDAJY4Df3NxtHdQatf0xakKcg/RKR1qWZVgj4Zg/LcTTF4rZIyloiT0PsCAVJ22kER612fMOasKK8BEg57jtCwZytkvM/eEIQW88vrPR8HNtgwdYyBKhMRsCBHVt3k95+FXLfEbbAkZFeiCASDzCQsR33Hft59qhb4xp2UuryoBJIViFAEyxA2EVKYlKD4DNtcAYW1BZcgvksDKEBIM7E4kM3mGOwpi8DMAcxQNpCpCyFcdIy6R1knvJ9KvDjFg+607A7AnY3Bb2gb9W1SbidqYBJOwEA4kksB1RH7rfwmq+YFYZ1vgBAPtBJLGQkFSyopZOrpbpO4/EdvXR0Gj5aBJG09gQNzMASYH51G/xewpZS3usFbyxJD4/UoR9PKp6XiVq4YUncgLt70oHkfkd/T8xUkptZli4J5D8aMadjRjXK06XCcaMadjRjS0XCcaMadjRjS0XCcaMadjRjS0XCcaMadjRjS0XFdLKgkgAFjLEAAkwBJ9TAA/IVLGs3TeILb6t9GEcOgbqOOJKrbZgBOQ2uruRB3rYxrUsNrUypp6FPlSXB8wB9QaqLwDShQptKQABJmTAIEnz7n61oPbJ5gHcqB9Qa57hnhR/sbaa/eeWZWm2zrgQiAgEsS0spY7wSx2rcY5fNTQzJ7V1NyxobabooHynzprgAEkwAJJOwAHck1j6vgV37ZY1CXJRMVdWL5Yql4SDMNJdZBEyoM15pPDFi2mpXmvcXUbsLrKyLJbHEADaT/IU5cdWxfLShsqARI3B3Fe41HR2giJbLKSiqh+JVR5fITFPEHsR/63rm4G1MVjRjTsaMalpbipp12P/U/+9qbjUtOux/6n/wB7UzGq45kUshONFPwrylouH40vUhAjG5jhicsoC4x1TPlFWsar8QtKbVwMSqlGBImQMTJEeYr0qGZwcjPA0gnqTuJ6j3mcjv70r7x36aLi6QRPL3xUCRvIVVkTuIK9+w3qk13QuMS7dbEiTu7SQx/iaJHmdtqt3tPpohg4DDNhJIbPJwhjv7hgfAAV0s9Tnf6Hunu6WNigkZwxhtmdsmBMzIcydzBntXjDR7KSh6TtMjHYQd+24AHltFVjZ0qsSTdAjCCrKuVtm6pURM3woPqPMgxK2dMUNxTd2dhsSx5oaWYADdugH0A8u9HBbhS9B63NITOSdJG7NO4hw253PY5d9qYqaQQo5WxVQARsVyCgD4Sw+tUUGkAB9rABAEXGxBRleIG4i2ZO+6D1EsS3pMgJuSGBGznEq3unbp67kevVHbapZ6lu9ByDSN19HWouSSQYJYqw813diIjdie9Fi5pebKsuQDD4braLHI9zjy/PsPnVO4+hZZHMfC3AgE7JmyiYgn2TEAmOnfyqd2zpAdluEg4bBlYZFbTFRAMHCNvQxV5feovWxojiNkic17ExIygZA7f9jfwn0NTbWWgxQuuQBJ3G0STP5An8jWWtvShCVzYAFxAYZTmGx2AMfaDIHYsB5U+5c0hJJNw9Q2h4D5qxUADuSwkejHyms8tblvexfXVWiYDpMxEj1Uf6so/MVBtdZDFC6giJkiBOQifXpP0NUraaVirKbpIxjZxCyr20MjZSVUgHv284ow0rdU3ZfcKA84uTOKx7rG62/wDe2O215a3JzHsXTrrO/tE2MHqG0sF/1Io+32Iy5tuCCZyEQASd/kCfyqhefSEL94VJBBAYCFU3J7bgYQY7EgUyzodLfOS5EYyDOxHXaMehGLAx3277Q5a61F76ULa66yTHMWZA79yewHr2qJ4jZABLqJjzG0rmCfTbf8x6048LtyT1bzO+3UxY/wAzUV4RbAjriIjIwPZ8smPUr/67zLIlukWMaMaatuNq9xrFpu4otw+0bovFF5iqVD/vYtEg+o2HerGNY+m43cbW3dNyxhbnrAuGDyrVwFjGO/MIgHLbtWfc8UahdKl9rAS41/lYMt6QvLd1bEJmS2IIABgNvuDHTkyZz5sUdBmqu2TKNl7kD1qXPt/jT+JaoprtadRaUaWNO9tWe4WXO25ViUK5SYOI7edZ/BOL6vVOjLbCW0ue0IyCuhDjEZrLMGVSSpiHG5pyXSo5q0Ny7dQqQLiAkEA5DaR3rjX8LK1qFbTgmxpkNu42SF7PMBy7jGHWI81nzmvoGNGNINx0LJKWp88Hgwe0y1FokujI4cq+WdxnuPHdwt0oo9EXfyG14a0920z8+5YPs7SDllQhKczqA8ulkXsPcrqcaMaspykqMzGCi6op8+3+NP4hXvPt/jT+Jat40Y1ytOlxT0oBWRv1P/vanY07GjGlouE40U/GiraLh2NRu2QwKsJBEEfCrGNV+I2nNq4Lc5lGCwcTlicYPlv516LDhcV04XZHZADJM7ycjk0md5O5nud6m2htkyVBjCAewwJKH5gmqN7hmrxONyGLSPaXIVesgTHVEgGRvFe6rhmpI+9GzSGLMAgVlKMViHMLJnaSTWrNzN2xYPD7QXHGR5AlmgSDAk7CVBj4ULwy1BXAQd43G+++3nufrWZpuE6oHENigtiPasVBm9kgGImZtnIiR5TFP+wXyVbmKZBx9s4lSUblqQN+lT7QdRntUs3LfToXl4ZZExbXf/8ADAj4e+35sT3Jr08Ns7zbXqmdu8kMZ/MA/lWcnC9QuzXoyJki44NxzagECBjDKTA94Ek9qmNLqcvvQYuKWHMftJYyoHT0lQEmNgarjuFKvQujhdnf2Y37zJJ2Ybkmezt/Ean9gtzOAnbfz2bIfzM1mf0dqgqKlyAtlEPW5kqRlG2xYCMzJE7D1hb4TqVfMXN4aZZjkWt2lEmBEG3O0T596lu5a7GonDrIBhFAiPhAj6e6J9cRPaoNwy0DlgJmfzkGY9ZA3+A9KzrXCtSFxN3yYY5sy4nn7bgTu9rciej62L2h1BuM4uRJgHJvdLGRjEIQp2juVBNRxXcqb7Fk8MssINtYiCN9xjjB9dth6VG/wlGndwSFGQMsoRi4hmBPc+c1Wt6LVBweYIyAYF3MjO2zOOnYlVZcOwy7963catH3I2uxmrwiwAF5YgAAd9gBjtvtt3jv503T6JEnERP6mY/mWdiT5k1cEV7jUoKicaMacVoxqWluE40Y00AVn8f1V21Ye5Zt8y4uMLDNsXUM2K9TYqS2I3OMCqoVI5FoWgJIAE9/j5b+tDWwYkAwZE+R9R8a5nT+JdTctaO4ljIX3IukW7zLaVbgTOQOn/pbcTPZTRb8RattXqNKLChktXrlmQ4z5b20tyzEI4fOekjHsd61yWZ5qOnxrxLQAgAAeg2FcnxrxHxDTaRL93SoLgNw3VAd1VVUlPu2bHKAMiYHnXRcCtagWz9ocMxuOywQ0WyZRZCrJA+FHhUVSrEq6FvGjGnY15tWLTVwrGjGnEUAClouE40Y07GjGlhLhONGNOxoxpYW4TjRTsaKthLh+NJ1mm5lt7cxmrLPeMgRMfnVvGka++LVq5dIkIjORIGyqT3Ow7d69FpwuMZPDgVmIdYNzMApIG7lQOoCVDAKwAgKBvtFdvDEJAvbw4ywJb2iBCd3gMYkkAE/DebN/wASKiliggNiYubEjPIqcYIhJBMTI7Ua3j4USLfZ8SCRkSrKtxba/vsCSv5VpqRE4nieHxkHLklWJWVnEF7TKqmdgBbZflcPyKz4cGIBdSR2bl9eWDKrM2W5WZXtAUD40aXxKIAZEnDIlXEGTeAKjc4DlHJj2ntU73iAZABUHcGbgG+SKGBj7qX+8jf0pbJItYtitV4fNy4783EvPZN90KjI5dUZHyGxIrS4VwoWQRllJB7EAQAIAJO23by7VnabxJM+zB7kAOAQFti4eYIOJg7esHtFWf6xJkFCd3CTkNpZlGQAJDSvu+hBkVm10zK5KuRrYV4YrFPiCLaM6qGayt334Tq6SA2Mk5lViJOa0nW8fZAfZiYJEMHBKoGYbR5sADO+/apay1XU3nil41U4dxNLtzlgQ2JaJEwFsmY797uPzUitYWhUcGavSKmNNx2pty2Ir20u1FAOWVRB+FewATVjGjGrYZvK7Dt9a8VdiDVnGjGlgvK6jf1ryPT6VZxrN4zxmxpsOcSA+fUBIRbdtnd2jfEQBtO7ClgvLgtjyFLCCRG/l23APff8qp/1i0eFp+cMbzYWzi4yfIJhGMq4JjEwRDbbGI6rxLpEuPZNybiEZqA3SC1pSSxGJx5yEgGQD2q8tkvRfKjcEd/9PSgr2jasUeN+HHddQrr7SWSXC8sopkLJMl0CwDlkIq+nH9ITYAvCdRPJEP7SJmNvKN57bTEinLY5iLgTc/KvIER51Rs+I9I9w20uZML3JbZlxeXUTkBIytskrInalW/FOluW772C986c43ERGVw0kR7QKI2MmYABM05THMRqFdxNeY9/lWLpfG3DnTPn49COVZLgYC4LZRdlIZvaJ0qSeoVu6HU271tbtpskcBlbcSD8DuPzo8NoLERFYqeNNxoxpaLhWNGNNxoxpaLhWNeU/GilouG41V4qSti6wUMRbc4t7rQp2PwNX8aMa9FpxuObfj75FBZAIbFiz7bXuW5AiSkAw0d4kDeoJ4gZ1yFkKPMtcgLJtqMiFOMczqntie9dRFeFaOKImc1peNAy4tLvykkP7TJwxRHXGVAd1WdxNw+hobj5bYW1mYHWSd8IWMfvBnJTyCtuYreW2CRkAYMifI7iR8dzU7GmRAQiqoJk4gCT67VEk0VtpnPcE4ub5KlFBCI0qxYEmQwggEQRt6gzWvFWntelLFo+lYcDopZCcaZbs+tPSzFTxqqHcy59hWNGNNxoxrdpm4rXhtUra7V6wk07GsqNWabohWNGNNxoxq2mbhWNGNNxoxpaLhWNZHiPw/b1aBHZ02dZWJxuW2Rhv8w3zQVo8U4hZ09s3b7hLYIBYyQCTA7AnuaxP6/cJ/tlv6XP00pQ0lKSyQ3+q2kAtKEciy7XUm7dLC47ZtcLFpdyZ3afeYdiaq8R8Hae9eOoyuIz7XArdDy9hmlTIUkWFQlYJB3mBDf6+8J/tdv6XP00f184T/a7f0ufpp9y2S+l+w7W+GdNcMm2FjmTh0TzWR2MrBVs7aOGBBBWl8P8Kaa39nMO76ZWFp2d8lzYs3YwSR0kkbjY1EePOE/2u39Ln6aB484T/a7f0ufpp9xZL6X7C9H4P06XOaGulzqGvtLFgTzLtxbYU7Ige7l0gSVEzvVzW+GNE9u7a+z20W/97yhyWuQcut7cMdye58z6mqy+POEyT9st/S5+mvT484Sf/F2/pc/TTPuOXL6X7CLXgfRhrruLzlsYyvXTy8UsopQ5SH9ih5nvbd4ArZ4Jw1dNZt6dWLKi4gt70D1PnWYPHnCf7Xb+lz9NA8ecJH/i7f0ufpp9xZL6X7HQID3qWNc8PHvCf7Zb+lz9NdDpb6XEW5bIZHUMpHYqRIP0ookkpLVUDGjGm40Y0tM3CsaKbjRVtFw3Gq3E7LtZurbkObbhCCVIYqQpBBEGY3kVdiqvFDcFm6bc8wW3wiCcsTjAIIJmO4rrQ5VMq5o9WmWFx2XYjHCd88gvOLHaE95oh3jyAnr11v8A7vvgnblYTPtT19WcTj+760q6muA7ueoDbkluWbken3uJEn3IB8969azrzHqoYg5IJJtoEGw3IbOZESR5drQlSr9m4gGZ5JBRdpScxa3KqWKqMpkDuxUziDM7i69kZQTuO4NsXSC+MAiFDhFyJG03DHYUxLPEeWZc5zsfZY4c3zXvzeX/AHsfjPc1ul1jEKpb7m3kRgiFzzM4/eDSE7GB/rHE1XuQ1t7W5i3byywUkhEFuI6yGafazMCSvuz51NbfEIksxnuFGnDCFtQUylcixuTkSIG0bSnTWdeXBusYD9skAC8zSMZC+9GF8A+jdhMDpgwpkTM5h216ArLsYdyVCNBNxgiJIggi4CMvd5BnZqsAcQEmJIHSG5QDAFcQxXcXCMsiOjYRXQSPUV4XFMgc/wAnXhb/AFEsWXlkC12DkHHIwpKATkNiSRPakatNbiyjmdWfuPaEBmuRi7dQYSkRsFmOqI6MsT2qduz61NdC6anOWdNrwSubBcQAxFgttb2M79Rb3pBG+xHntcOS4E9p7xZyd52NxisbnbGNvKrsURVoSovGjGmRRjSgqLxoxpkURSgqcP8AtgH/ALLvf9dr/wC4tfnoCv0z+0Lgl7WaG5p7OObMhGRxEK4Y7/IV8kH7IeK/4f8AzD+muOLBt5H2P8fxGHh4bU5Uz/ZGTx7w5Y0iuly8WukDlgqyN03WR2KjIYELkCWBMjbvXnD/AA7YfVpYS6dShsrcdrOSYSis8l7ZJCyTAUk7LAaQNm7+yXizMWY2CzEkk3SSSdyScdzUf+EPFPTT/wCZ/wDzWbXX5TsuIhbni5iF8AhsCL7gOoZVa17QhgpAVc+sqGGfbGD3rn9Vwi0lu+x1NvmWr4tLaxfNxNwM46So9wHvA3kglQ3WN+ynjBKsWskqFCnmmVC+6AcdgPL0qFz9knFmJZjYJJJJN0kkncknHc0cH0iIcRFfNir2MnivhqxpbWV28Wa5bblQrKGdRaMqRkHQi57xx93tvIqngmlF/TW/tJupdYBzbFvJJKgAe0YSZiTERMHtXQt+yfi5UKTYxUkgc0wC0ZEDHYmBPyFQ/wCEPFP8P/mH9NHF/SWPEQSzxe/9HEcQshLtxBJCuyie8BiBP0qvXf8A/CHin+H/AMw/po/4Q8U/w/8AmH9NZ5cux3XGYCWc0cAK/UXg4f8AIaT/AOntf7Fr45/wh4p/h/8AMP6a+3eHdE9nS2LLxnbs20aDIyVQDB8xIrphQa1Pnf5HHw8RRsdS7jRjTIoiu1D5VReNFMivKUFScURXtFdDB5FEV7RQHkURXtFARKg1A2RTawPFniuxw9bbXluMLjFRgFJkCTMsKKFzokLrVU2eR8akLIrgR+17QHtZ1Z2n3LfYdz79bvAfGljVXzp0t3UuBC5D8vsAh/dcncXF/nWpYDjqiLFT0Z0gUURXtFZKeRRFL1d8W0a4ZhFLGO8KCTH0rgh+1/h3/wAPVfwW/wD9lbhhSn8qMuaWrPoMURXAt+1rQAAmzrADMHlpBjYwc/KR9abw/wDanoL123ZS3qQ1x1RZRAJYgCevtvWuRia0JzI9zuYoivapa3iSWnRXDdc9W2KwVUZGdgS6ifU+VcqGm6alyKIqjxHi1uyyKwYl2C7RsSGxmSInEgetWdNqMwTDLB7MIPzjypQVVaDYoivaKFPIoikajXWkOLuqmJgmDFUk8QacviHBWCTclQgIwIAJMtIY7qCBgwJBgHDxILVr3NqEnomakURXiMCJHY1KtmDyKIr2igPIoivaKA8iiK9ooDyKK9ooAooooAooooAooooAr5b+3c+x0v8A81/9gr6lXJePdRaTkm5f0tiTcAbUWeeh2WVUZDFo+u4rtw8rcRMxiKsWj5De0fI0Cai0uqt3LmSXHO1lrdzyDlIYezBgGRzDuY2sfs5150j3tayTbTT3FUk4q90m2yWg34mg7d9jWoui06aLTudZcRTrblzT3W0rDTKSqSrIzGEyBKsf7+x3qxpdYLul4sGt6S4UshjqdOpFu42Jx2PTmATuoHc/M+yEVGMlm6vNvXN6ei0XY89M0fRPC3iUX9Kl/UPp7ZuEwEuBlEAHEk9nA7jyrTPG9KN+fa/iHl3rnuDi2vD9FtYUNp0JzTIGbIyOw7kHcnuJppQOS5OmbYgDldRMLlEgT70b9svnXilGNzPQm6GnxHiVm5YvrbuKx5N0wD+EMp/ntX5s0Cye2RwYgYs0kKfIEEQJM+UV+kWXTvZvm0qp7N7bHHEDpbyA7b+Xp8q+QD9m10bfa9NIE+7e7Dv+5Xp4acYxkm6VOWLFtpo461fuF5BZ2YgEEseZJBxaDLBiBtO9aXhlQOIacDcDVWwNiu3MEbEkj5Gun/qBfYkDU6MMxIPRcUnmMgGxSFgxEARJp3AvAFy1qrFw6rTthettiBdyOJVoErHavRzoUedMtPEclCVT7ZVPiGmRgzsMotXFxO6kNiWBHn7g/nU7uoYGMV3MCWAnfy/lSX1hjsh7zvPnG/w7V8k9jVTEtWVa0li4CbyOjgZspu9JCXA+7YgfGVwie0z8P8Qv5BbhD8zmm2JMKLDhHlmluospAJbsd94Gyb0dRVQR0jcSAd4+Wy7fKq7IguK4RQUDKsGI5mLXOkdySo3+frWrjnY06o1qKqDVknYL/EN++w/l9ane1lu2AbrpbkwMmCgn0EnesnUzteM7rW1ZwXVUcqcSiAszEMHV1JBCgruCwI7GNG9YXllF6RiQI2gR5CsLiHFLfNYpdtbIBI1NtC0N7pUgxGRMkjyqsvGfMup9B9r05kT57du9cUpJNU7nR0dHU6jRJFtRMwo3/KnVn6Ti+mYKov2SxgBRcRjMdhB3rQrqlRUMN1YUUUVSBRRRQBRRRQBRRRQBRRRQBRRRQBRRRQBS71hHEOqsPRgCP50yigIPaUjEqCvaCAR9K8SwijFVUL6AAD6UyigIlBEQIHwqpxDUC0B7MuGJBCiYESSR57DtV2igMZ+MRPsSAFBMmPMhgBG4BB+fl3qV3iWMg2RtJG53xZlGPT36Z+AINa9FAZdziMGOWu4BmdhKgyTj23xB8ztUbvEcWINmANwTtOysQOn35bYecHcVrUUBk/0uSPup2J7ypH7sHHdjBAWO4g1K3xMNmeXIQxtuzCQMgI7VqUUBjXOMGPu1O4A6pG5IyPTsojv8V9am3F1ERbYgqCSASAx/cJjvuPrNa1FAZek4oXdVNl1LEgkggDFQT5epj+daTID3APzqVFAQ5S/hH0FHJX8K/QVOigFrZUdlUfICmUUUAUUUUAUUUUAUUUUAUUUUAUUUUAUUUUAUUUUAUUUUAUUUUAUUUUAUUUUAUUUUAUUUUAUUUUAUUUUAUUUUAUUUUAUUUUAUUUUAUUUUAUUUUB//2Q=="/>
          <p:cNvSpPr>
            <a:spLocks noChangeAspect="1" noChangeArrowheads="1"/>
          </p:cNvSpPr>
          <p:nvPr/>
        </p:nvSpPr>
        <p:spPr bwMode="auto">
          <a:xfrm>
            <a:off x="307975" y="-2362200"/>
            <a:ext cx="699135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900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315200" cy="1154097"/>
          </a:xfrm>
        </p:spPr>
        <p:txBody>
          <a:bodyPr>
            <a:normAutofit/>
          </a:bodyPr>
          <a:lstStyle/>
          <a:p>
            <a:r>
              <a:rPr lang="sk-SK" dirty="0" err="1" smtClean="0">
                <a:solidFill>
                  <a:srgbClr val="FFFF00"/>
                </a:solidFill>
              </a:rPr>
              <a:t>Rodokmeňová</a:t>
            </a:r>
            <a:r>
              <a:rPr lang="sk-SK" dirty="0" smtClean="0">
                <a:solidFill>
                  <a:srgbClr val="FFFF00"/>
                </a:solidFill>
              </a:rPr>
              <a:t> metóda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584" y="1772816"/>
            <a:ext cx="7546032" cy="3539527"/>
          </a:xfrm>
        </p:spPr>
        <p:txBody>
          <a:bodyPr>
            <a:normAutofit/>
          </a:bodyPr>
          <a:lstStyle/>
          <a:p>
            <a:pPr algn="just"/>
            <a:r>
              <a:rPr lang="sk-SK" sz="2800" dirty="0" smtClean="0"/>
              <a:t>Genealogická metóda</a:t>
            </a:r>
          </a:p>
          <a:p>
            <a:pPr algn="just"/>
            <a:r>
              <a:rPr lang="sk-SK" sz="2800" dirty="0" smtClean="0"/>
              <a:t>najčastejšia </a:t>
            </a:r>
            <a:r>
              <a:rPr lang="sk-SK" sz="2800" dirty="0"/>
              <a:t>pri štúdiu ľudskej </a:t>
            </a:r>
            <a:r>
              <a:rPr lang="sk-SK" sz="2800" dirty="0" smtClean="0"/>
              <a:t>dedičnosti</a:t>
            </a:r>
          </a:p>
          <a:p>
            <a:pPr algn="just"/>
            <a:r>
              <a:rPr lang="sk-SK" sz="2800" dirty="0"/>
              <a:t>zostavovanie rodokmeňov niekoľkých </a:t>
            </a:r>
            <a:r>
              <a:rPr lang="sk-SK" sz="2800" dirty="0" smtClean="0"/>
              <a:t>generácií</a:t>
            </a:r>
          </a:p>
          <a:p>
            <a:pPr algn="just"/>
            <a:r>
              <a:rPr lang="sk-SK" sz="2800" dirty="0" smtClean="0"/>
              <a:t> využíva </a:t>
            </a:r>
            <a:r>
              <a:rPr lang="sk-SK" sz="2800" dirty="0"/>
              <a:t>medzinárodne dohodnuté </a:t>
            </a:r>
            <a:r>
              <a:rPr lang="sk-SK" sz="2800" dirty="0" smtClean="0"/>
              <a:t>symboly</a:t>
            </a:r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64459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Autogamická</a:t>
            </a:r>
            <a:r>
              <a:rPr lang="sk-SK" dirty="0" smtClean="0"/>
              <a:t> populácia - samooplodnenie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90047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315200" cy="1154097"/>
          </a:xfrm>
        </p:spPr>
        <p:txBody>
          <a:bodyPr/>
          <a:lstStyle/>
          <a:p>
            <a:r>
              <a:rPr lang="sk-SK" dirty="0" err="1" smtClean="0"/>
              <a:t>Hardy-Weinbergov</a:t>
            </a:r>
            <a:r>
              <a:rPr lang="sk-SK" dirty="0" smtClean="0"/>
              <a:t> zákon</a:t>
            </a:r>
            <a:endParaRPr lang="sk-SK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26962" r="20822" b="46120"/>
          <a:stretch/>
        </p:blipFill>
        <p:spPr bwMode="auto">
          <a:xfrm>
            <a:off x="1979712" y="2132856"/>
            <a:ext cx="5667422" cy="196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dĺžnik 3"/>
          <p:cNvSpPr/>
          <p:nvPr/>
        </p:nvSpPr>
        <p:spPr>
          <a:xfrm>
            <a:off x="1115616" y="4365104"/>
            <a:ext cx="700603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p- </a:t>
            </a:r>
            <a:r>
              <a:rPr lang="sk-SK" sz="36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frekvencia,početnosť</a:t>
            </a:r>
            <a:r>
              <a:rPr lang="sk-SK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sk-SK" sz="36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dominantnej</a:t>
            </a:r>
            <a:r>
              <a:rPr lang="sk-SK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sk-SK" sz="36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alely</a:t>
            </a:r>
            <a:endParaRPr lang="sk-SK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115616" y="5565433"/>
            <a:ext cx="700603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 - </a:t>
            </a:r>
            <a:r>
              <a:rPr lang="sk-SK" sz="36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frekvencia,početnosť</a:t>
            </a:r>
            <a:r>
              <a:rPr lang="sk-SK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sk-SK" sz="36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recesívnej</a:t>
            </a:r>
            <a:r>
              <a:rPr lang="sk-SK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sk-SK" sz="36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alely</a:t>
            </a:r>
            <a:endParaRPr lang="sk-SK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6879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2089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Panmiktická</a:t>
            </a:r>
            <a:r>
              <a:rPr lang="sk-SK" dirty="0"/>
              <a:t> populácia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má neobmedzenú možnosť vzájomného kríženia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73889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Domáca úloha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1739287"/>
          </a:xfrm>
          <a:solidFill>
            <a:srgbClr val="FFFF99"/>
          </a:solidFill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sk-SK" sz="2800" dirty="0" smtClean="0">
                <a:solidFill>
                  <a:schemeClr val="bg1"/>
                </a:solidFill>
              </a:rPr>
              <a:t>Pokúste </a:t>
            </a:r>
            <a:r>
              <a:rPr lang="sk-SK" sz="2800" dirty="0">
                <a:solidFill>
                  <a:schemeClr val="bg1"/>
                </a:solidFill>
              </a:rPr>
              <a:t>sa zostaviť rodokmeň vlastnej </a:t>
            </a:r>
            <a:r>
              <a:rPr lang="sk-SK" sz="2800" dirty="0" smtClean="0">
                <a:solidFill>
                  <a:schemeClr val="bg1"/>
                </a:solidFill>
              </a:rPr>
              <a:t>rodiny s uvedením mien až po úroveň </a:t>
            </a:r>
            <a:r>
              <a:rPr lang="sk-SK" sz="2800" dirty="0" err="1" smtClean="0">
                <a:solidFill>
                  <a:schemeClr val="bg1"/>
                </a:solidFill>
              </a:rPr>
              <a:t>pradedka</a:t>
            </a:r>
            <a:r>
              <a:rPr lang="sk-SK" sz="2800" dirty="0" smtClean="0">
                <a:solidFill>
                  <a:schemeClr val="bg1"/>
                </a:solidFill>
              </a:rPr>
              <a:t> a prababky.</a:t>
            </a:r>
          </a:p>
          <a:p>
            <a:pPr>
              <a:buFont typeface="Wingdings" pitchFamily="2" charset="2"/>
              <a:buChar char="ü"/>
            </a:pPr>
            <a:endParaRPr lang="sk-SK" dirty="0"/>
          </a:p>
          <a:p>
            <a:pPr>
              <a:buFont typeface="Wingdings" pitchFamily="2" charset="2"/>
              <a:buChar char="ü"/>
            </a:pPr>
            <a:endParaRPr lang="sk-SK" dirty="0" smtClean="0"/>
          </a:p>
          <a:p>
            <a:pPr marL="4572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23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315200" cy="1154097"/>
          </a:xfrm>
        </p:spPr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http://ona.idnes.cz/zastaraly-test-desi-tehotne-zeny-pojistovny-na-nem-ale-trvaji-pbm-/</a:t>
            </a:r>
            <a:r>
              <a:rPr lang="sk-SK" dirty="0" smtClean="0">
                <a:hlinkClick r:id="rId2"/>
              </a:rPr>
              <a:t>zdravi.aspx?c=A100824_173803_zdravi_lf</a:t>
            </a:r>
            <a:endParaRPr lang="sk-SK" dirty="0" smtClean="0"/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842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Zdroj:http://www.bioweb.genezis.eu/?cat=7&amp;file=clove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92696"/>
            <a:ext cx="6212712" cy="580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2846146" y="699564"/>
            <a:ext cx="8640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2771800" y="4725144"/>
            <a:ext cx="134644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6248044" y="678264"/>
            <a:ext cx="11521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2847670" y="1300293"/>
            <a:ext cx="8640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2868083" y="1816730"/>
            <a:ext cx="1703917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+</a:t>
            </a:r>
            <a:endParaRPr lang="sk-SK" sz="3200" dirty="0"/>
          </a:p>
        </p:txBody>
      </p:sp>
      <p:sp>
        <p:nvSpPr>
          <p:cNvPr id="16" name="BlokTextu 15"/>
          <p:cNvSpPr txBox="1"/>
          <p:nvPr/>
        </p:nvSpPr>
        <p:spPr>
          <a:xfrm>
            <a:off x="6262821" y="1285027"/>
            <a:ext cx="11521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6289461" y="2813487"/>
            <a:ext cx="12961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2894124" y="2556681"/>
            <a:ext cx="12961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9" name="BlokTextu 18"/>
          <p:cNvSpPr txBox="1"/>
          <p:nvPr/>
        </p:nvSpPr>
        <p:spPr>
          <a:xfrm>
            <a:off x="6289461" y="3069174"/>
            <a:ext cx="1296144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5253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00518" y="404664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Príklad rodokmeňa ___ generácií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Zdroj:http://genetika.wz.cz/genealogie.ht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810541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5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www.oskole.sk/userfiles/image/zaida/biologia/jul/genetika%20cloveka%20mo_doc_m3664378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671629" y="476432"/>
            <a:ext cx="4332195" cy="55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oskole.sk/userfiles/image/zaida/biologia/jul/genetika%20cloveka%20mo_doc_m3664378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23528" y="476431"/>
            <a:ext cx="4332194" cy="557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07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http://genetika.wz.cz/images/schema-AD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3010694"/>
            <a:ext cx="61436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68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www.nvr.sk/assets/RodokmenDr.Zavodna-men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5585409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3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834064" cy="1154097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Výskum dvojčiat - </a:t>
            </a:r>
            <a:r>
              <a:rPr lang="sk-SK" b="1" dirty="0" err="1" smtClean="0"/>
              <a:t>gemelologický</a:t>
            </a:r>
            <a:r>
              <a:rPr lang="sk-SK" b="1" dirty="0" smtClean="0"/>
              <a:t> výskum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5576" y="1772816"/>
            <a:ext cx="7834064" cy="4752528"/>
          </a:xfrm>
        </p:spPr>
        <p:txBody>
          <a:bodyPr>
            <a:noAutofit/>
          </a:bodyPr>
          <a:lstStyle/>
          <a:p>
            <a:pPr algn="just"/>
            <a:r>
              <a:rPr lang="sk-SK" sz="2400" dirty="0" smtClean="0"/>
              <a:t>skúma jedno </a:t>
            </a:r>
            <a:r>
              <a:rPr lang="sk-SK" sz="2400" dirty="0"/>
              <a:t>i dvojvaječné </a:t>
            </a:r>
            <a:r>
              <a:rPr lang="sk-SK" sz="2400" dirty="0" smtClean="0"/>
              <a:t>dvojčatá </a:t>
            </a:r>
          </a:p>
          <a:p>
            <a:pPr algn="just"/>
            <a:r>
              <a:rPr lang="sk-SK" sz="2400" dirty="0" smtClean="0"/>
              <a:t>jednovaječné </a:t>
            </a:r>
            <a:r>
              <a:rPr lang="sk-SK" sz="2400" dirty="0"/>
              <a:t>dvojčatá sú </a:t>
            </a:r>
            <a:r>
              <a:rPr lang="sk-SK" sz="2400" dirty="0" smtClean="0"/>
              <a:t>prírodné </a:t>
            </a:r>
            <a:r>
              <a:rPr lang="sk-SK" sz="2400" dirty="0"/>
              <a:t>klony, pretože vznikajú z jednej </a:t>
            </a:r>
            <a:r>
              <a:rPr lang="sk-SK" sz="2400" dirty="0" err="1"/>
              <a:t>zygoty</a:t>
            </a:r>
            <a:r>
              <a:rPr lang="sk-SK" sz="2400" dirty="0"/>
              <a:t>, </a:t>
            </a:r>
            <a:r>
              <a:rPr lang="sk-SK" sz="2400" dirty="0" smtClean="0"/>
              <a:t>1 </a:t>
            </a:r>
            <a:r>
              <a:rPr lang="sk-SK" sz="2400" dirty="0"/>
              <a:t>vajíčko oplodnené jednou </a:t>
            </a:r>
            <a:r>
              <a:rPr lang="sk-SK" sz="2400" dirty="0" smtClean="0"/>
              <a:t>spermiou</a:t>
            </a:r>
          </a:p>
          <a:p>
            <a:pPr algn="just"/>
            <a:r>
              <a:rPr lang="sk-SK" sz="2400" dirty="0" smtClean="0"/>
              <a:t>vzniknutá </a:t>
            </a:r>
            <a:r>
              <a:rPr lang="sk-SK" sz="2400" dirty="0" err="1"/>
              <a:t>zygota</a:t>
            </a:r>
            <a:r>
              <a:rPr lang="sk-SK" sz="2400" dirty="0"/>
              <a:t> sa neskôr rozdelí a vyvíjajú sa 2 zárodky, ktoré majú vždy rovnaké pohlavie</a:t>
            </a:r>
            <a:r>
              <a:rPr lang="sk-SK" sz="2400" dirty="0" smtClean="0"/>
              <a:t>.</a:t>
            </a:r>
          </a:p>
          <a:p>
            <a:pPr marL="45720" indent="0" algn="just">
              <a:buNone/>
            </a:pPr>
            <a:endParaRPr lang="sk-SK" sz="2400" dirty="0" smtClean="0"/>
          </a:p>
          <a:p>
            <a:pPr algn="just"/>
            <a:r>
              <a:rPr lang="sk-SK" sz="2400" dirty="0" smtClean="0"/>
              <a:t>Dvojvaječné - dve </a:t>
            </a:r>
            <a:r>
              <a:rPr lang="sk-SK" sz="2400" dirty="0"/>
              <a:t>vajíčka, každé oplodnené inou spermiou</a:t>
            </a:r>
            <a:endParaRPr lang="sk-SK" sz="2400" dirty="0" smtClean="0"/>
          </a:p>
          <a:p>
            <a:pPr algn="just"/>
            <a:r>
              <a:rPr lang="sk-SK" sz="2400" dirty="0" smtClean="0"/>
              <a:t>jednovaječné </a:t>
            </a:r>
            <a:r>
              <a:rPr lang="sk-SK" sz="2400" dirty="0"/>
              <a:t>dvojčatá majú, s výnimkou možných rozdielov v </a:t>
            </a:r>
            <a:r>
              <a:rPr lang="sk-SK" sz="2400" dirty="0" err="1"/>
              <a:t>mitochondriálnej</a:t>
            </a:r>
            <a:r>
              <a:rPr lang="sk-SK" sz="2400" dirty="0"/>
              <a:t> DNA, úplne zhodnú </a:t>
            </a:r>
            <a:r>
              <a:rPr lang="sk-SK" sz="2400" dirty="0" smtClean="0"/>
              <a:t>DNA</a:t>
            </a:r>
          </a:p>
        </p:txBody>
      </p:sp>
    </p:spTree>
    <p:extLst>
      <p:ext uri="{BB962C8B-B14F-4D97-AF65-F5344CB8AC3E}">
        <p14:creationId xmlns:p14="http://schemas.microsoft.com/office/powerpoint/2010/main" val="21588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íva">
  <a:themeElements>
    <a:clrScheme name="Perspektí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, klas. ver.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269</TotalTime>
  <Words>425</Words>
  <Application>Microsoft Office PowerPoint</Application>
  <PresentationFormat>Prezentácia na obrazovke (4:3)</PresentationFormat>
  <Paragraphs>87</Paragraphs>
  <Slides>35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35</vt:i4>
      </vt:variant>
    </vt:vector>
  </HeadingPairs>
  <TitlesOfParts>
    <vt:vector size="36" baseType="lpstr">
      <vt:lpstr>Perspektíva</vt:lpstr>
      <vt:lpstr>Metódy genetiky človeka</vt:lpstr>
      <vt:lpstr>Zopakujme si </vt:lpstr>
      <vt:lpstr>Rodokmeňová metóda</vt:lpstr>
      <vt:lpstr>Prezentácia programu PowerPoint</vt:lpstr>
      <vt:lpstr>Príklad rodokmeňa ___ generácií</vt:lpstr>
      <vt:lpstr>Prezentácia programu PowerPoint</vt:lpstr>
      <vt:lpstr>Prezentácia programu PowerPoint</vt:lpstr>
      <vt:lpstr>Prezentácia programu PowerPoint</vt:lpstr>
      <vt:lpstr>Výskum dvojčiat - gemelologický výskum</vt:lpstr>
      <vt:lpstr>Prezentácia programu PowerPoint</vt:lpstr>
      <vt:lpstr>Prezentácia programu PowerPoint</vt:lpstr>
      <vt:lpstr>Prenatálna diagnostika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Šijové prejasnenie – indikujúce Downov syndróm</vt:lpstr>
      <vt:lpstr>Prezentácia programu PowerPoint</vt:lpstr>
      <vt:lpstr>Prezentácia programu PowerPoint</vt:lpstr>
      <vt:lpstr> Amniocentéza  </vt:lpstr>
      <vt:lpstr>Prezentácia programu PowerPoint</vt:lpstr>
      <vt:lpstr>Prezentácia programu PowerPoint</vt:lpstr>
      <vt:lpstr>Cystická fibróza </vt:lpstr>
      <vt:lpstr>Prezentácia programu PowerPoint</vt:lpstr>
      <vt:lpstr>Fenylketonúria </vt:lpstr>
      <vt:lpstr>Prezentácia programu PowerPoint</vt:lpstr>
      <vt:lpstr>Výskum populácií</vt:lpstr>
      <vt:lpstr>Prezentácia programu PowerPoint</vt:lpstr>
      <vt:lpstr>Hardy-Weinbergov zákon</vt:lpstr>
      <vt:lpstr>Prezentácia programu PowerPoint</vt:lpstr>
      <vt:lpstr>Panmiktická populácia </vt:lpstr>
      <vt:lpstr>Domáca úloha </vt:lpstr>
      <vt:lpstr>Zdroje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Genetika človeka</dc:title>
  <dc:creator>lensk</dc:creator>
  <cp:lastModifiedBy>Guest</cp:lastModifiedBy>
  <cp:revision>28</cp:revision>
  <dcterms:created xsi:type="dcterms:W3CDTF">2014-10-23T15:08:43Z</dcterms:created>
  <dcterms:modified xsi:type="dcterms:W3CDTF">2016-06-02T10:14:54Z</dcterms:modified>
</cp:coreProperties>
</file>