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5" r:id="rId4"/>
    <p:sldId id="276" r:id="rId5"/>
    <p:sldId id="277" r:id="rId6"/>
    <p:sldId id="288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74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>
        <p:scale>
          <a:sx n="73" d="100"/>
          <a:sy n="73" d="100"/>
        </p:scale>
        <p:origin x="-61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sk-SK" altLang="sk-SK" sz="4800" b="1" dirty="0" err="1" smtClean="0">
                <a:solidFill>
                  <a:srgbClr val="624120"/>
                </a:solidFill>
              </a:rPr>
              <a:t>Principát</a:t>
            </a:r>
            <a:r>
              <a:rPr lang="sk-SK" altLang="sk-SK" sz="4800" b="1" dirty="0" smtClean="0">
                <a:solidFill>
                  <a:srgbClr val="624120"/>
                </a:solidFill>
              </a:rPr>
              <a:t> a </a:t>
            </a:r>
            <a:r>
              <a:rPr lang="sk-SK" altLang="sk-SK" sz="4800" b="1" dirty="0" err="1" smtClean="0">
                <a:solidFill>
                  <a:srgbClr val="624120"/>
                </a:solidFill>
              </a:rPr>
              <a:t>Dominát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sk-SK" sz="4000" dirty="0" smtClean="0"/>
              <a:t>Reformy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err="1" smtClean="0"/>
              <a:t>Tetrarchia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err="1" smtClean="0"/>
              <a:t>Dioklecián</a:t>
            </a:r>
            <a:r>
              <a:rPr lang="sk-SK" sz="2400" dirty="0" smtClean="0"/>
              <a:t> </a:t>
            </a:r>
            <a:r>
              <a:rPr lang="sk-SK" sz="2400" dirty="0"/>
              <a:t>zreformoval </a:t>
            </a:r>
            <a:r>
              <a:rPr lang="sk-SK" sz="2400" dirty="0" smtClean="0"/>
              <a:t>základný </a:t>
            </a:r>
            <a:r>
              <a:rPr lang="sk-SK" sz="2400" dirty="0"/>
              <a:t>systém štátnej </a:t>
            </a:r>
            <a:r>
              <a:rPr lang="sk-SK" sz="2400" dirty="0" smtClean="0"/>
              <a:t>správy</a:t>
            </a:r>
          </a:p>
          <a:p>
            <a:endParaRPr lang="sk-SK" sz="2400" dirty="0" smtClean="0"/>
          </a:p>
          <a:p>
            <a:r>
              <a:rPr lang="sk-SK" sz="2400" dirty="0" smtClean="0"/>
              <a:t>zaviedol </a:t>
            </a:r>
            <a:r>
              <a:rPr lang="sk-SK" sz="2400" dirty="0"/>
              <a:t>tzv. </a:t>
            </a:r>
            <a:r>
              <a:rPr lang="sk-SK" sz="2400" dirty="0" err="1"/>
              <a:t>tetrarchiu</a:t>
            </a:r>
            <a:r>
              <a:rPr lang="sk-SK" sz="2400" dirty="0"/>
              <a:t> – vládu štyroch </a:t>
            </a:r>
            <a:r>
              <a:rPr lang="sk-SK" sz="2400" dirty="0" smtClean="0"/>
              <a:t>mužov</a:t>
            </a:r>
          </a:p>
          <a:p>
            <a:endParaRPr lang="sk-SK" sz="2400" dirty="0" smtClean="0"/>
          </a:p>
          <a:p>
            <a:r>
              <a:rPr lang="sk-SK" sz="2400" dirty="0" smtClean="0"/>
              <a:t>podľa </a:t>
            </a:r>
            <a:r>
              <a:rPr lang="sk-SK" sz="2400" dirty="0"/>
              <a:t>jeho plánu stáli v čele dvaja cisári (</a:t>
            </a:r>
            <a:r>
              <a:rPr lang="sk-SK" sz="2400" dirty="0" err="1"/>
              <a:t>augusti</a:t>
            </a:r>
            <a:r>
              <a:rPr lang="sk-SK" sz="2400" dirty="0"/>
              <a:t>) – jeden na západe, jeden na východe, z ktorých každý mal jedného nižšieho spoluvládcu (</a:t>
            </a:r>
            <a:r>
              <a:rPr lang="sk-SK" sz="2400" dirty="0" err="1"/>
              <a:t>caesar</a:t>
            </a:r>
            <a:r>
              <a:rPr lang="sk-SK" sz="2400" dirty="0" smtClean="0"/>
              <a:t>)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696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sk-SK" sz="2400" dirty="0" err="1"/>
              <a:t>Dioklecián</a:t>
            </a:r>
            <a:r>
              <a:rPr lang="sk-SK" sz="2400" dirty="0"/>
              <a:t> prísne oddelil vojenskú a civilnú správu provincií, ako to bolo v predchádzajúcom </a:t>
            </a:r>
            <a:r>
              <a:rPr lang="sk-SK" sz="2400" dirty="0" smtClean="0"/>
              <a:t>období </a:t>
            </a:r>
          </a:p>
          <a:p>
            <a:r>
              <a:rPr lang="sk-SK" sz="2400" dirty="0" smtClean="0"/>
              <a:t>namiesto </a:t>
            </a:r>
            <a:r>
              <a:rPr lang="sk-SK" sz="2400" dirty="0"/>
              <a:t>trojstupňovej štátnej správy zaviedol päťstupňovú štátnu správu: cisár – prefektúra (4) – diecéza (12) – provincie (viac ako sto) – </a:t>
            </a:r>
            <a:r>
              <a:rPr lang="sk-SK" sz="2400" dirty="0" smtClean="0"/>
              <a:t>mesto</a:t>
            </a:r>
            <a:endParaRPr lang="sk-SK" sz="2400" dirty="0"/>
          </a:p>
        </p:txBody>
      </p:sp>
      <p:pic>
        <p:nvPicPr>
          <p:cNvPr id="4" name="Obrázok 15" descr="305 adbikácia Diokleciá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5150916" cy="3936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Obdĺžnik 1"/>
          <p:cNvSpPr/>
          <p:nvPr/>
        </p:nvSpPr>
        <p:spPr>
          <a:xfrm>
            <a:off x="474776" y="5988719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sk-SK" altLang="sk-SK" sz="1600" dirty="0"/>
              <a:t>r. 305 </a:t>
            </a:r>
            <a:r>
              <a:rPr lang="sk-SK" altLang="sk-SK" sz="1600" dirty="0" err="1"/>
              <a:t>Dioklecián</a:t>
            </a:r>
            <a:r>
              <a:rPr lang="sk-SK" altLang="sk-SK" sz="1600" dirty="0"/>
              <a:t> – rozdrobenosť ríše</a:t>
            </a:r>
          </a:p>
        </p:txBody>
      </p:sp>
    </p:spTree>
    <p:extLst>
      <p:ext uri="{BB962C8B-B14F-4D97-AF65-F5344CB8AC3E}">
        <p14:creationId xmlns:p14="http://schemas.microsoft.com/office/powerpoint/2010/main" val="35458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5976664"/>
          </a:xfrm>
        </p:spPr>
        <p:txBody>
          <a:bodyPr/>
          <a:lstStyle/>
          <a:p>
            <a:r>
              <a:rPr lang="sk-SK" sz="2400" dirty="0"/>
              <a:t>p</a:t>
            </a:r>
            <a:r>
              <a:rPr lang="sk-SK" sz="2400" dirty="0" smtClean="0"/>
              <a:t>re </a:t>
            </a:r>
            <a:r>
              <a:rPr lang="sk-SK" sz="2400" dirty="0"/>
              <a:t>stabilizovanie hospodárskej situácie zaviedol opäť zlaté strieborné mince, ktorých obsah drahých kovov sa prísne </a:t>
            </a:r>
            <a:r>
              <a:rPr lang="sk-SK" sz="2400" dirty="0" smtClean="0"/>
              <a:t>kontroloval </a:t>
            </a:r>
          </a:p>
          <a:p>
            <a:endParaRPr lang="sk-SK" sz="2400" dirty="0"/>
          </a:p>
          <a:p>
            <a:r>
              <a:rPr lang="sk-SK" sz="2400" dirty="0" smtClean="0"/>
              <a:t>okrem </a:t>
            </a:r>
            <a:r>
              <a:rPr lang="sk-SK" sz="2400" dirty="0"/>
              <a:t>toho zaviedol cenník maximálnych cien </a:t>
            </a:r>
            <a:r>
              <a:rPr lang="sk-SK" sz="1800" dirty="0"/>
              <a:t>(edikt o maximálnych cenách</a:t>
            </a:r>
            <a:r>
              <a:rPr lang="sk-SK" sz="1800" dirty="0" smtClean="0"/>
              <a:t>)</a:t>
            </a:r>
            <a:r>
              <a:rPr lang="sk-SK" sz="2400" dirty="0" smtClean="0"/>
              <a:t>, </a:t>
            </a:r>
            <a:r>
              <a:rPr lang="sk-SK" sz="2400" dirty="0"/>
              <a:t>v ktorom stanovil maximálne ceny jednotlivých druhov tovarov i služieb na území celej Rímskej </a:t>
            </a:r>
            <a:r>
              <a:rPr lang="sk-SK" sz="2400" dirty="0" smtClean="0"/>
              <a:t>ríše </a:t>
            </a:r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rámci hospodárskych reforiem zreformoval aj daňový systém. Platili sa jednak nepriame dane </a:t>
            </a:r>
            <a:r>
              <a:rPr lang="sk-SK" sz="1800" dirty="0"/>
              <a:t>(napr. za predaj otrokov, kúpu a predaj majetkov)</a:t>
            </a:r>
            <a:r>
              <a:rPr lang="sk-SK" sz="2400" dirty="0"/>
              <a:t>, ale aj priame dane, predovšetkým daň </a:t>
            </a:r>
            <a:r>
              <a:rPr lang="sk-SK" sz="2400" dirty="0" smtClean="0"/>
              <a:t>                 z </a:t>
            </a:r>
            <a:r>
              <a:rPr lang="sk-SK" sz="2400" dirty="0"/>
              <a:t>hlavy a daň z majetku, pričom práve daň z </a:t>
            </a:r>
            <a:r>
              <a:rPr lang="sk-SK" sz="2400" dirty="0" smtClean="0"/>
              <a:t>majetku</a:t>
            </a:r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575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5793507"/>
          </a:xfrm>
        </p:spPr>
        <p:txBody>
          <a:bodyPr/>
          <a:lstStyle/>
          <a:p>
            <a:r>
              <a:rPr lang="sk-SK" sz="2400" dirty="0" smtClean="0"/>
              <a:t>na </a:t>
            </a:r>
            <a:r>
              <a:rPr lang="sk-SK" sz="2400" dirty="0"/>
              <a:t>sklonku </a:t>
            </a:r>
            <a:r>
              <a:rPr lang="sk-SK" sz="2400" dirty="0" smtClean="0"/>
              <a:t>vlády </a:t>
            </a:r>
            <a:r>
              <a:rPr lang="sk-SK" sz="1800" dirty="0"/>
              <a:t>(303), </a:t>
            </a:r>
            <a:r>
              <a:rPr lang="sk-SK" sz="2400" dirty="0"/>
              <a:t>došlo k prenasledovaniu </a:t>
            </a:r>
            <a:r>
              <a:rPr lang="sk-SK" sz="2400" dirty="0" smtClean="0"/>
              <a:t>kresťanov</a:t>
            </a:r>
          </a:p>
          <a:p>
            <a:endParaRPr lang="sk-SK" sz="1600" dirty="0" smtClean="0"/>
          </a:p>
          <a:p>
            <a:r>
              <a:rPr lang="sk-SK" sz="2400" dirty="0" smtClean="0"/>
              <a:t>postupne vydal štyri </a:t>
            </a:r>
            <a:r>
              <a:rPr lang="sk-SK" sz="2400" dirty="0"/>
              <a:t>edikty, ktorými zbavoval kresťanov osobnej slobody, nariadil zničiť kresťanské kostoly, mučením ich nútili vzdať sa svojej </a:t>
            </a:r>
            <a:r>
              <a:rPr lang="sk-SK" sz="2400" dirty="0" smtClean="0"/>
              <a:t>viery</a:t>
            </a:r>
          </a:p>
          <a:p>
            <a:endParaRPr lang="sk-SK" sz="1600" dirty="0" smtClean="0"/>
          </a:p>
          <a:p>
            <a:r>
              <a:rPr lang="sk-SK" sz="2400" dirty="0" smtClean="0"/>
              <a:t>4. </a:t>
            </a:r>
            <a:r>
              <a:rPr lang="sk-SK" sz="2400" dirty="0"/>
              <a:t>edikt, ktorý historici nazývajú krvavý, nariaďoval uctievanie štátnych bohov a obetovať im alebo </a:t>
            </a:r>
            <a:r>
              <a:rPr lang="sk-SK" sz="2400" dirty="0" smtClean="0"/>
              <a:t>zomrieť </a:t>
            </a:r>
          </a:p>
          <a:p>
            <a:endParaRPr lang="sk-SK" sz="16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niektorých provinciách ríše sa popravy kresťanov vykonávali </a:t>
            </a:r>
            <a:r>
              <a:rPr lang="sk-SK" sz="2400" dirty="0" smtClean="0"/>
              <a:t>hromadne </a:t>
            </a:r>
            <a:r>
              <a:rPr lang="sk-SK" sz="1800" dirty="0" smtClean="0"/>
              <a:t>(10 </a:t>
            </a:r>
            <a:r>
              <a:rPr lang="sk-SK" sz="1800" dirty="0"/>
              <a:t>až 100 kresťanov </a:t>
            </a:r>
            <a:r>
              <a:rPr lang="sk-SK" sz="1800" dirty="0" smtClean="0"/>
              <a:t>denne) </a:t>
            </a:r>
            <a:endParaRPr lang="sk-SK" sz="2400" dirty="0" smtClean="0"/>
          </a:p>
          <a:p>
            <a:endParaRPr lang="sk-SK" sz="1600" dirty="0" smtClean="0"/>
          </a:p>
          <a:p>
            <a:r>
              <a:rPr lang="sk-SK" sz="2400" dirty="0" smtClean="0"/>
              <a:t>Nakoniec sa kresťanstvo o </a:t>
            </a:r>
            <a:r>
              <a:rPr lang="sk-SK" sz="2400" dirty="0"/>
              <a:t>desať rokov stalo štátom uznávaným </a:t>
            </a:r>
            <a:r>
              <a:rPr lang="sk-SK" sz="2400" dirty="0" smtClean="0"/>
              <a:t>náboženstvom</a:t>
            </a:r>
          </a:p>
          <a:p>
            <a:endParaRPr lang="sk-SK" sz="1600" dirty="0" smtClean="0"/>
          </a:p>
        </p:txBody>
      </p:sp>
    </p:spTree>
    <p:extLst>
      <p:ext uri="{BB962C8B-B14F-4D97-AF65-F5344CB8AC3E}">
        <p14:creationId xmlns:p14="http://schemas.microsoft.com/office/powerpoint/2010/main" val="1411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sk-SK" sz="4000" dirty="0"/>
              <a:t>Konštantín Veľký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sk-SK" sz="2400" dirty="0" smtClean="0"/>
              <a:t>bol </a:t>
            </a:r>
            <a:r>
              <a:rPr lang="sk-SK" sz="2400" dirty="0"/>
              <a:t>synom </a:t>
            </a:r>
            <a:r>
              <a:rPr lang="sk-SK" sz="2400" dirty="0" err="1"/>
              <a:t>Konštancia</a:t>
            </a:r>
            <a:r>
              <a:rPr lang="sk-SK" sz="2400" dirty="0"/>
              <a:t> </a:t>
            </a:r>
            <a:r>
              <a:rPr lang="sk-SK" sz="2400" dirty="0" err="1" smtClean="0"/>
              <a:t>Chlora</a:t>
            </a:r>
            <a:r>
              <a:rPr lang="sk-SK" sz="2400" dirty="0"/>
              <a:t> </a:t>
            </a:r>
            <a:r>
              <a:rPr lang="sk-SK" sz="2400" dirty="0" smtClean="0"/>
              <a:t>(jeden z </a:t>
            </a:r>
            <a:r>
              <a:rPr lang="sk-SK" sz="2400" dirty="0" err="1" smtClean="0"/>
              <a:t>Diokleciánových</a:t>
            </a:r>
            <a:r>
              <a:rPr lang="sk-SK" sz="2400" dirty="0" smtClean="0"/>
              <a:t> </a:t>
            </a:r>
            <a:r>
              <a:rPr lang="sk-SK" sz="2400" dirty="0" err="1" smtClean="0"/>
              <a:t>caesarov</a:t>
            </a:r>
            <a:r>
              <a:rPr lang="sk-SK" sz="2400" dirty="0" smtClean="0"/>
              <a:t>)</a:t>
            </a:r>
          </a:p>
          <a:p>
            <a:endParaRPr lang="sk-SK" sz="1600" dirty="0"/>
          </a:p>
          <a:p>
            <a:r>
              <a:rPr lang="sk-SK" sz="2400" dirty="0" smtClean="0"/>
              <a:t>v </a:t>
            </a:r>
            <a:r>
              <a:rPr lang="sk-SK" sz="2400" dirty="0"/>
              <a:t>roku  313 zabezpečil dokumentom nazývaným Milánsky </a:t>
            </a:r>
            <a:r>
              <a:rPr lang="sk-SK" sz="2400" dirty="0" smtClean="0"/>
              <a:t>edikt prenasledovanie kresťanov.</a:t>
            </a:r>
          </a:p>
          <a:p>
            <a:endParaRPr lang="sk-SK" sz="1600" dirty="0" smtClean="0"/>
          </a:p>
          <a:p>
            <a:r>
              <a:rPr lang="sk-SK" sz="2400" dirty="0" smtClean="0"/>
              <a:t>od </a:t>
            </a:r>
            <a:r>
              <a:rPr lang="sk-SK" sz="2400" dirty="0"/>
              <a:t>roku </a:t>
            </a:r>
            <a:r>
              <a:rPr lang="sk-SK" sz="2400" dirty="0" smtClean="0"/>
              <a:t>324 bol </a:t>
            </a:r>
            <a:r>
              <a:rPr lang="sk-SK" sz="2400" dirty="0"/>
              <a:t>jediný rímsky cisár. </a:t>
            </a:r>
            <a:r>
              <a:rPr lang="sk-SK" sz="2400" dirty="0" smtClean="0"/>
              <a:t>Vyšiel </a:t>
            </a:r>
            <a:r>
              <a:rPr lang="sk-SK" sz="2400" dirty="0"/>
              <a:t>víťazne </a:t>
            </a:r>
            <a:r>
              <a:rPr lang="sk-SK" sz="2400" dirty="0" smtClean="0"/>
              <a:t>                     z </a:t>
            </a:r>
            <a:r>
              <a:rPr lang="sk-SK" sz="2400" dirty="0"/>
              <a:t>bojov o rímsky trón, ktoré vypukli po odchode cisára </a:t>
            </a:r>
            <a:r>
              <a:rPr lang="sk-SK" sz="2400" dirty="0" err="1"/>
              <a:t>Diokleciána</a:t>
            </a:r>
            <a:r>
              <a:rPr lang="sk-SK" sz="2400" dirty="0"/>
              <a:t> </a:t>
            </a:r>
            <a:r>
              <a:rPr lang="sk-SK" sz="2400" dirty="0" smtClean="0"/>
              <a:t> do exilu a znovu zjednotil </a:t>
            </a:r>
            <a:r>
              <a:rPr lang="sk-SK" sz="2400" dirty="0"/>
              <a:t>rímsku ríšu pod jedným </a:t>
            </a:r>
            <a:r>
              <a:rPr lang="sk-SK" sz="2400" dirty="0" smtClean="0"/>
              <a:t>cisárom</a:t>
            </a:r>
          </a:p>
          <a:p>
            <a:endParaRPr lang="sk-SK" sz="1600" dirty="0"/>
          </a:p>
          <a:p>
            <a:r>
              <a:rPr lang="sk-SK" sz="2400" dirty="0" smtClean="0"/>
              <a:t>v </a:t>
            </a:r>
            <a:r>
              <a:rPr lang="sk-SK" sz="2400" dirty="0"/>
              <a:t>roku 330 na mieste staršej gréckej osady </a:t>
            </a:r>
            <a:r>
              <a:rPr lang="sk-SK" sz="2400" dirty="0" err="1"/>
              <a:t>Byzantion</a:t>
            </a:r>
            <a:r>
              <a:rPr lang="sk-SK" sz="2400" dirty="0"/>
              <a:t> založil </a:t>
            </a:r>
            <a:r>
              <a:rPr lang="sk-SK" sz="2400" dirty="0" smtClean="0"/>
              <a:t>Konštantínopol, ktorý </a:t>
            </a:r>
            <a:r>
              <a:rPr lang="sk-SK" sz="2400" dirty="0"/>
              <a:t>sa stal novým hlavným mestom ako protiklad „pohanského“ </a:t>
            </a:r>
            <a:r>
              <a:rPr lang="sk-SK" sz="2400" dirty="0" smtClean="0"/>
              <a:t>Ríma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98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/>
              <a:t>Počas tohto obdobia sa vystriedalo niekoľko dynastií:</a:t>
            </a:r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err="1" smtClean="0"/>
              <a:t>Júliovsko-Klaudiovská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err="1" smtClean="0"/>
              <a:t>Flaviovská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Dynastia </a:t>
            </a:r>
            <a:r>
              <a:rPr lang="sk-SK" sz="2400" dirty="0"/>
              <a:t>adoptovaných cisárov</a:t>
            </a:r>
          </a:p>
          <a:p>
            <a:endParaRPr lang="sk-SK" sz="2400" dirty="0" smtClean="0"/>
          </a:p>
          <a:p>
            <a:r>
              <a:rPr lang="sk-SK" sz="2400" dirty="0" smtClean="0"/>
              <a:t>Dynastia </a:t>
            </a:r>
            <a:r>
              <a:rPr lang="sk-SK" sz="2400" dirty="0" err="1"/>
              <a:t>Severovcov</a:t>
            </a:r>
            <a:r>
              <a:rPr lang="sk-SK" sz="2400" dirty="0"/>
              <a:t> </a:t>
            </a:r>
          </a:p>
          <a:p>
            <a:endParaRPr lang="sk-SK" sz="2400" dirty="0" smtClean="0"/>
          </a:p>
          <a:p>
            <a:r>
              <a:rPr lang="sk-SK" sz="2400" dirty="0" smtClean="0"/>
              <a:t>Dynastia </a:t>
            </a:r>
            <a:r>
              <a:rPr lang="sk-SK" sz="2400" dirty="0"/>
              <a:t>vojenských cisárov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142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4000" dirty="0" err="1" smtClean="0"/>
              <a:t>Principát</a:t>
            </a:r>
            <a:r>
              <a:rPr lang="sk-SK" sz="4000" dirty="0"/>
              <a:t> (27 </a:t>
            </a:r>
            <a:r>
              <a:rPr lang="sk-SK" sz="4000" dirty="0" err="1" smtClean="0"/>
              <a:t>pr.n.l</a:t>
            </a:r>
            <a:r>
              <a:rPr lang="sk-SK" sz="4000" dirty="0"/>
              <a:t>. - 284 </a:t>
            </a:r>
            <a:r>
              <a:rPr lang="sk-SK" sz="4000" dirty="0" err="1"/>
              <a:t>n.l</a:t>
            </a:r>
            <a:r>
              <a:rPr lang="sk-SK" sz="4000" dirty="0"/>
              <a:t>.)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je </a:t>
            </a:r>
            <a:r>
              <a:rPr lang="sk-SK" sz="2400" dirty="0"/>
              <a:t>obdobie po zmene rímskej republiky na rímske </a:t>
            </a:r>
            <a:r>
              <a:rPr lang="sk-SK" sz="2400" dirty="0" smtClean="0"/>
              <a:t>cisárstvo</a:t>
            </a:r>
          </a:p>
          <a:p>
            <a:endParaRPr lang="sk-SK" sz="2400" dirty="0" smtClean="0"/>
          </a:p>
          <a:p>
            <a:r>
              <a:rPr lang="sk-SK" sz="2400" dirty="0" smtClean="0"/>
              <a:t>zdanlivo </a:t>
            </a:r>
            <a:r>
              <a:rPr lang="sk-SK" sz="2400" dirty="0"/>
              <a:t>zachované republikánske zriadenie, ale rozhodujúcu moc mal rímsky cisár, ktorý vystupoval ako </a:t>
            </a:r>
            <a:r>
              <a:rPr lang="sk-SK" sz="2400" dirty="0" err="1"/>
              <a:t>princeps</a:t>
            </a:r>
            <a:r>
              <a:rPr lang="sk-SK" sz="2400" dirty="0"/>
              <a:t> </a:t>
            </a:r>
            <a:r>
              <a:rPr lang="sk-SK" sz="2400" dirty="0" err="1"/>
              <a:t>inter</a:t>
            </a:r>
            <a:r>
              <a:rPr lang="sk-SK" sz="2400" dirty="0"/>
              <a:t> </a:t>
            </a:r>
            <a:r>
              <a:rPr lang="sk-SK" sz="2400" dirty="0" err="1"/>
              <a:t>pares</a:t>
            </a:r>
            <a:r>
              <a:rPr lang="sk-SK" sz="2400" dirty="0"/>
              <a:t> (prvý medzi seberovnými</a:t>
            </a:r>
            <a:r>
              <a:rPr lang="sk-SK" sz="2400" dirty="0" smtClean="0"/>
              <a:t>) </a:t>
            </a:r>
          </a:p>
          <a:p>
            <a:endParaRPr lang="sk-SK" sz="2400" dirty="0"/>
          </a:p>
          <a:p>
            <a:r>
              <a:rPr lang="sk-SK" sz="2400" dirty="0" err="1" smtClean="0"/>
              <a:t>Principát</a:t>
            </a:r>
            <a:r>
              <a:rPr lang="sk-SK" sz="2400" dirty="0" smtClean="0"/>
              <a:t> </a:t>
            </a:r>
            <a:r>
              <a:rPr lang="sk-SK" sz="2400" dirty="0"/>
              <a:t>vytvoril </a:t>
            </a:r>
            <a:r>
              <a:rPr lang="sk-SK" sz="2400" dirty="0" err="1"/>
              <a:t>Octavianus</a:t>
            </a:r>
            <a:r>
              <a:rPr lang="sk-SK" sz="2400" dirty="0"/>
              <a:t> </a:t>
            </a:r>
            <a:r>
              <a:rPr lang="sk-SK" sz="2400" dirty="0" err="1" smtClean="0"/>
              <a:t>Augustus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926388"/>
            <a:ext cx="1450504" cy="28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err="1"/>
              <a:t>Octavianus</a:t>
            </a:r>
            <a:r>
              <a:rPr lang="sk-SK" sz="2400" dirty="0"/>
              <a:t> </a:t>
            </a:r>
            <a:r>
              <a:rPr lang="sk-SK" sz="2400" dirty="0" smtClean="0"/>
              <a:t>sa premenuje </a:t>
            </a:r>
            <a:r>
              <a:rPr lang="sk-SK" sz="2400" dirty="0"/>
              <a:t>na Augusta (tzn.: vznešený)</a:t>
            </a:r>
          </a:p>
          <a:p>
            <a:r>
              <a:rPr lang="sk-SK" sz="2400" dirty="0"/>
              <a:t>b</a:t>
            </a:r>
            <a:r>
              <a:rPr lang="sk-SK" sz="2400" dirty="0" smtClean="0"/>
              <a:t>ol to  </a:t>
            </a:r>
            <a:r>
              <a:rPr lang="sk-SK" sz="2400" dirty="0"/>
              <a:t>obratný politik, diplomat</a:t>
            </a:r>
          </a:p>
          <a:p>
            <a:endParaRPr lang="sk-SK" sz="2400" dirty="0" smtClean="0"/>
          </a:p>
          <a:p>
            <a:r>
              <a:rPr lang="sk-SK" sz="2400" dirty="0" smtClean="0"/>
              <a:t>mal všetku moc vo vlastných rukách - vojenská</a:t>
            </a:r>
            <a:r>
              <a:rPr lang="sk-SK" sz="2400" dirty="0"/>
              <a:t>, </a:t>
            </a:r>
            <a:r>
              <a:rPr lang="sk-SK" sz="2400" dirty="0" smtClean="0"/>
              <a:t>súdna, aj správna</a:t>
            </a:r>
          </a:p>
          <a:p>
            <a:endParaRPr lang="sk-SK" sz="2400" dirty="0" smtClean="0"/>
          </a:p>
          <a:p>
            <a:r>
              <a:rPr lang="sk-SK" sz="2400" dirty="0" smtClean="0"/>
              <a:t>jeho </a:t>
            </a:r>
            <a:r>
              <a:rPr lang="sk-SK" sz="2400" dirty="0"/>
              <a:t>hl. </a:t>
            </a:r>
            <a:r>
              <a:rPr lang="sk-SK" sz="2400" dirty="0" smtClean="0"/>
              <a:t>oporou bolo vojsko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vzniká </a:t>
            </a:r>
            <a:r>
              <a:rPr lang="sk-SK" sz="2400" dirty="0" err="1"/>
              <a:t>pretoriánská</a:t>
            </a:r>
            <a:r>
              <a:rPr lang="sk-SK" sz="2400" dirty="0"/>
              <a:t> garda – </a:t>
            </a:r>
            <a:r>
              <a:rPr lang="sk-SK" sz="2400" dirty="0" err="1" smtClean="0"/>
              <a:t>císárová</a:t>
            </a:r>
            <a:r>
              <a:rPr lang="sk-SK" sz="2400" dirty="0" smtClean="0"/>
              <a:t> </a:t>
            </a:r>
            <a:r>
              <a:rPr lang="sk-SK" sz="2400" dirty="0"/>
              <a:t>ochranka</a:t>
            </a:r>
            <a:r>
              <a:rPr lang="sk-SK" sz="2400" dirty="0" smtClean="0"/>
              <a:t>, ktorá mala prístup </a:t>
            </a:r>
            <a:r>
              <a:rPr lang="sk-SK" sz="2400" dirty="0"/>
              <a:t>do </a:t>
            </a:r>
            <a:r>
              <a:rPr lang="sk-SK" sz="2400" dirty="0" smtClean="0"/>
              <a:t>mesta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Rím rozdelil pre </a:t>
            </a:r>
            <a:r>
              <a:rPr lang="sk-SK" sz="2400" dirty="0"/>
              <a:t>lepší správu na provincie: </a:t>
            </a:r>
            <a:r>
              <a:rPr lang="sk-SK" sz="2400" dirty="0" smtClean="0"/>
              <a:t>cisárske/senátne podľa </a:t>
            </a:r>
            <a:r>
              <a:rPr lang="sk-SK" sz="2400" dirty="0"/>
              <a:t>toho </a:t>
            </a:r>
            <a:r>
              <a:rPr lang="sk-SK" sz="2400" dirty="0" smtClean="0"/>
              <a:t>kto ich </a:t>
            </a:r>
            <a:r>
              <a:rPr lang="sk-SK" sz="2400" dirty="0"/>
              <a:t>spravoval</a:t>
            </a:r>
          </a:p>
          <a:p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41675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sk-SK" sz="2400" dirty="0" smtClean="0"/>
              <a:t>v </a:t>
            </a:r>
            <a:r>
              <a:rPr lang="sk-SK" sz="2400" dirty="0"/>
              <a:t>tom období zo severu útočia Germáni </a:t>
            </a:r>
            <a:r>
              <a:rPr lang="sk-SK" sz="1800" dirty="0"/>
              <a:t>(utekajú pred Hunmi)</a:t>
            </a:r>
            <a:r>
              <a:rPr lang="sk-SK" sz="2400" dirty="0"/>
              <a:t>, preto dáva časť légií na hranice Rímskej ríše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Arminius</a:t>
            </a:r>
            <a:r>
              <a:rPr lang="sk-SK" sz="2400" dirty="0" smtClean="0"/>
              <a:t>  </a:t>
            </a:r>
            <a:r>
              <a:rPr lang="sk-SK" sz="2400" dirty="0"/>
              <a:t>roku 9 n. l. porazil 3 rímske légie v bitke u </a:t>
            </a:r>
            <a:r>
              <a:rPr lang="sk-SK" sz="2400" dirty="0" err="1"/>
              <a:t>Teutoburského</a:t>
            </a:r>
            <a:r>
              <a:rPr lang="sk-SK" sz="2400" dirty="0"/>
              <a:t> lesa, tým sa posúva hranica Ríma viac na juh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 </a:t>
            </a:r>
            <a:endParaRPr lang="sk-SK" sz="2400" dirty="0"/>
          </a:p>
          <a:p>
            <a:r>
              <a:rPr lang="sk-SK" sz="2400" dirty="0"/>
              <a:t>nový systém nástupníctva: </a:t>
            </a:r>
            <a:r>
              <a:rPr lang="sk-SK" sz="2400" dirty="0" smtClean="0"/>
              <a:t>nástupcu </a:t>
            </a:r>
            <a:r>
              <a:rPr lang="sk-SK" sz="2400" dirty="0"/>
              <a:t>určuje cisár</a:t>
            </a:r>
          </a:p>
        </p:txBody>
      </p:sp>
    </p:spTree>
    <p:extLst>
      <p:ext uri="{BB962C8B-B14F-4D97-AF65-F5344CB8AC3E}">
        <p14:creationId xmlns:p14="http://schemas.microsoft.com/office/powerpoint/2010/main" val="32191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10" descr="14 n l Octavi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168"/>
            <a:ext cx="4313707" cy="3352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Obrázok 12" descr="116 Trai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11" y="3429000"/>
            <a:ext cx="4644188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BlokTextu 18"/>
          <p:cNvSpPr txBox="1">
            <a:spLocks noChangeArrowheads="1"/>
          </p:cNvSpPr>
          <p:nvPr/>
        </p:nvSpPr>
        <p:spPr bwMode="auto">
          <a:xfrm>
            <a:off x="4574021" y="80168"/>
            <a:ext cx="31663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1400" dirty="0"/>
              <a:t>r. 14 </a:t>
            </a:r>
            <a:r>
              <a:rPr lang="sk-SK" altLang="sk-SK" sz="1400" dirty="0" err="1"/>
              <a:t>Octavian</a:t>
            </a:r>
            <a:r>
              <a:rPr lang="sk-SK" altLang="sk-SK" sz="1400" dirty="0"/>
              <a:t> </a:t>
            </a:r>
            <a:r>
              <a:rPr lang="sk-SK" altLang="sk-SK" sz="1400" dirty="0" err="1"/>
              <a:t>Augustus</a:t>
            </a:r>
            <a:endParaRPr lang="sk-SK" altLang="sk-SK" sz="1400" dirty="0"/>
          </a:p>
        </p:txBody>
      </p:sp>
      <p:sp>
        <p:nvSpPr>
          <p:cNvPr id="8" name="BlokTextu 22"/>
          <p:cNvSpPr txBox="1">
            <a:spLocks noChangeArrowheads="1"/>
          </p:cNvSpPr>
          <p:nvPr/>
        </p:nvSpPr>
        <p:spPr bwMode="auto">
          <a:xfrm>
            <a:off x="1043609" y="6093296"/>
            <a:ext cx="3534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1400" dirty="0"/>
              <a:t>r. 116 </a:t>
            </a:r>
            <a:r>
              <a:rPr lang="sk-SK" altLang="sk-SK" sz="1400" dirty="0" err="1" smtClean="0"/>
              <a:t>Trajan</a:t>
            </a:r>
            <a:r>
              <a:rPr lang="sk-SK" altLang="sk-SK" sz="1400" dirty="0" smtClean="0"/>
              <a:t> </a:t>
            </a:r>
            <a:r>
              <a:rPr lang="sk-SK" altLang="sk-SK" sz="1400" dirty="0"/>
              <a:t>– najväčší rozmach územia</a:t>
            </a:r>
          </a:p>
        </p:txBody>
      </p:sp>
    </p:spTree>
    <p:extLst>
      <p:ext uri="{BB962C8B-B14F-4D97-AF65-F5344CB8AC3E}">
        <p14:creationId xmlns:p14="http://schemas.microsoft.com/office/powerpoint/2010/main" val="20943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sz="4000" dirty="0" err="1" smtClean="0"/>
              <a:t>Dominát</a:t>
            </a:r>
            <a:r>
              <a:rPr lang="sk-SK" sz="4000" dirty="0"/>
              <a:t> (284n.l. - 476 n. l.)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sk-SK" sz="2400" dirty="0" smtClean="0"/>
              <a:t>štátna forma utvorená </a:t>
            </a:r>
            <a:r>
              <a:rPr lang="sk-SK" sz="2400" dirty="0" err="1"/>
              <a:t>Diokleciánovými</a:t>
            </a:r>
            <a:r>
              <a:rPr lang="sk-SK" sz="2400" dirty="0"/>
              <a:t> reformami, ktoré zavŕšil Konštantín I. Veľký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Dominus</a:t>
            </a:r>
            <a:r>
              <a:rPr lang="sk-SK" sz="2400" dirty="0" smtClean="0"/>
              <a:t> </a:t>
            </a:r>
            <a:r>
              <a:rPr lang="sk-SK" sz="2400" dirty="0"/>
              <a:t>et </a:t>
            </a:r>
            <a:r>
              <a:rPr lang="sk-SK" sz="2400" dirty="0" smtClean="0"/>
              <a:t>deus - pán </a:t>
            </a:r>
            <a:r>
              <a:rPr lang="sk-SK" sz="2400" dirty="0"/>
              <a:t>a </a:t>
            </a:r>
            <a:r>
              <a:rPr lang="sk-SK" sz="2400" dirty="0" smtClean="0"/>
              <a:t>boh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bolo to obdobie úpadku, kedy impérium striedalo dobré obdobia zo zlými.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toho </a:t>
            </a:r>
            <a:r>
              <a:rPr lang="sk-SK" sz="2400" dirty="0"/>
              <a:t>využívali </a:t>
            </a:r>
            <a:r>
              <a:rPr lang="sk-SK" sz="2400" dirty="0" smtClean="0"/>
              <a:t>obyvatelia </a:t>
            </a:r>
            <a:r>
              <a:rPr lang="sk-SK" sz="2400" dirty="0"/>
              <a:t>provincií </a:t>
            </a:r>
            <a:r>
              <a:rPr lang="sk-SK" sz="2400" dirty="0" smtClean="0"/>
              <a:t>snažili sa osamostatniť, preto vznikalo množstvo povstaní a taktiež sa množili nájazdy barbarov na hranice.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9102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sz="2400" dirty="0" smtClean="0"/>
              <a:t>tým upadal obchod a hospodárstvo krajiny</a:t>
            </a:r>
          </a:p>
          <a:p>
            <a:endParaRPr lang="sk-SK" sz="2400" dirty="0" smtClean="0"/>
          </a:p>
          <a:p>
            <a:r>
              <a:rPr lang="sk-SK" sz="2400" dirty="0"/>
              <a:t>v</a:t>
            </a:r>
            <a:r>
              <a:rPr lang="sk-SK" sz="2400" dirty="0" smtClean="0"/>
              <a:t> tomto období taktiež rastie význam kresťanstva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24273"/>
            <a:ext cx="3796680" cy="274369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0" l="0" r="994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3169"/>
            <a:ext cx="2923810" cy="2945904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5681375" y="5445224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 smtClean="0"/>
              <a:t>Jeho vila v </a:t>
            </a:r>
            <a:r>
              <a:rPr lang="sk-SK" sz="1600" dirty="0" err="1" smtClean="0"/>
              <a:t>Splite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9377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sk-SK" sz="4000" dirty="0" err="1" smtClean="0"/>
              <a:t>Dioklecián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5496" y="1196752"/>
            <a:ext cx="8856984" cy="5328592"/>
          </a:xfrm>
        </p:spPr>
        <p:txBody>
          <a:bodyPr/>
          <a:lstStyle/>
          <a:p>
            <a:r>
              <a:rPr lang="sk-SK" sz="2400" dirty="0" smtClean="0"/>
              <a:t>pochádzal </a:t>
            </a:r>
            <a:r>
              <a:rPr lang="sk-SK" sz="2400" dirty="0"/>
              <a:t>z chudobnej ilýrskej rodiny z Dalmácie a pôvodom bol celkom </a:t>
            </a:r>
            <a:r>
              <a:rPr lang="sk-SK" sz="2400" dirty="0" smtClean="0"/>
              <a:t>neslávny, väčšinou </a:t>
            </a:r>
            <a:r>
              <a:rPr lang="sk-SK" sz="2400" dirty="0"/>
              <a:t>sa myslí, že bol synom </a:t>
            </a:r>
            <a:r>
              <a:rPr lang="sk-SK" sz="2400" dirty="0" smtClean="0"/>
              <a:t>pisára </a:t>
            </a:r>
          </a:p>
          <a:p>
            <a:endParaRPr lang="sk-SK" sz="2400" dirty="0" smtClean="0"/>
          </a:p>
          <a:p>
            <a:r>
              <a:rPr lang="sk-SK" sz="2400" dirty="0" smtClean="0"/>
              <a:t>keď </a:t>
            </a:r>
            <a:r>
              <a:rPr lang="sk-SK" sz="2400" dirty="0"/>
              <a:t>bol v roku 284 </a:t>
            </a:r>
            <a:r>
              <a:rPr lang="sk-SK" sz="2400" dirty="0" err="1"/>
              <a:t>Numerianus</a:t>
            </a:r>
            <a:r>
              <a:rPr lang="sk-SK" sz="2400" dirty="0"/>
              <a:t> zavraždený, vojaci zvolili </a:t>
            </a:r>
            <a:r>
              <a:rPr lang="sk-SK" sz="2400" dirty="0" err="1"/>
              <a:t>Diokleciána</a:t>
            </a:r>
            <a:r>
              <a:rPr lang="sk-SK" sz="2400" dirty="0"/>
              <a:t> za </a:t>
            </a:r>
            <a:r>
              <a:rPr lang="sk-SK" sz="2400" dirty="0" smtClean="0"/>
              <a:t>cisára</a:t>
            </a:r>
          </a:p>
          <a:p>
            <a:endParaRPr lang="sk-SK" sz="2400" dirty="0"/>
          </a:p>
          <a:p>
            <a:r>
              <a:rPr lang="sk-SK" sz="2400" dirty="0"/>
              <a:t>bol po sto rokoch prvým cisárom, ktorý sa udržal pri moci dlhšie ako dvadsať rokov vďaka svojim vojenským schopnostiam a organizačnému talentu.</a:t>
            </a:r>
          </a:p>
        </p:txBody>
      </p:sp>
    </p:spTree>
    <p:extLst>
      <p:ext uri="{BB962C8B-B14F-4D97-AF65-F5344CB8AC3E}">
        <p14:creationId xmlns:p14="http://schemas.microsoft.com/office/powerpoint/2010/main" val="23867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577</Words>
  <Application>Microsoft Office PowerPoint</Application>
  <PresentationFormat>Prezentácia na obrazovke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Diseño predeterminado</vt:lpstr>
      <vt:lpstr>Principát a Dominát</vt:lpstr>
      <vt:lpstr>Prezentácia programu PowerPoint</vt:lpstr>
      <vt:lpstr>Principát (27 pr.n.l. - 284 n.l.)</vt:lpstr>
      <vt:lpstr>Prezentácia programu PowerPoint</vt:lpstr>
      <vt:lpstr>Prezentácia programu PowerPoint</vt:lpstr>
      <vt:lpstr>Prezentácia programu PowerPoint</vt:lpstr>
      <vt:lpstr>Dominát (284n.l. - 476 n. l.)</vt:lpstr>
      <vt:lpstr>Prezentácia programu PowerPoint</vt:lpstr>
      <vt:lpstr>Dioklecián </vt:lpstr>
      <vt:lpstr>Reformy </vt:lpstr>
      <vt:lpstr>Prezentácia programu PowerPoint</vt:lpstr>
      <vt:lpstr>Prezentácia programu PowerPoint</vt:lpstr>
      <vt:lpstr>Prezentácia programu PowerPoint</vt:lpstr>
      <vt:lpstr>Konštantín Veľký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709</cp:revision>
  <dcterms:created xsi:type="dcterms:W3CDTF">2010-05-23T14:28:12Z</dcterms:created>
  <dcterms:modified xsi:type="dcterms:W3CDTF">2021-11-24T17:11:14Z</dcterms:modified>
</cp:coreProperties>
</file>