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89ACEB-A4AA-466B-87B8-D73425C28307}" type="datetimeFigureOut">
              <a:rPr lang="sk-SK" smtClean="0"/>
              <a:pPr/>
              <a:t>29.11.2020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C0E644-A659-4CB8-A062-BE007257751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Naši príbuzní, susedia, priatelia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772400" cy="1199704"/>
          </a:xfrm>
        </p:spPr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Rodina</a:t>
            </a:r>
            <a:r>
              <a:rPr lang="sk-SK" dirty="0"/>
              <a:t> je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základná jednotka spoločnosti</a:t>
            </a:r>
            <a:r>
              <a:rPr lang="sk-SK" dirty="0"/>
              <a:t>.</a:t>
            </a:r>
          </a:p>
          <a:p>
            <a:r>
              <a:rPr lang="sk-SK" b="1" dirty="0"/>
              <a:t>Delíme ju </a:t>
            </a:r>
            <a:r>
              <a:rPr lang="sk-SK" dirty="0"/>
              <a:t>na:</a:t>
            </a:r>
          </a:p>
          <a:p>
            <a:r>
              <a:rPr lang="sk-SK" dirty="0"/>
              <a:t>A)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užšiu (základnú)</a:t>
            </a:r>
            <a:r>
              <a:rPr lang="sk-SK" dirty="0"/>
              <a:t> – príbuzní 1. stupňa =</a:t>
            </a:r>
          </a:p>
          <a:p>
            <a:pPr marL="109728" indent="0">
              <a:buNone/>
            </a:pPr>
            <a:r>
              <a:rPr lang="sk-SK" dirty="0"/>
              <a:t>      rodičia a deti</a:t>
            </a:r>
          </a:p>
          <a:p>
            <a:r>
              <a:rPr lang="sk-SK" dirty="0"/>
              <a:t>B) </a:t>
            </a:r>
            <a:r>
              <a:rPr lang="sk-S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širšiu (rozšírenú)</a:t>
            </a:r>
            <a:r>
              <a:rPr lang="sk-SK" dirty="0"/>
              <a:t> – príbuzní 2. a 3. stupňa = starí rodičia, ujovia, tety, bratranci,</a:t>
            </a:r>
          </a:p>
          <a:p>
            <a:pPr marL="109728" indent="0">
              <a:buNone/>
            </a:pPr>
            <a:r>
              <a:rPr lang="sk-SK" dirty="0"/>
              <a:t>   sesternice...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Ako delíme rodinu</a:t>
            </a:r>
          </a:p>
        </p:txBody>
      </p:sp>
      <p:pic>
        <p:nvPicPr>
          <p:cNvPr id="1026" name="Picture 2" descr="Happy family | Preschool family, Kids clipart, Drawing competition"/>
          <p:cNvPicPr>
            <a:picLocks noChangeAspect="1" noChangeArrowheads="1"/>
          </p:cNvPicPr>
          <p:nvPr/>
        </p:nvPicPr>
        <p:blipFill>
          <a:blip r:embed="rId2"/>
          <a:srcRect b="6666"/>
          <a:stretch>
            <a:fillRect/>
          </a:stretch>
        </p:blipFill>
        <p:spPr bwMode="auto">
          <a:xfrm>
            <a:off x="3851920" y="4221088"/>
            <a:ext cx="2352669" cy="2636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02034"/>
          </a:xfrm>
        </p:spPr>
        <p:txBody>
          <a:bodyPr/>
          <a:lstStyle/>
          <a:p>
            <a:pPr algn="just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minulosti </a:t>
            </a:r>
            <a:r>
              <a:rPr lang="sk-SK" dirty="0"/>
              <a:t>=&gt;</a:t>
            </a:r>
            <a:r>
              <a:rPr lang="sk-SK" dirty="0">
                <a:solidFill>
                  <a:srgbClr val="FF0000"/>
                </a:solidFill>
              </a:rPr>
              <a:t>viacgeneračné rodiny  </a:t>
            </a:r>
            <a:r>
              <a:rPr lang="sk-SK" dirty="0"/>
              <a:t>(viac generácií jednej rodiny žili pod jednou strechou)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veľkými zmenami</a:t>
            </a:r>
            <a:r>
              <a:rPr lang="sk-SK" dirty="0"/>
              <a:t>, hlavne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posledných rokoch </a:t>
            </a:r>
            <a:r>
              <a:rPr lang="sk-SK" dirty="0"/>
              <a:t>prešla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širšia rodina </a:t>
            </a:r>
            <a:r>
              <a:rPr lang="sk-SK" dirty="0"/>
              <a:t>=&gt;</a:t>
            </a:r>
            <a:r>
              <a:rPr lang="sk-SK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deti odchádzajú za prácou</a:t>
            </a:r>
            <a:r>
              <a:rPr lang="sk-SK" dirty="0"/>
              <a:t> do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väčších miest </a:t>
            </a:r>
            <a:r>
              <a:rPr lang="sk-SK" dirty="0"/>
              <a:t>alebo do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zahraničia</a:t>
            </a:r>
            <a:r>
              <a:rPr lang="sk-SK" dirty="0"/>
              <a:t>, zakladajú si tam rodiny...</a:t>
            </a:r>
          </a:p>
          <a:p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Deti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nevyrastajú v prostredí </a:t>
            </a:r>
            <a:r>
              <a:rPr lang="sk-SK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širšej rodiny </a:t>
            </a:r>
            <a:r>
              <a:rPr lang="sk-SK" dirty="0"/>
              <a:t>a </a:t>
            </a:r>
            <a:r>
              <a:rPr lang="sk-SK" b="1" dirty="0">
                <a:solidFill>
                  <a:srgbClr val="C00000"/>
                </a:solidFill>
              </a:rPr>
              <a:t>jej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výchovný vplyv </a:t>
            </a:r>
            <a:r>
              <a:rPr lang="sk-SK" dirty="0"/>
              <a:t>na ne </a:t>
            </a:r>
            <a:r>
              <a:rPr lang="sk-SK" b="1" dirty="0"/>
              <a:t>klesá</a:t>
            </a:r>
            <a:r>
              <a:rPr lang="sk-SK" dirty="0"/>
              <a:t>...</a:t>
            </a:r>
          </a:p>
          <a:p>
            <a:pPr marL="109728" indent="0">
              <a:buNone/>
            </a:pPr>
            <a:r>
              <a:rPr lang="sk-SK" dirty="0"/>
              <a:t>   (deti nie sú často v kontakte </a:t>
            </a:r>
          </a:p>
          <a:p>
            <a:pPr marL="109728" indent="0">
              <a:buNone/>
            </a:pPr>
            <a:r>
              <a:rPr lang="sk-SK" dirty="0"/>
              <a:t>   so svojimi starými rodičmi... 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Kríza širšej rodiny?</a:t>
            </a:r>
          </a:p>
        </p:txBody>
      </p:sp>
      <p:pic>
        <p:nvPicPr>
          <p:cNvPr id="15362" name="Picture 2" descr="Happy family Clipart | +1,566,198 clip a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4941168"/>
            <a:ext cx="3347864" cy="1773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Rovnako nemusia byť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funkčné  vzťahy medzi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susedmi</a:t>
            </a:r>
            <a:r>
              <a:rPr lang="sk-SK" dirty="0"/>
              <a:t>... nepoznajú sa, sotva sa pozdravia, nekontaktujú sa, nepomôžu si... </a:t>
            </a:r>
            <a:r>
              <a:rPr lang="sk-SK" b="1" dirty="0"/>
              <a:t>NEMALO BY TO </a:t>
            </a:r>
            <a:r>
              <a:rPr lang="sk-SK" b="1"/>
              <a:t>TAK BYŤ, SUSEDIA SÚ PRE NÁS DÔLEŽITÍ...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Susedia </a:t>
            </a:r>
          </a:p>
        </p:txBody>
      </p:sp>
      <p:pic>
        <p:nvPicPr>
          <p:cNvPr id="4" name="Picture 2" descr="Panáček Rodina klipartové obrázky | Prémiové obrázky s vysokým rozlišením">
            <a:extLst>
              <a:ext uri="{FF2B5EF4-FFF2-40B4-BE49-F238E27FC236}">
                <a16:creationId xmlns:a16="http://schemas.microsoft.com/office/drawing/2014/main" id="{DA776C46-7120-48E7-B83D-0B0747B6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3444625"/>
            <a:ext cx="4536504" cy="2626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Bremeno výchovy </a:t>
            </a:r>
            <a:r>
              <a:rPr lang="sk-SK" dirty="0"/>
              <a:t>spočíva </a:t>
            </a:r>
            <a:r>
              <a:rPr lang="sk-SK" b="1" dirty="0"/>
              <a:t>hlavne na </a:t>
            </a:r>
            <a:r>
              <a:rPr lang="sk-SK" b="1" dirty="0">
                <a:solidFill>
                  <a:srgbClr val="FF0000"/>
                </a:solidFill>
              </a:rPr>
              <a:t>rodičoch</a:t>
            </a:r>
            <a:r>
              <a:rPr lang="sk-SK" dirty="0"/>
              <a:t>, ktorých v neprítomnosti nemá zvyčajne kto zastúpiť (napr. jeden z rodičov pracuje v zahraničí, výchova je na pleciach druhého z nich...)</a:t>
            </a:r>
          </a:p>
          <a:p>
            <a:r>
              <a:rPr lang="sk-SK" b="1" dirty="0"/>
              <a:t>Rodiny sa potrebujú stretávať s príbuznými,</a:t>
            </a:r>
            <a:r>
              <a:rPr lang="sk-SK" dirty="0"/>
              <a:t> s inými rodinami, priateľmi =&gt; </a:t>
            </a:r>
            <a:r>
              <a:rPr lang="sk-SK" b="1" dirty="0"/>
              <a:t>rozvíjajú sa tak spoločenské vzťahy a navzájom sa</a:t>
            </a:r>
          </a:p>
          <a:p>
            <a:r>
              <a:rPr lang="sk-SK" b="1" dirty="0"/>
              <a:t>                                                  obohacujú</a:t>
            </a:r>
            <a:r>
              <a:rPr lang="sk-SK" dirty="0"/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Nedostatok času na výchovu?</a:t>
            </a:r>
          </a:p>
        </p:txBody>
      </p:sp>
      <p:pic>
        <p:nvPicPr>
          <p:cNvPr id="16386" name="Picture 2" descr="Panáček Rodina klipartové obrázky | Prémiové obrázky s vysokým rozlišení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86322"/>
            <a:ext cx="4071934" cy="2071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232</Words>
  <Application>Microsoft Office PowerPoint</Application>
  <PresentationFormat>Prezentácia na obrazovke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Hala</vt:lpstr>
      <vt:lpstr>Naši príbuzní, susedia, priatelia</vt:lpstr>
      <vt:lpstr>Ako delíme rodinu</vt:lpstr>
      <vt:lpstr>Kríza širšej rodiny?</vt:lpstr>
      <vt:lpstr>Susedia </vt:lpstr>
      <vt:lpstr>Nedostatok času na výchovu?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Naši príbuzní, susedia, priatelia</dc:title>
  <dc:creator>Branislav Benčič</dc:creator>
  <cp:lastModifiedBy>Patrícia Kurtová</cp:lastModifiedBy>
  <cp:revision>26</cp:revision>
  <dcterms:created xsi:type="dcterms:W3CDTF">2020-11-07T08:05:56Z</dcterms:created>
  <dcterms:modified xsi:type="dcterms:W3CDTF">2020-11-29T20:53:42Z</dcterms:modified>
</cp:coreProperties>
</file>