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9E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2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1605663-0368-4EDB-B255-FAE8BA0BD929}" type="datetimeFigureOut">
              <a:rPr lang="sk-SK" smtClean="0"/>
              <a:pPr/>
              <a:t>25. 1. 2015</a:t>
            </a:fld>
            <a:endParaRPr lang="sk-S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8A8F1C0-852C-4FF8-9DC0-8F73A9C066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5663-0368-4EDB-B255-FAE8BA0BD929}" type="datetimeFigureOut">
              <a:rPr lang="sk-SK" smtClean="0"/>
              <a:pPr/>
              <a:t>25. 1. 2015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F1C0-852C-4FF8-9DC0-8F73A9C066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5663-0368-4EDB-B255-FAE8BA0BD929}" type="datetimeFigureOut">
              <a:rPr lang="sk-SK" smtClean="0"/>
              <a:pPr/>
              <a:t>25. 1. 2015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F1C0-852C-4FF8-9DC0-8F73A9C066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1605663-0368-4EDB-B255-FAE8BA0BD929}" type="datetimeFigureOut">
              <a:rPr lang="sk-SK" smtClean="0"/>
              <a:pPr/>
              <a:t>25. 1. 2015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F1C0-852C-4FF8-9DC0-8F73A9C066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1605663-0368-4EDB-B255-FAE8BA0BD929}" type="datetimeFigureOut">
              <a:rPr lang="sk-SK" smtClean="0"/>
              <a:pPr/>
              <a:t>25. 1. 2015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8A8F1C0-852C-4FF8-9DC0-8F73A9C066F7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1605663-0368-4EDB-B255-FAE8BA0BD929}" type="datetimeFigureOut">
              <a:rPr lang="sk-SK" smtClean="0"/>
              <a:pPr/>
              <a:t>25. 1. 2015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A8F1C0-852C-4FF8-9DC0-8F73A9C066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1605663-0368-4EDB-B255-FAE8BA0BD929}" type="datetimeFigureOut">
              <a:rPr lang="sk-SK" smtClean="0"/>
              <a:pPr/>
              <a:t>25. 1. 2015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8A8F1C0-852C-4FF8-9DC0-8F73A9C066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5663-0368-4EDB-B255-FAE8BA0BD929}" type="datetimeFigureOut">
              <a:rPr lang="sk-SK" smtClean="0"/>
              <a:pPr/>
              <a:t>25. 1. 2015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F1C0-852C-4FF8-9DC0-8F73A9C066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1605663-0368-4EDB-B255-FAE8BA0BD929}" type="datetimeFigureOut">
              <a:rPr lang="sk-SK" smtClean="0"/>
              <a:pPr/>
              <a:t>25. 1. 2015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8A8F1C0-852C-4FF8-9DC0-8F73A9C066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1605663-0368-4EDB-B255-FAE8BA0BD929}" type="datetimeFigureOut">
              <a:rPr lang="sk-SK" smtClean="0"/>
              <a:pPr/>
              <a:t>25. 1. 2015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8A8F1C0-852C-4FF8-9DC0-8F73A9C066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1605663-0368-4EDB-B255-FAE8BA0BD929}" type="datetimeFigureOut">
              <a:rPr lang="sk-SK" smtClean="0"/>
              <a:pPr/>
              <a:t>25. 1. 2015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8A8F1C0-852C-4FF8-9DC0-8F73A9C066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1605663-0368-4EDB-B255-FAE8BA0BD929}" type="datetimeFigureOut">
              <a:rPr lang="sk-SK" smtClean="0"/>
              <a:pPr/>
              <a:t>25. 1. 2015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8A8F1C0-852C-4FF8-9DC0-8F73A9C066F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592" y="1124744"/>
            <a:ext cx="7772400" cy="1470025"/>
          </a:xfrm>
        </p:spPr>
        <p:txBody>
          <a:bodyPr>
            <a:noAutofit/>
          </a:bodyPr>
          <a:lstStyle/>
          <a:p>
            <a:r>
              <a:rPr lang="sk-SK" sz="9600" dirty="0" smtClean="0"/>
              <a:t/>
            </a:r>
            <a:br>
              <a:rPr lang="sk-SK" sz="9600" dirty="0" smtClean="0"/>
            </a:br>
            <a:r>
              <a:rPr lang="sk-SK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Vodík </a:t>
            </a:r>
            <a:endParaRPr lang="sk-SK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www.predmetove.chytrak.cz/subory/osem/chemia/model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29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6891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764704"/>
            <a:ext cx="8229600" cy="576064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sk-SK" sz="8800" dirty="0" smtClean="0">
                <a:solidFill>
                  <a:srgbClr val="FF0000"/>
                </a:solidFill>
              </a:rPr>
              <a:t>Ďakujem za pozornosť</a:t>
            </a:r>
          </a:p>
          <a:p>
            <a:pPr marL="64008" indent="0">
              <a:buNone/>
            </a:pPr>
            <a:endParaRPr lang="sk-SK" sz="8800" dirty="0">
              <a:solidFill>
                <a:srgbClr val="FF0000"/>
              </a:solidFill>
            </a:endParaRPr>
          </a:p>
          <a:p>
            <a:pPr marL="64008" indent="0">
              <a:buNone/>
            </a:pPr>
            <a:r>
              <a:rPr lang="sk-SK" sz="2400" dirty="0" smtClean="0"/>
              <a:t>Gabriela Kuchtová</a:t>
            </a:r>
          </a:p>
          <a:p>
            <a:pPr marL="64008" indent="0">
              <a:buNone/>
            </a:pPr>
            <a:r>
              <a:rPr lang="sk-SK" sz="2400" dirty="0" smtClean="0"/>
              <a:t>2.A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xmlns="" val="381279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 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Vlastnosti: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Je prvý v S1 skupine</a:t>
            </a:r>
          </a:p>
          <a:p>
            <a:r>
              <a:rPr lang="sk-SK" dirty="0" smtClean="0"/>
              <a:t>Je najjednoduchší prvok</a:t>
            </a:r>
          </a:p>
          <a:p>
            <a:r>
              <a:rPr lang="sk-SK" dirty="0"/>
              <a:t>e</a:t>
            </a:r>
            <a:r>
              <a:rPr lang="sk-SK" dirty="0" smtClean="0"/>
              <a:t>lek. </a:t>
            </a:r>
            <a:r>
              <a:rPr lang="sk-SK" dirty="0"/>
              <a:t>k</a:t>
            </a:r>
            <a:r>
              <a:rPr lang="sk-SK" dirty="0" smtClean="0"/>
              <a:t>onfigurácia: 1s1</a:t>
            </a:r>
          </a:p>
          <a:p>
            <a:r>
              <a:rPr lang="sk-SK" dirty="0"/>
              <a:t>b</a:t>
            </a:r>
            <a:r>
              <a:rPr lang="sk-SK" dirty="0" smtClean="0"/>
              <a:t>ezfarebný plyn bez zápachu</a:t>
            </a:r>
          </a:p>
          <a:p>
            <a:r>
              <a:rPr lang="sk-SK" dirty="0"/>
              <a:t>v</a:t>
            </a:r>
            <a:r>
              <a:rPr lang="sk-SK" dirty="0" smtClean="0"/>
              <a:t>o vode málo rozpustný </a:t>
            </a:r>
          </a:p>
          <a:p>
            <a:r>
              <a:rPr lang="sk-SK" dirty="0"/>
              <a:t>v</a:t>
            </a:r>
            <a:r>
              <a:rPr lang="sk-SK" dirty="0" smtClean="0"/>
              <a:t>ytvára dvojatómové molekuly H2</a:t>
            </a:r>
          </a:p>
          <a:p>
            <a:r>
              <a:rPr lang="sk-SK" dirty="0" smtClean="0"/>
              <a:t>má redukčné účinky</a:t>
            </a:r>
          </a:p>
          <a:p>
            <a:r>
              <a:rPr lang="sk-SK" dirty="0"/>
              <a:t>m</a:t>
            </a:r>
            <a:r>
              <a:rPr lang="sk-SK" dirty="0" smtClean="0"/>
              <a:t>á najmenší atómový polomer a najmenšiu hmotnosť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35379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  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Využitie vodíka: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Má</a:t>
            </a:r>
            <a:r>
              <a:rPr lang="sk-SK" dirty="0"/>
              <a:t> postavenie vo výrobe rôznych chemických </a:t>
            </a:r>
            <a:r>
              <a:rPr lang="sk-SK" dirty="0" smtClean="0"/>
              <a:t>zlúčenín</a:t>
            </a:r>
          </a:p>
          <a:p>
            <a:r>
              <a:rPr lang="sk-SK" dirty="0"/>
              <a:t>výroba niektorých </a:t>
            </a:r>
            <a:r>
              <a:rPr lang="sk-SK" dirty="0" smtClean="0"/>
              <a:t>kovov alebo stužovanie tukov</a:t>
            </a:r>
          </a:p>
          <a:p>
            <a:r>
              <a:rPr lang="pl-PL" dirty="0" smtClean="0"/>
              <a:t>používa</a:t>
            </a:r>
            <a:r>
              <a:rPr lang="pl-PL" dirty="0"/>
              <a:t> sa na zváranie a rezanie </a:t>
            </a:r>
            <a:r>
              <a:rPr lang="pl-PL" dirty="0" smtClean="0"/>
              <a:t>kovov</a:t>
            </a:r>
          </a:p>
          <a:p>
            <a:r>
              <a:rPr lang="sk-SK" dirty="0"/>
              <a:t>t</a:t>
            </a:r>
            <a:r>
              <a:rPr lang="sk-SK" dirty="0" smtClean="0"/>
              <a:t>ekutý </a:t>
            </a:r>
            <a:r>
              <a:rPr lang="sk-SK" dirty="0"/>
              <a:t>vodík sa používa ako raketové </a:t>
            </a:r>
            <a:r>
              <a:rPr lang="sk-SK" dirty="0" smtClean="0"/>
              <a:t>palivo</a:t>
            </a:r>
          </a:p>
          <a:p>
            <a:r>
              <a:rPr lang="sk-SK" dirty="0"/>
              <a:t> </a:t>
            </a:r>
            <a:r>
              <a:rPr lang="sk-SK" dirty="0" smtClean="0"/>
              <a:t>uchováva sa </a:t>
            </a:r>
            <a:r>
              <a:rPr lang="sk-SK" dirty="0"/>
              <a:t>v tlakových fľašiach označených červeným </a:t>
            </a:r>
            <a:r>
              <a:rPr lang="sk-SK" dirty="0" smtClean="0"/>
              <a:t>pruhom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10799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553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dirty="0" smtClean="0"/>
              <a:t>  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 3 izotopy: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268760"/>
            <a:ext cx="8229600" cy="4525963"/>
          </a:xfrm>
        </p:spPr>
        <p:txBody>
          <a:bodyPr>
            <a:normAutofit/>
          </a:bodyPr>
          <a:lstStyle/>
          <a:p>
            <a:r>
              <a:rPr lang="sk-SK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Prócium</a:t>
            </a:r>
            <a:r>
              <a:rPr lang="sk-SK" sz="2400" b="1" u="sng" dirty="0" smtClean="0">
                <a:solidFill>
                  <a:srgbClr val="FF0000"/>
                </a:solidFill>
              </a:rPr>
              <a:t> </a:t>
            </a:r>
            <a:r>
              <a:rPr lang="sk-SK" sz="2400" dirty="0" smtClean="0"/>
              <a:t>– ľahký vodík (</a:t>
            </a:r>
            <a:r>
              <a:rPr lang="sk-SK" sz="2400" dirty="0"/>
              <a:t> Obsahuje v atóme jeden </a:t>
            </a:r>
            <a:r>
              <a:rPr lang="sk-SK" sz="2400" dirty="0">
                <a:solidFill>
                  <a:srgbClr val="FF0000"/>
                </a:solidFill>
              </a:rPr>
              <a:t>protón</a:t>
            </a:r>
            <a:r>
              <a:rPr lang="sk-SK" sz="2400" dirty="0"/>
              <a:t> a jeden </a:t>
            </a:r>
            <a:r>
              <a:rPr lang="sk-SK" sz="2400" dirty="0">
                <a:solidFill>
                  <a:srgbClr val="FF0000"/>
                </a:solidFill>
              </a:rPr>
              <a:t>elektrón</a:t>
            </a:r>
            <a:r>
              <a:rPr lang="sk-SK" sz="2400" dirty="0"/>
              <a:t>. Neobsahuje </a:t>
            </a:r>
            <a:r>
              <a:rPr lang="sk-SK" sz="2400" dirty="0">
                <a:solidFill>
                  <a:srgbClr val="FF0000"/>
                </a:solidFill>
              </a:rPr>
              <a:t>neutrón</a:t>
            </a:r>
            <a:r>
              <a:rPr lang="sk-SK" sz="2400" dirty="0"/>
              <a:t> v atómovom jadre</a:t>
            </a:r>
            <a:r>
              <a:rPr lang="sk-SK" sz="2400" dirty="0" smtClean="0"/>
              <a:t>.)</a:t>
            </a:r>
          </a:p>
          <a:p>
            <a:endParaRPr lang="sk-SK" sz="2400" dirty="0" smtClean="0"/>
          </a:p>
          <a:p>
            <a:r>
              <a:rPr lang="sk-SK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Deutérium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400" dirty="0" smtClean="0"/>
              <a:t>(označenie D, ťažký vodík – súčasť ťažkej vody)</a:t>
            </a:r>
          </a:p>
          <a:p>
            <a:endParaRPr lang="sk-SK" sz="2400" dirty="0" smtClean="0"/>
          </a:p>
          <a:p>
            <a:r>
              <a:rPr lang="sk-SK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Tricium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400" dirty="0" smtClean="0"/>
              <a:t>(označenie T, je radioaktívny</a:t>
            </a:r>
            <a:r>
              <a:rPr lang="sk-SK" sz="2800" dirty="0" smtClean="0"/>
              <a:t>)</a:t>
            </a:r>
            <a:endParaRPr lang="sk-SK" sz="2800" dirty="0"/>
          </a:p>
        </p:txBody>
      </p:sp>
      <p:sp>
        <p:nvSpPr>
          <p:cNvPr id="4" name="AutoShape 2" descr="data:image/jpeg;base64,/9j/4AAQSkZJRgABAQAAAQABAAD/2wCEAAkGBxQSEhQUExMVFhUXFRwYGRYXFRgXFhYgGhYYGx0YGBgcHyggGBolGxoXITEhJSsrLi4uGB8zODMsNyotLisBCgoKDg0OGhAQGi0kHiQsLS4sNTctLC80LCwtLSwtLC0sLCwtLCwsLCwsLCwsNSwsLCwsLSwsLCwsLCwsLCwsLP/AABEIAKUBMgMBIgACEQEDEQH/xAAcAAEAAgMBAQEAAAAAAAAAAAAABQYBBAcDAgj/xABAEAACAgEDAgUCBQICCAUFAQABAgMRAAQSIQUxBhMiQVFhcQcUMkKBI5FSoSQzYnKxwdHwFYKi4fE0Q1Njkhb/xAAbAQEAAwEBAQEAAAAAAAAAAAAAAQQFAwIGB//EACsRAQACAgEDAgQGAwAAAAAAAAABAgMRBBIhMQVBE2Gh8CIyUXGBkQaxwf/aAAwDAQACEQMRAD8A7hjGMBjGMBlb0HitPO8jUVFK+peGFF3vv2Ro9lwtKae+aHsL75ZM5b4+fzOo9M/JPCsv5icFyu9BIIl3bwpFttod/jA6EnWoTqW0gf8ArrGJSm1uFJoHdW3v7XeSGcy8LxalevzjVyRSS/kU9USFFrzOBRJN986bgMYxgMYxgMYxgMYxgMYxgVrV+JvIl1B1HlrpoU3NIm92jO5QquAOWYMWpf0gC/1A5I9R8Q6eBYGlk2jUSJHF6HO9pBajgem/k0MqP4rabSx6HXbEhXVSQbmKqomdBLGCzEeoruK9/esrHijT65V6MdTNp3iOu02xY4mR1NcbmLEEbbH3wO04xjAzjGMDBxg4wGMYwGMYwGMYGAyvT+J1hmmXUmKKFFDLKZDR9YQhrUAMGK2ATW5Qe+WE5zb8aNNAnTdYUSJZ38lnKhRIwE8YBauSLFWfjAvur6pDEYlkkVTM22ME1vY9lX5Obmch8Qy686ro/wCcj0qp+cTYYHkZiaH6gwAAr4zr2AxjGAxjM4GMYxgMYxgMgtH4XhWUyuiMwnaaIha8rfGiECuOdl/zk27VmourJ4G2xRI78Hj5+Qf7fOBlelwic6gRr5xQRmT9xUGwv2vNzNWDVX+oVfYjm+T9OOBf982sBjGMBjGMBjGMBjGMBjGMCE6r4bi1E4klVWjMEkLxlf8AWb5IXBLA/t8qq/2s3NZ0WCURLJErCFleIG/QyClYfUZv4wGMYwM4zGMBjGMBjGDgfLuB9z2HueLofXNHUa5gBsUEkrwSAaY9x7Ejni/bPnVz0e18gmw3YWa/3u//ADrM6GFj+si+CQB25JoG+efez/GEA6iwrcgolhauD+6koGrLj+xBGb0Uyte1gaNGj24uj8GiD/Oa/wCRAqmbgg1wRwKA7dvf5us0opAku39wUnhib/aS63Zr01d9/bAmMrvXPCMOrkkMygxSRBHUWrsVkV1YstHjaBlhBzOEozqXQYZ207SKSdPIJIqYjawFAmv1fY5J4xgMYxgZxjGBjGMYDPl2qv8Av+/0z6yteMp2CLHHzJK4VF8x4yTdkgqRdKrGiQDRsgWcDU/8SfWNKsSBNtgO+xxvQ0BIgJJUN6uP2/Bqt3SeG0jG4Mykg3tIjSzdsUjADEk9zfYfGfXg1IhEFhX0xKsSuSGMioi+rcO/qLKQexVsxruvaqORlXps8qAgCVJtOA/1Cs4I/nIHoI5IzywIZqACbdg97kDckk2CQPjvkpoJtwqya/dxRsngEdyOxz61BtQe3vz27e+eXTlI3WSTxZ5omq9I7DtZA4snCG7jGMlJjGMBjGMBgnPLU6hY13NwB3Px9T9Bld67qJmlUI7QqrBSW8tkmWRhH+hu5DE1yOa4cNwE3quqwxmnkVSRu5Ptdbvot+/bvmuevRb0SyXe9qjazUoYltqknbwOa7svzlb6J0CRXYAgxLSLHcaBFkRWk3rGpDMGoBeBwPYczcPhWFN5QBXkCCV9q3JsNgkABQxPcgc0PpUDwn8YRI4VodRtIYhxFuFKQNxUHeqm7BK9hf3mNH1OOUBka1JoNztfi/Q3Z/4vK113wN549MxUi2FqOGogGxyAFIUAdgor3vDaCXT8+c1LtBo7jsWOi7Bwxbc4Xcwsmq4onCFyxlc6V4gDSNCWjdxVLG24qmxTuZro3y3NGj2NXk0+vRf1HaLoFqAJJraL/dftkpbOM8YtSrAFSCCLBHIIPuD759rKD2Ptf98D7xjGAz5ftn1nzJ2wK40oFoTtrdTEqyiwdtk2yqvqBNCvnJHqkk8cK/lIo5HFDZJIYxtr2YBue2R3VBTxuNpK2QHcr2FMzPu+a/SpJ7e+emn66NgkXbJGwBXYRuNsL4J7BSzV+qlPFjIQ3uh6nVOrfmoI4WBFBJvNDCuTe1a5z41svqK7WJDKRVGr7MQTQWwbPH96zd/OKTtUgkAE0RwCSAa70SDz9Mi5wXNBgW3VsJBK/qKsw4INgMO1gV9ckSuil3KSCCL4IBrt9e497HFEZsZ46ODYoHF9ztG0E+5A5ofTPbCTGMYDGMYGcYxgYxjNbWzADZwSwPG7advAZgfpY+O45GBqdY6nHGrByFIFqGJAY3tF1fp3FQTVCwTlHk6y2paQqS6JuVlceUI3UMUR0c+tiCppSLO02vYycq/nQ6RmL9IHmXFKjISSeCCwJpN1jbRIFnnLboNCqIFPqPuT3J/ih/FVwPjI8oc50HU9XoT5rxTSh40J0w2qsdqHYoF3XJe9asWasfuy7dL8W6TUi4JhJwCQoNgE1ZFWFuxfbJkRD4/555xaONSWVFUt+ogAFvuR3wIrUalpim0UhJ/UrB7DhT6ODsI3eq+ODyDkxp0of9e/859qoHbM5KTGMYDGMYDPiZ9qk1dAmhVmh2F8Z95XvE+pStrkgIyOakCiww276DSKgfy7Kj9ws1uwIjXax988jOzc1DGu70b006bgQpG5S70ytTFiB3NTvSdFIyuZ+5lJ2ruEbBLQEI4tFNB6BPJvcRkV0eNJ9USBuMDHeST/AE3G6NVUDgHYvJBo3+kXeWvU6hY0Z3IVVUsxPYACyT/GQPtECigAB8AUM8ZtdGhppEU/DOoP+ZzjfXPG8/UJGjhd4IO0aratNf7nkFMvz5alSPc3wNfTeHYV5dUck2d0aH+L22RfNk398uYuHe8b8Kebm0xzry7lHIGFggj5BsZ8ywq3cA8EfWj3F/Bzn/Q/B0Xl+botS+nnq/6Z/pg/EkJ9Ljt7fYjJ3wr4lM0j6XUBU1UQ9QX/AFcqg7fNi/2b7r3Un3FHK98c1mY/RYx5IvET+rPXOnre/aXdFDL2pSGbaV3GlY7iGbn0gjixld/OyQutrIIo0MjlQjxoGD7dyALe11pRGd1E7svvUbChge3fmhR455r45+LrnK1rNrPe5tzuqWqqwDRUXUsVZSAqt3F7gQtHnOb2hOieIpCGKyR7llIkO5mUgo5UI1mJf2ketgDuUmxlzOs9LMrWPQTSkijdV34bjm/r2q/XpXTFSKNW5Kpt7FRV3+mzXtxZ7DPbU6BdrbVCkrt47V/hr44AIFWB9sJNJrwzbSKJJ2jvYXbZsWO7cDvXtm7lU6T1dS8cZAielfyKZWUMt/tAtQWob1WzfuMteSGYdqBP/v8A5ZnPDWN6av8AgXuNC6Wj3wKv4leEJtm3U7EEq20Daqvsck0gcqABwLb5OZ0WikkSMkywblP9J/KDhfZFZCRYABvlvqM1NMWm1HlukjIqo4WRkWcSF5E3NQBRTGncfqU8A83atDpv3Emior1H45O3svt2yENfQ6SGJfSi7wqqSg9bBDajgAmruuw3H2yQhi7E9xwKscGu4vk8d89lQDsBz/nmTkhml1fqsWliaWZwiL3J7knsqjuzE8ADk56HXxXXmx38b1v/AI5xzxd18avXcsfJjYxQ0GK7hYaW627nYFB8KvB9WdMWOb208Zcnw69SZ6r+I+qcsdPDHDGP/uT2717uUVgEFc0WJ4PHtnxo/F/UwN5bTyLV7WgeMt9isjEE/wC6cr/TdOJHV7IKHhQtV7ML28i/az275OBfYX9fpealeFj13ZF+fk32W3w345j1EnkTRtp9Qf0xuQyy138qQcPxzt4b6Zbc5j1XwvJJpwzUooMrKx3xkH0uD7EcG8tfgPrT6rSgzACeJjFLXuy1669gylWr/azPz4opO6zuGlx89skavGpWTGMZXWWMrfVuos0oj07EyLtd41Kbtu5RyGHC+olhw1C1s8Gwzn0mzXHf4yn6HSNNLqX37bVYQwDASIFsMW9JJp2AKHi+54yJFg6TFGQHQJVABkUAcew4HpBv+byTzx0cQREUCqUCjyeBXveaXiXrcei00mol/Sg4Ud3Y8Ki/Umhkjc12tjhQySusaDuzsFUfycqeo/E/p6mhJLIP8UenmZP4bbTfcXnJNd1qXXyedO29uSiD/VwjjiNTwfjeeTz9s9Use5ztjw9Td4vok5aRa9tfV2To3jzQaptkU48z/wDG6tG/9nAvLIDnBul+Gj1BzENvA3FiT6a4sEc3Zy1+Det6jQ6odN15sEf0Jib3D/CT7/GRfH0zpW5vp0YbdNLbnzr3+/v9+n4xjOTLMYxgMqHiPUSebteMiLcArqFaR2dSLSxSLGOSSGJ4qzYy35XtU6jUbgxO47SFkcgbFbgre1Waqqh+gnd7YEn0XQeREE3FjyS7G2Yk3bN3Y1Qs/AykfjJ1Xy4Y4d1B90r8XuWIx0v8yvFx7gEZ0GBaVRz2Hc2e3ufc5zP8YoTvga6UwTqD/tK8Em362iSGvfYc94/zQ8X/ACyrHQYipG4EbVHII2tf2N2P879++TMp7bTz8V9MrXStUVJL+nuGI7X7G/8AdrNbqHim22acrRBHmuLFj/Av7vuePvm78WmOm7SwacTNycvRjjcrZJftYP8APvkdqpTBJDqVNNBIrE+xQkCRT9ChP8gfGVUnUNydTKeKpdqfyABWfGtfVmKSPzRMrqVpwA4sVwwq/sc4X5NL0ms1nu2o/wAY9QwzGWIide0S/S88SuhBAYEdj7+4yo62LasLyJICmzeQSSNxYbC9r5lMU3BgSasi8mfB/iCDW6dXhYnaAjq3DowAtWHsf+ObvUuneZRFe9qQNr2OAxokAMFa1ogrmNLvMTHaWj1fpA1USRmebT7WDf0ZPLc/CEmyR/xIz702nOjgCec8zFjtaeQb2JBIUNQHAB/sec1G6c45CytU0jV5lBwRwCP8A4PJBtL53HNeDoL+a+4kqH9FKw3qFsLIxb1U4Y+w5HeyMIfeiqSSw7XIqqTu9BEYNmM72KlrLBh3CnsbOWrNLpejEaAbQD8KoUD4FDiwOOOCRdDN3CTIjxDteKSMsQSjUVLBwQN1jb8ek3fuMl8jNaGYfXcdvvX6gAaK3fHB+a574Gn0nTQvGvlINkgWRjtdS4ZOCxPJYiuG5Arjtk8Mj+lKpAYKAVXZ2AK9rUihXIBI7dskcCB8ZeJ4+n6cyv6nY7Y47oyNV1f7VA5J9hnFet+INRrLOolLKeRErbIAD2AQV5g5HLk39MkvxI1zajqMu7/VwDyYx9SqmQjn9RYgfZBkJpqLHsf45+K7DjjOmOm2/wCm8Gs1jJeImZ8NM9IRhwsQscHywQOfivjPNulNCfM055XnyzZVuDwObHc8XXPtkwZQHC3yQW7ewI/6jJzwr0L85M0ZfYAhawLPcAAA/fLcUrTu1OXw+JbFacsRqI7/ACeXh7XJNGjr3KnfZI2tYsUTx/7ZMLKAfv8Az/2Mo8s56d1B0blHLKwVSTvRq3BQCeRzX1OWDS+KNM5UeaAb7OjIT7UNwA/+M0Meatq957vzD1Dg34+e1KxuPafkv0niC9MYwvqoJZPHI7/es1Pw2f8A0rqCgcf6O5/3mSQH/wBKpkL6a38UBZPFAAWSfsMtf4baArBJqGBDaqTzAG4YRgBIrHsSgDV7b8o8utMdOmvvO3fg3vlv1W8RGlvxjGZzVanU+YyvFv6QCauweO49r98rfhOdnWJ6WPzQzGIIwANlmYHs18ev93Js8AWLqaEgH00LJ3ULFEVu/aLIJPuAR75DdH/pSAbiEJIG/aGZzwXbcd3q2naF4qzQ4yPcWXOWfjXrbbTQWNtPMV9mK7UQH6etj9xnU85Z+M3SS8mmmHba8R4J5DLKv8kJJx756jyscTXx6b/Vz/p6VyVCmqPH88HuRZz01GrCtGtD1vt+3pJ/5Z9w3zuFfJu8j5uiRO6MiKRuLPyeQQfr8kZdjcV1V9reclccRjjc9vl7/stHh/q76SUSJR9iD2I+DWeP4hdf/NMuoRTG0O0rZtuG5P8AYnI2CARjavC88WT9ffPjXQGULCn65nWNR37sLP2As/xnrJWOmbTHfTxycGPptnvH4orP3836H6fNviRv8SA/3GbGeOkgEaKg7KoUfwKz2zPfDW1udGMYwgyudYEok3pvLL2RCCHBZbVwGX9u4qSeOTzWWPIPrMYEik7qchaWgT6XX9XDJw+4lTupDxV4EzEQQKNiuDd/5++Q3jLoX53SvECFcEPGx5AZe1/7LC1P0Y5u9D1RlhRmMRaqPkvvisEg7G9xYzfwPy51yJ1I0zs6y7v6kVbQgHcH/IWPS12L9vrSaLaQSPYV2IFfHx3y8fjXph+dgaqJ0x5uidso7fJ5H98puia6Ja7urPt7VX0zvFuu0TZ9F6FxsVabiO8zttsQoJPYDk5K+Fuqpp9RHKy70o2OCaYdxfuMrnWBJ5cm0oF2GwQdx49jeevTkk2gPsraK2g3297zvM7np03slviWnDas6mF61fiHS6fqMGr0lrHNUWqTaUWmalkr/EGP9rzr4OfmXrF+RJXcLx97FV/NZ+lNGSY0JFEqLHwaF5Wy16ZfK+rcWnHyVisz493tjGM5MkxjGAyL1sW7cnpCkgsCDbXd0QRTdqPPbJTITrWjY+tCoaijMRZ2Huo9u9EFg1erizgSulHpHpK3yQe4J+frntmt0+S0HtXFVVUaPFn3GbOBwPxfBt1eoU8gzyWD9SH/AL1ItdsjYYyGN12rgX2+tfPznSfxO8OMb1USlrAEygFmG39EqqP1bQzKwHJUg/to8xVttUbs8eoUfqDfIPyPnLGO0PqfS89L4oj3r9w0pNDL561O9bGNlUNWw9PYCv8APjLR0Hqsmkk8yOi23aQRwwNewquReRyMOeR/0z41mrWNdzEAV8d/oPcnLMVrES1PgYqVt1T+GfO5nX1l4dZ36rWxsOHbzJGI42bjW4fYnge9d8s0HT0C+XsRgbsFRt5vuPqb/vkR4V01s077d7qKFeqMX6V+DxZOWVGUfe/mvj/5/vl7j49U3MeX5X63zK8jl2nH2rHaP47IiHp8enmiaQu2gMg86At6Y+TtY8WYQ1Fkuq+go91X6ZTOodAhbQs1WWjsknghhyPtROb34b6xpenacubdA0TE82YpGjv+duZXJ6bT1V/b+lvidda9N/Pn+1nxjGVVx8SLYysaPTEaiZv0hgCHX3bdbI1uQxBWuFFBjRsk5aciupdPBPmHnad1MA6qdoXdtb9NLf6SO572cCSikDAEdiLzR8QdHTVwPC/G7lWFbkYG1db91ajn3pNR2Uc/UeoCxYs32I983sES/O3Veky6KZop/TZNNz5cvf1RMTRvj0d15HIonWSd69KtddiKFcirrg8Z+idf0+KdDHNGkiHurqGU/wAHKvL+GXTibEUiD/CmomRf4UNQzrXLMNrjesWx06bxtySScALd7j2UC2Y/4Qo5J+gzov4deC3jkGs1a7ZACIYT3iDCmZ//ANjDivYfUnLd0bwrpNKd0GnRXqvMNtJ9t7W3+eTOL5Zt2cud6rk5FeiI1X/ZngJ/6hQcgLZ+hvgE/bms9ZHABJ4rI/ox3b5D3diL3BxSkgAEDgd/SexvOTKSWMYwGaXWOnLqIXicAhh7qGHHIsHgi/bN3GBXOjdQdWMcqKihmWkD7Y9qgi2McapHQaj6rJ4OWPILxJ0YSo2yGN2a96sBUno2qXH79vHBItbF0aPn4f607ssU0RRtlqwoo9Fgy2o2o67RuUnuSBYF4EL+LfQWn0yTxJuk0xLbQLZo2FOq/JFKwH+xnFWPZlbiwbuhVXQodvvn6k75znxT+F6yO0ujdYWYktEwJhYn3WuYiferB+MmJaPA5vwZ6b/ln6OZxy7h9xdfce4z2TJOXwH1JG/+lDntuSaMr/6mU/5ZM9I/DbWSkee6adPcKRLMfoONi/f1fbLVc0e76SfWeNFdzbc/KEJ4W6K2v1ccQvyomWWdvYBTaR/7zMBx8A53zI3oHQ4dHEIoE2rdk92cnuzt3Zj85JZWvabTuXyvN5duTlm8/wAfsYxjPKoYxjAZodRhUghk3K3BG0MCCa7H6nvzVZv58TJY7njng1/fA19A47Xf1u7I4YCySKIzbyC1MjRMWs2ORfCN9OxIIAPahR7/ABOK14GcpfXvw3007F4mfTubJEYUxMSbJaJgRZPcrtJ97y6Yw9Uvak7rOpca8Q/hnNBpp5U1MchjjZ9n5Y220WR+s+w+M5/vRT5pEsrDhWYgrZ2lTGBQUEFRfez75+pGF5xfx74QbSGR44y+kY7qUWdPbAsrCr8oGyCL27qIqjlnBeIn8X8PHLz58tdTaZj9NvLoIPl1Vdr3Hkn3BP7iDxf0yTHxViz/ANn69sqWh1ojXzEayVU2zFUc1e7ab27iB2Hv9eJ/SdaRlLFgpUEtuPA22CT8c/NZs1vXXl8zlxW6pnSZPVXWEo0hWMcntwByefji6y3fh9ojDoIQ17n3ykEUR50jS1XtW+v4yndA6Oeosp2MujBDO7Ar+ao2EQdzFYG5jww4F2SOpAZk8vJW1tU8f9bPBw3pXqv5n6Q+sYxlNeYzBGZxgRD9NSMMFQbaoKCLa+4O7iu//wDRwOoCJgHLNvBIIraCgsqOwFjsexo83kvmvJpFJutp27dy0Grni/pdj64H0upQ0Nws+1i/fivuCP4OeoYZGS6F9ysXvmz6B6aUgbCCGAJN0d12Rxni8LbiUElmqY3QIFVtIvmlu+CL5HbAms8JtSFsCi3xdC6sWfYdufrkeumlbepaSie7sAALulEe1gfayeLHfNpengkNIFLi7O0c2oUgn3BofHYfGBpGI6oL5iPGKIdN55BrglGA3WB80L4G7JeGIKoVQFUCgAKAHwBn2BjAYxjAYxjAZo9S6TFOCHB5Rk9LuvD1f6SObAIPcHsRm9jAq/T+n6nTceaHHloqx+W/lRbAF9BstbEqacn35oHPrSeJJjCry6GdJGIHlAo5G5yBuo2o2jcSwAHbvxlmz52C7rntfv8Ab7YGsmutQyxyGwSBtomhdeqqv2vvn1FLIX5TaldyfUTQ42jgAcg89wKvNnGAxjGAxjGAxjGAxjGBr6zTh1IIBBBBBF2CKIyG/NHS7dzEoSB6iDsAQ0ECiySQLB7bu9DLDnlLpw3tz8jg9iP+ZwhjS6kSLY/7PY/2II+4Oe2Qmq6QyszwkK5U01erdd8k+llPIoqa3WKwesSxLeogK8M1oQyqA4VFJvlittdVx81hKbwRkcnWoixX1WDX6Tz6Vbd9F9VWa5BGfUvVo1JW/UOSOAQAaZuf2gck/FH3wIrqXgXQTks+mQMe7RloifuYyLzHS/AXT9O29NMhe73yFpWv5uQk3krB1eNm2g2S5T0gkWFD8mqHpIP85IY2jUAGMYwlnGMYGMZnGBjGZym9S6lqzq544GdtkmmqMRoUCOT5xZyvfZbAbgbAoG6IXHGUR5OqJp4jvlaVtC7keVDY1WyDy4WASlj3ecSTQsm2A2gavVdF1BTOYRI8v5uWWLesTqinp0ixtGzrSf16Wr+/DEsHRcZQuq6zqhm1DQCURLHK0KmKKnZdPpjGp3LvppTPxwe44oZa+gmbbKJyxKzuEZgoZk4Kk7QAe5F0OAL55ISWMzjAxjM4wMYzOMDGMzjAYzm0fjHUeZHKdtS6eEtHRCaZpJJN3mFpFVnXaENtHyRxdKZOPxlMKWSONHL6VVAbcHWfUmF5FKsQQFphRIBYAk+4XbGc8h8W6tIo1PlTTEakksEhG+GVFTTtulVUdg93ZIAHobk5nqvirVCLzxGh26vUxRxoZNznTxa4gOB+oMYYxtHvZ+AA6FmMonVfHEiPP5SxPHFFJLu9REgj00cxUMDQssV3cgV2OWfoPUXmEwcLuinaK1BAcBUYNtJO3h6qz+m/egEpjM4wMYzOMDGMzjAxjM4wMYrM5S+seINTp9XqVDRtGBohDE6bbM+pMMjBwbarUnggWnA53Bbm06k2VUn2JAJHN8H7855/kI9xbYu4kHdQvjtz9Mpo6zqhqgjSoijWeVL6WaNj/wCHwyhULNcQLlqA7mjzyDHQeP5o9Aknlq0gVaVmcsyf+FfmhIxJtrlBTd70fcHA6VHGFACgADsB2GfWVTo/iWaTU+S6xkeY8RZVZTa6eGcPyxoVNs2/K7r52i2YGMZnGAxjGAxjGAz5CAEkAWe5rk12v5z6xgMYxgMYxgMYxgMZBeMWYQw7bv8AOaS9t3R1cO669tt39Lyt/wD+n1GzWNHMsoidEUnTsGiBlKyzmNTckaLyBYLeWx4FEh0HGc2i8Qa4yaeUkkNo9UUhELIurkikHlML5jaWMBwp/SAw/dnm3jHVCCNjKoDaryvzX5OamQ6SSVmGnvf/AE5FKlrr0G+zYHTcZSOmeI9ZJqNNDLGImnjinZSKMa+VL5ybTyalSEWeR+YAo7eZHUdU1A140oA2uVmV9vCwiNlkQn3fzQlfSUVe04FmxnOdF4t1zQapzGCyIjH/AEeUflWaYpJEy99QYox5lrW6vhlyJm107aeX9TsV18ittljJZdXplTarG4wUdqBsgE1xdh1zGc96h4w1EUG9lIc6TVkp5JfZqYXQJCNl7lH9Xn9ypuNDtsdf6jMmpZ1emTQxNEhFozS6rZM+zguUVYhwRtEpv9QwL1jOeDxLr1E3pSUrHqdu2BxR0+tEAkIDEvcbGTYKJ2UO955dQ8Taw6RSANrtqE/MjTSkShEuKoFO+MyEsN11/T4/WuB0jGc+6R4g1a6jSacxgRGKEev9UobTqzyq13uV7BWjwjEkWCPHwX1vVD8hpW5D6eCYu36xH+XkEoIPLETJEN3f+uBXFkOj4ygeK/EGrTUzQadiP6MgH+jksj/lnkjaNrIkJdQvaiW2gEqc89H4m1Xm6ONWEqOsIv8ALyXqA7us0gkvbF5CqCQe/wD5lwOh58JMpJUMCVrcARa3yLHtYznmk8Ta8yJuMZQvprHkMCVm1s2nZd2/gqiq913riu+lqPEDuk3pIlXRTzOfLkjrUQzxiGNTxTEnlF5bcL78h1PGfKGwL71n1gMYxgMYxgMYxgMYxgMYxgMYxgMYxgMYxgMYxgMYxgMYxgM8NRpEdo2ZQWjYuh/wsUZCR/5XYfzjGB8/kY/N87b/AFNnl7rPC3dAXQ5o8fAzZxjAYxjAZ4Po0MiylR5iqyhvcKxUsv1BKqaPuoOMYHvjGMBmsNDH5pm2/wBQps3Wf03e0DsBfPGZxgbGMYwGeGs0iSrtkUMthtp7EqwYWPcWAaPHGMYHvjGMBjGMBjGMBjGMBjGMBjGM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8" descr="data:image/jpeg;base64,/9j/4AAQSkZJRgABAQAAAQABAAD/2wCEAAkGBxQSEhQUExMVFhUXFRwYGRYXFRgXFhYgGhYYGx0YGBgcHyggGBolGxoXITEhJSsrLi4uGB8zODMsNyotLisBCgoKDg0OGhAQGi0kHiQsLS4sNTctLC80LCwtLSwtLC0sLCwtLCwsLCwsLCwsNSwsLCwsLSwsLCwsLCwsLCwsLP/AABEIAKUBMgMBIgACEQEDEQH/xAAcAAEAAgMBAQEAAAAAAAAAAAAABQYBBAcDAgj/xABAEAACAgEDAgUCBQICCAUFAQABAgMRAAQSIQUxBhMiQVFhcQcUMkKBI5FSoSQzYnKxwdHwFYKi4fE0Q1Njkhb/xAAbAQEAAwEBAQEAAAAAAAAAAAAAAQQFAwIGB//EACsRAQACAgEDAgQGAwAAAAAAAAABAgMRBBIhMQVBE2Gh8CIyUXGBkQaxwf/aAAwDAQACEQMRAD8A7hjGMBjGMBlb0HitPO8jUVFK+peGFF3vv2Ro9lwtKae+aHsL75ZM5b4+fzOo9M/JPCsv5icFyu9BIIl3bwpFttod/jA6EnWoTqW0gf8ArrGJSm1uFJoHdW3v7XeSGcy8LxalevzjVyRSS/kU9USFFrzOBRJN986bgMYxgMYxgMYxgMYxgMYxgVrV+JvIl1B1HlrpoU3NIm92jO5QquAOWYMWpf0gC/1A5I9R8Q6eBYGlk2jUSJHF6HO9pBajgem/k0MqP4rabSx6HXbEhXVSQbmKqomdBLGCzEeoruK9/esrHijT65V6MdTNp3iOu02xY4mR1NcbmLEEbbH3wO04xjAzjGMDBxg4wGMYwGMYwGMYGAyvT+J1hmmXUmKKFFDLKZDR9YQhrUAMGK2ATW5Qe+WE5zb8aNNAnTdYUSJZ38lnKhRIwE8YBauSLFWfjAvur6pDEYlkkVTM22ME1vY9lX5Obmch8Qy686ro/wCcj0qp+cTYYHkZiaH6gwAAr4zr2AxjGAxjM4GMYxgMYxgMgtH4XhWUyuiMwnaaIha8rfGiECuOdl/zk27VmourJ4G2xRI78Hj5+Qf7fOBlelwic6gRr5xQRmT9xUGwv2vNzNWDVX+oVfYjm+T9OOBf982sBjGMBjGMBjGMBjGMBjGMCE6r4bi1E4klVWjMEkLxlf8AWb5IXBLA/t8qq/2s3NZ0WCURLJErCFleIG/QyClYfUZv4wGMYwM4zGMBjGMBjGDgfLuB9z2HueLofXNHUa5gBsUEkrwSAaY9x7Ejni/bPnVz0e18gmw3YWa/3u//ADrM6GFj+si+CQB25JoG+efez/GEA6iwrcgolhauD+6koGrLj+xBGb0Uyte1gaNGj24uj8GiD/Oa/wCRAqmbgg1wRwKA7dvf5us0opAku39wUnhib/aS63Zr01d9/bAmMrvXPCMOrkkMygxSRBHUWrsVkV1YstHjaBlhBzOEozqXQYZ207SKSdPIJIqYjawFAmv1fY5J4xgMYxgZxjGBjGMYDPl2qv8Av+/0z6yteMp2CLHHzJK4VF8x4yTdkgqRdKrGiQDRsgWcDU/8SfWNKsSBNtgO+xxvQ0BIgJJUN6uP2/Bqt3SeG0jG4Mykg3tIjSzdsUjADEk9zfYfGfXg1IhEFhX0xKsSuSGMioi+rcO/qLKQexVsxruvaqORlXps8qAgCVJtOA/1Cs4I/nIHoI5IzywIZqACbdg97kDckk2CQPjvkpoJtwqya/dxRsngEdyOxz61BtQe3vz27e+eXTlI3WSTxZ5omq9I7DtZA4snCG7jGMlJjGMBjGMBgnPLU6hY13NwB3Px9T9Bld67qJmlUI7QqrBSW8tkmWRhH+hu5DE1yOa4cNwE3quqwxmnkVSRu5Ptdbvot+/bvmuevRb0SyXe9qjazUoYltqknbwOa7svzlb6J0CRXYAgxLSLHcaBFkRWk3rGpDMGoBeBwPYczcPhWFN5QBXkCCV9q3JsNgkABQxPcgc0PpUDwn8YRI4VodRtIYhxFuFKQNxUHeqm7BK9hf3mNH1OOUBka1JoNztfi/Q3Z/4vK113wN549MxUi2FqOGogGxyAFIUAdgor3vDaCXT8+c1LtBo7jsWOi7Bwxbc4Xcwsmq4onCFyxlc6V4gDSNCWjdxVLG24qmxTuZro3y3NGj2NXk0+vRf1HaLoFqAJJraL/dftkpbOM8YtSrAFSCCLBHIIPuD759rKD2Ptf98D7xjGAz5ftn1nzJ2wK40oFoTtrdTEqyiwdtk2yqvqBNCvnJHqkk8cK/lIo5HFDZJIYxtr2YBue2R3VBTxuNpK2QHcr2FMzPu+a/SpJ7e+emn66NgkXbJGwBXYRuNsL4J7BSzV+qlPFjIQ3uh6nVOrfmoI4WBFBJvNDCuTe1a5z41svqK7WJDKRVGr7MQTQWwbPH96zd/OKTtUgkAE0RwCSAa70SDz9Mi5wXNBgW3VsJBK/qKsw4INgMO1gV9ckSuil3KSCCL4IBrt9e497HFEZsZ46ODYoHF9ztG0E+5A5ofTPbCTGMYDGMYGcYxgYxjNbWzADZwSwPG7advAZgfpY+O45GBqdY6nHGrByFIFqGJAY3tF1fp3FQTVCwTlHk6y2paQqS6JuVlceUI3UMUR0c+tiCppSLO02vYycq/nQ6RmL9IHmXFKjISSeCCwJpN1jbRIFnnLboNCqIFPqPuT3J/ih/FVwPjI8oc50HU9XoT5rxTSh40J0w2qsdqHYoF3XJe9asWasfuy7dL8W6TUi4JhJwCQoNgE1ZFWFuxfbJkRD4/555xaONSWVFUt+ogAFvuR3wIrUalpim0UhJ/UrB7DhT6ODsI3eq+ODyDkxp0of9e/859qoHbM5KTGMYDGMYDPiZ9qk1dAmhVmh2F8Z95XvE+pStrkgIyOakCiww276DSKgfy7Kj9ws1uwIjXax988jOzc1DGu70b006bgQpG5S70ytTFiB3NTvSdFIyuZ+5lJ2ruEbBLQEI4tFNB6BPJvcRkV0eNJ9USBuMDHeST/AE3G6NVUDgHYvJBo3+kXeWvU6hY0Z3IVVUsxPYACyT/GQPtECigAB8AUM8ZtdGhppEU/DOoP+ZzjfXPG8/UJGjhd4IO0aratNf7nkFMvz5alSPc3wNfTeHYV5dUck2d0aH+L22RfNk398uYuHe8b8Kebm0xzry7lHIGFggj5BsZ8ywq3cA8EfWj3F/Bzn/Q/B0Xl+botS+nnq/6Z/pg/EkJ9Ljt7fYjJ3wr4lM0j6XUBU1UQ9QX/AFcqg7fNi/2b7r3Un3FHK98c1mY/RYx5IvET+rPXOnre/aXdFDL2pSGbaV3GlY7iGbn0gjixld/OyQutrIIo0MjlQjxoGD7dyALe11pRGd1E7svvUbChge3fmhR455r45+LrnK1rNrPe5tzuqWqqwDRUXUsVZSAqt3F7gQtHnOb2hOieIpCGKyR7llIkO5mUgo5UI1mJf2ketgDuUmxlzOs9LMrWPQTSkijdV34bjm/r2q/XpXTFSKNW5Kpt7FRV3+mzXtxZ7DPbU6BdrbVCkrt47V/hr44AIFWB9sJNJrwzbSKJJ2jvYXbZsWO7cDvXtm7lU6T1dS8cZAielfyKZWUMt/tAtQWob1WzfuMteSGYdqBP/v8A5ZnPDWN6av8AgXuNC6Wj3wKv4leEJtm3U7EEq20Daqvsck0gcqABwLb5OZ0WikkSMkywblP9J/KDhfZFZCRYABvlvqM1NMWm1HlukjIqo4WRkWcSF5E3NQBRTGncfqU8A83atDpv3Emior1H45O3svt2yENfQ6SGJfSi7wqqSg9bBDajgAmruuw3H2yQhi7E9xwKscGu4vk8d89lQDsBz/nmTkhml1fqsWliaWZwiL3J7knsqjuzE8ADk56HXxXXmx38b1v/AI5xzxd18avXcsfJjYxQ0GK7hYaW627nYFB8KvB9WdMWOb208Zcnw69SZ6r+I+qcsdPDHDGP/uT2717uUVgEFc0WJ4PHtnxo/F/UwN5bTyLV7WgeMt9isjEE/wC6cr/TdOJHV7IKHhQtV7ML28i/az275OBfYX9fpealeFj13ZF+fk32W3w345j1EnkTRtp9Qf0xuQyy138qQcPxzt4b6Zbc5j1XwvJJpwzUooMrKx3xkH0uD7EcG8tfgPrT6rSgzACeJjFLXuy1669gylWr/azPz4opO6zuGlx89skavGpWTGMZXWWMrfVuos0oj07EyLtd41Kbtu5RyGHC+olhw1C1s8Gwzn0mzXHf4yn6HSNNLqX37bVYQwDASIFsMW9JJp2AKHi+54yJFg6TFGQHQJVABkUAcew4HpBv+byTzx0cQREUCqUCjyeBXveaXiXrcei00mol/Sg4Ud3Y8Ki/Umhkjc12tjhQySusaDuzsFUfycqeo/E/p6mhJLIP8UenmZP4bbTfcXnJNd1qXXyedO29uSiD/VwjjiNTwfjeeTz9s9Use5ztjw9Td4vok5aRa9tfV2To3jzQaptkU48z/wDG6tG/9nAvLIDnBul+Gj1BzENvA3FiT6a4sEc3Zy1+Det6jQ6odN15sEf0Jib3D/CT7/GRfH0zpW5vp0YbdNLbnzr3+/v9+n4xjOTLMYxgMqHiPUSebteMiLcArqFaR2dSLSxSLGOSSGJ4qzYy35XtU6jUbgxO47SFkcgbFbgre1Waqqh+gnd7YEn0XQeREE3FjyS7G2Yk3bN3Y1Qs/AykfjJ1Xy4Y4d1B90r8XuWIx0v8yvFx7gEZ0GBaVRz2Hc2e3ufc5zP8YoTvga6UwTqD/tK8Em362iSGvfYc94/zQ8X/ACyrHQYipG4EbVHII2tf2N2P879++TMp7bTz8V9MrXStUVJL+nuGI7X7G/8AdrNbqHim22acrRBHmuLFj/Av7vuePvm78WmOm7SwacTNycvRjjcrZJftYP8APvkdqpTBJDqVNNBIrE+xQkCRT9ChP8gfGVUnUNydTKeKpdqfyABWfGtfVmKSPzRMrqVpwA4sVwwq/sc4X5NL0ms1nu2o/wAY9QwzGWIide0S/S88SuhBAYEdj7+4yo62LasLyJICmzeQSSNxYbC9r5lMU3BgSasi8mfB/iCDW6dXhYnaAjq3DowAtWHsf+ObvUuneZRFe9qQNr2OAxokAMFa1ogrmNLvMTHaWj1fpA1USRmebT7WDf0ZPLc/CEmyR/xIz702nOjgCec8zFjtaeQb2JBIUNQHAB/sec1G6c45CytU0jV5lBwRwCP8A4PJBtL53HNeDoL+a+4kqH9FKw3qFsLIxb1U4Y+w5HeyMIfeiqSSw7XIqqTu9BEYNmM72KlrLBh3CnsbOWrNLpejEaAbQD8KoUD4FDiwOOOCRdDN3CTIjxDteKSMsQSjUVLBwQN1jb8ek3fuMl8jNaGYfXcdvvX6gAaK3fHB+a574Gn0nTQvGvlINkgWRjtdS4ZOCxPJYiuG5Arjtk8Mj+lKpAYKAVXZ2AK9rUihXIBI7dskcCB8ZeJ4+n6cyv6nY7Y47oyNV1f7VA5J9hnFet+INRrLOolLKeRErbIAD2AQV5g5HLk39MkvxI1zajqMu7/VwDyYx9SqmQjn9RYgfZBkJpqLHsf45+K7DjjOmOm2/wCm8Gs1jJeImZ8NM9IRhwsQscHywQOfivjPNulNCfM055XnyzZVuDwObHc8XXPtkwZQHC3yQW7ewI/6jJzwr0L85M0ZfYAhawLPcAAA/fLcUrTu1OXw+JbFacsRqI7/ACeXh7XJNGjr3KnfZI2tYsUTx/7ZMLKAfv8Az/2Mo8s56d1B0blHLKwVSTvRq3BQCeRzX1OWDS+KNM5UeaAb7OjIT7UNwA/+M0Meatq957vzD1Dg34+e1KxuPafkv0niC9MYwvqoJZPHI7/es1Pw2f8A0rqCgcf6O5/3mSQH/wBKpkL6a38UBZPFAAWSfsMtf4baArBJqGBDaqTzAG4YRgBIrHsSgDV7b8o8utMdOmvvO3fg3vlv1W8RGlvxjGZzVanU+YyvFv6QCauweO49r98rfhOdnWJ6WPzQzGIIwANlmYHs18ev93Js8AWLqaEgH00LJ3ULFEVu/aLIJPuAR75DdH/pSAbiEJIG/aGZzwXbcd3q2naF4qzQ4yPcWXOWfjXrbbTQWNtPMV9mK7UQH6etj9xnU85Z+M3SS8mmmHba8R4J5DLKv8kJJx756jyscTXx6b/Vz/p6VyVCmqPH88HuRZz01GrCtGtD1vt+3pJ/5Z9w3zuFfJu8j5uiRO6MiKRuLPyeQQfr8kZdjcV1V9reclccRjjc9vl7/stHh/q76SUSJR9iD2I+DWeP4hdf/NMuoRTG0O0rZtuG5P8AYnI2CARjavC88WT9ffPjXQGULCn65nWNR37sLP2As/xnrJWOmbTHfTxycGPptnvH4orP3836H6fNviRv8SA/3GbGeOkgEaKg7KoUfwKz2zPfDW1udGMYwgyudYEok3pvLL2RCCHBZbVwGX9u4qSeOTzWWPIPrMYEik7qchaWgT6XX9XDJw+4lTupDxV4EzEQQKNiuDd/5++Q3jLoX53SvECFcEPGx5AZe1/7LC1P0Y5u9D1RlhRmMRaqPkvvisEg7G9xYzfwPy51yJ1I0zs6y7v6kVbQgHcH/IWPS12L9vrSaLaQSPYV2IFfHx3y8fjXph+dgaqJ0x5uidso7fJ5H98puia6Ja7urPt7VX0zvFuu0TZ9F6FxsVabiO8zttsQoJPYDk5K+Fuqpp9RHKy70o2OCaYdxfuMrnWBJ5cm0oF2GwQdx49jeevTkk2gPsraK2g3297zvM7np03slviWnDas6mF61fiHS6fqMGr0lrHNUWqTaUWmalkr/EGP9rzr4OfmXrF+RJXcLx97FV/NZ+lNGSY0JFEqLHwaF5Wy16ZfK+rcWnHyVisz493tjGM5MkxjGAyL1sW7cnpCkgsCDbXd0QRTdqPPbJTITrWjY+tCoaijMRZ2Huo9u9EFg1erizgSulHpHpK3yQe4J+frntmt0+S0HtXFVVUaPFn3GbOBwPxfBt1eoU8gzyWD9SH/AL1ItdsjYYyGN12rgX2+tfPznSfxO8OMb1USlrAEygFmG39EqqP1bQzKwHJUg/to8xVttUbs8eoUfqDfIPyPnLGO0PqfS89L4oj3r9w0pNDL561O9bGNlUNWw9PYCv8APjLR0Hqsmkk8yOi23aQRwwNewquReRyMOeR/0z41mrWNdzEAV8d/oPcnLMVrES1PgYqVt1T+GfO5nX1l4dZ36rWxsOHbzJGI42bjW4fYnge9d8s0HT0C+XsRgbsFRt5vuPqb/vkR4V01s077d7qKFeqMX6V+DxZOWVGUfe/mvj/5/vl7j49U3MeX5X63zK8jl2nH2rHaP47IiHp8enmiaQu2gMg86At6Y+TtY8WYQ1Fkuq+go91X6ZTOodAhbQs1WWjsknghhyPtROb34b6xpenacubdA0TE82YpGjv+duZXJ6bT1V/b+lvidda9N/Pn+1nxjGVVx8SLYysaPTEaiZv0hgCHX3bdbI1uQxBWuFFBjRsk5aciupdPBPmHnad1MA6qdoXdtb9NLf6SO572cCSikDAEdiLzR8QdHTVwPC/G7lWFbkYG1db91ajn3pNR2Uc/UeoCxYs32I983sES/O3Veky6KZop/TZNNz5cvf1RMTRvj0d15HIonWSd69KtddiKFcirrg8Z+idf0+KdDHNGkiHurqGU/wAHKvL+GXTibEUiD/CmomRf4UNQzrXLMNrjesWx06bxtySScALd7j2UC2Y/4Qo5J+gzov4deC3jkGs1a7ZACIYT3iDCmZ//ANjDivYfUnLd0bwrpNKd0GnRXqvMNtJ9t7W3+eTOL5Zt2cud6rk5FeiI1X/ZngJ/6hQcgLZ+hvgE/bms9ZHABJ4rI/ox3b5D3diL3BxSkgAEDgd/SexvOTKSWMYwGaXWOnLqIXicAhh7qGHHIsHgi/bN3GBXOjdQdWMcqKihmWkD7Y9qgi2McapHQaj6rJ4OWPILxJ0YSo2yGN2a96sBUno2qXH79vHBItbF0aPn4f607ssU0RRtlqwoo9Fgy2o2o67RuUnuSBYF4EL+LfQWn0yTxJuk0xLbQLZo2FOq/JFKwH+xnFWPZlbiwbuhVXQodvvn6k75znxT+F6yO0ujdYWYktEwJhYn3WuYiferB+MmJaPA5vwZ6b/ln6OZxy7h9xdfce4z2TJOXwH1JG/+lDntuSaMr/6mU/5ZM9I/DbWSkee6adPcKRLMfoONi/f1fbLVc0e76SfWeNFdzbc/KEJ4W6K2v1ccQvyomWWdvYBTaR/7zMBx8A53zI3oHQ4dHEIoE2rdk92cnuzt3Zj85JZWvabTuXyvN5duTlm8/wAfsYxjPKoYxjAZodRhUghk3K3BG0MCCa7H6nvzVZv58TJY7njng1/fA19A47Xf1u7I4YCySKIzbyC1MjRMWs2ORfCN9OxIIAPahR7/ABOK14GcpfXvw3007F4mfTubJEYUxMSbJaJgRZPcrtJ97y6Yw9Uvak7rOpca8Q/hnNBpp5U1MchjjZ9n5Y220WR+s+w+M5/vRT5pEsrDhWYgrZ2lTGBQUEFRfez75+pGF5xfx74QbSGR44y+kY7qUWdPbAsrCr8oGyCL27qIqjlnBeIn8X8PHLz58tdTaZj9NvLoIPl1Vdr3Hkn3BP7iDxf0yTHxViz/ANn69sqWh1ojXzEayVU2zFUc1e7ab27iB2Hv9eJ/SdaRlLFgpUEtuPA22CT8c/NZs1vXXl8zlxW6pnSZPVXWEo0hWMcntwByefji6y3fh9ojDoIQ17n3ykEUR50jS1XtW+v4yndA6Oeosp2MujBDO7Ar+ao2EQdzFYG5jww4F2SOpAZk8vJW1tU8f9bPBw3pXqv5n6Q+sYxlNeYzBGZxgRD9NSMMFQbaoKCLa+4O7iu//wDRwOoCJgHLNvBIIraCgsqOwFjsexo83kvmvJpFJutp27dy0Grni/pdj64H0upQ0Nws+1i/fivuCP4OeoYZGS6F9ysXvmz6B6aUgbCCGAJN0d12Rxni8LbiUElmqY3QIFVtIvmlu+CL5HbAms8JtSFsCi3xdC6sWfYdufrkeumlbepaSie7sAALulEe1gfayeLHfNpengkNIFLi7O0c2oUgn3BofHYfGBpGI6oL5iPGKIdN55BrglGA3WB80L4G7JeGIKoVQFUCgAKAHwBn2BjAYxjAYxjAZo9S6TFOCHB5Rk9LuvD1f6SObAIPcHsRm9jAq/T+n6nTceaHHloqx+W/lRbAF9BstbEqacn35oHPrSeJJjCry6GdJGIHlAo5G5yBuo2o2jcSwAHbvxlmz52C7rntfv8Ab7YGsmutQyxyGwSBtomhdeqqv2vvn1FLIX5TaldyfUTQ42jgAcg89wKvNnGAxjGAxjGAxjGAxjGBr6zTh1IIBBBBBF2CKIyG/NHS7dzEoSB6iDsAQ0ECiySQLB7bu9DLDnlLpw3tz8jg9iP+ZwhjS6kSLY/7PY/2II+4Oe2Qmq6QyszwkK5U01erdd8k+llPIoqa3WKwesSxLeogK8M1oQyqA4VFJvlittdVx81hKbwRkcnWoixX1WDX6Tz6Vbd9F9VWa5BGfUvVo1JW/UOSOAQAaZuf2gck/FH3wIrqXgXQTks+mQMe7RloifuYyLzHS/AXT9O29NMhe73yFpWv5uQk3krB1eNm2g2S5T0gkWFD8mqHpIP85IY2jUAGMYwlnGMYGMZnGBjGZym9S6lqzq544GdtkmmqMRoUCOT5xZyvfZbAbgbAoG6IXHGUR5OqJp4jvlaVtC7keVDY1WyDy4WASlj3ecSTQsm2A2gavVdF1BTOYRI8v5uWWLesTqinp0ixtGzrSf16Wr+/DEsHRcZQuq6zqhm1DQCURLHK0KmKKnZdPpjGp3LvppTPxwe44oZa+gmbbKJyxKzuEZgoZk4Kk7QAe5F0OAL55ISWMzjAxjM4wMYzOMDGMzjAYzm0fjHUeZHKdtS6eEtHRCaZpJJN3mFpFVnXaENtHyRxdKZOPxlMKWSONHL6VVAbcHWfUmF5FKsQQFphRIBYAk+4XbGc8h8W6tIo1PlTTEakksEhG+GVFTTtulVUdg93ZIAHobk5nqvirVCLzxGh26vUxRxoZNznTxa4gOB+oMYYxtHvZ+AA6FmMonVfHEiPP5SxPHFFJLu9REgj00cxUMDQssV3cgV2OWfoPUXmEwcLuinaK1BAcBUYNtJO3h6qz+m/egEpjM4wMYzOMDGMzjAxjM4wMYrM5S+seINTp9XqVDRtGBohDE6bbM+pMMjBwbarUnggWnA53Bbm06k2VUn2JAJHN8H7855/kI9xbYu4kHdQvjtz9Mpo6zqhqgjSoijWeVL6WaNj/wCHwyhULNcQLlqA7mjzyDHQeP5o9Aknlq0gVaVmcsyf+FfmhIxJtrlBTd70fcHA6VHGFACgADsB2GfWVTo/iWaTU+S6xkeY8RZVZTa6eGcPyxoVNs2/K7r52i2YGMZnGAxjGAxjGAz5CAEkAWe5rk12v5z6xgMYxgMYxgMYxgMZBeMWYQw7bv8AOaS9t3R1cO669tt39Lyt/wD+n1GzWNHMsoidEUnTsGiBlKyzmNTckaLyBYLeWx4FEh0HGc2i8Qa4yaeUkkNo9UUhELIurkikHlML5jaWMBwp/SAw/dnm3jHVCCNjKoDaryvzX5OamQ6SSVmGnvf/AE5FKlrr0G+zYHTcZSOmeI9ZJqNNDLGImnjinZSKMa+VL5ybTyalSEWeR+YAo7eZHUdU1A140oA2uVmV9vCwiNlkQn3fzQlfSUVe04FmxnOdF4t1zQapzGCyIjH/AEeUflWaYpJEy99QYox5lrW6vhlyJm107aeX9TsV18ittljJZdXplTarG4wUdqBsgE1xdh1zGc96h4w1EUG9lIc6TVkp5JfZqYXQJCNl7lH9Xn9ypuNDtsdf6jMmpZ1emTQxNEhFozS6rZM+zguUVYhwRtEpv9QwL1jOeDxLr1E3pSUrHqdu2BxR0+tEAkIDEvcbGTYKJ2UO955dQ8Taw6RSANrtqE/MjTSkShEuKoFO+MyEsN11/T4/WuB0jGc+6R4g1a6jSacxgRGKEev9UobTqzyq13uV7BWjwjEkWCPHwX1vVD8hpW5D6eCYu36xH+XkEoIPLETJEN3f+uBXFkOj4ygeK/EGrTUzQadiP6MgH+jksj/lnkjaNrIkJdQvaiW2gEqc89H4m1Xm6ONWEqOsIv8ALyXqA7us0gkvbF5CqCQe/wD5lwOh58JMpJUMCVrcARa3yLHtYznmk8Ta8yJuMZQvprHkMCVm1s2nZd2/gqiq913riu+lqPEDuk3pIlXRTzOfLkjrUQzxiGNTxTEnlF5bcL78h1PGfKGwL71n1gMYxgMYxgMYxgMYxgMYxgMYxgMYxgMYxgMYxgMYxgMYxgM8NRpEdo2ZQWjYuh/wsUZCR/5XYfzjGB8/kY/N87b/AFNnl7rPC3dAXQ5o8fAzZxjAYxjAZ4Po0MiylR5iqyhvcKxUsv1BKqaPuoOMYHvjGMBmsNDH5pm2/wBQps3Wf03e0DsBfPGZxgbGMYwGeGs0iSrtkUMthtp7EqwYWPcWAaPHGMYHvjGMBjGMBjGMBjGMBjGMBjGM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93096"/>
            <a:ext cx="4771943" cy="229490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7660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dirty="0" smtClean="0"/>
              <a:t>   </a:t>
            </a:r>
            <a:r>
              <a:rPr lang="sk-SK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Stabilná konfigurácia 1s1 sa získa:</a:t>
            </a:r>
            <a:endParaRPr lang="sk-SK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Vytvorením kovalentnej väzby </a:t>
            </a:r>
          </a:p>
          <a:p>
            <a:pPr marL="0" indent="0">
              <a:buNone/>
            </a:pPr>
            <a:r>
              <a:rPr lang="sk-SK" dirty="0" smtClean="0"/>
              <a:t>      H2 – nepolárna väzba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HCl – polárna väzba</a:t>
            </a:r>
          </a:p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Prijatím e- od atómu s nízkou elektronegativitou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Hydrid H-</a:t>
            </a:r>
          </a:p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Odštiepením e- pričom vznikne H+ a ten sa napr.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iaže na vodu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H+ + H2O &gt; H3O &gt; Oxoniový katión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50915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Molekula H2 </a:t>
            </a:r>
            <a:r>
              <a:rPr lang="sk-SK" dirty="0" smtClean="0"/>
              <a:t>– je stabilná preto reaguje až pri vyšších teplotách </a:t>
            </a:r>
          </a:p>
          <a:p>
            <a:pPr marL="0" indent="0">
              <a:buNone/>
            </a:pPr>
            <a:r>
              <a:rPr lang="sk-SK" dirty="0" smtClean="0"/>
              <a:t>     H2 + O2 &gt; Výbušný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2H2 + O2 &gt; 2H2O </a:t>
            </a:r>
            <a:r>
              <a:rPr lang="sk-SK" dirty="0" smtClean="0"/>
              <a:t>&gt; vodík reaguje s kyslíkom, vzniká voda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&gt; uvoľňuje sa energia &gt; Endotermická reakcia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1414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363272" cy="5937523"/>
          </a:xfrm>
        </p:spPr>
        <p:txBody>
          <a:bodyPr/>
          <a:lstStyle/>
          <a:p>
            <a:r>
              <a:rPr lang="sk-SK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Zlúčeniny:</a:t>
            </a:r>
          </a:p>
          <a:p>
            <a:pPr marL="0" indent="0">
              <a:buNone/>
            </a:pPr>
            <a:r>
              <a:rPr lang="sk-SK" dirty="0" smtClean="0"/>
              <a:t>   &gt; Bromovodík – HBr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&gt; Fluorovodík – HF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&gt; Chlorovodík – HCl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Kyseliny: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&gt; kyselina chlorečná – HClO3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&gt; kyselina chloristá – HClO4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59008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Peroxid vodíka: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r>
              <a:rPr lang="sk-SK" dirty="0" smtClean="0"/>
              <a:t>Bezfarebná kvapalina</a:t>
            </a:r>
          </a:p>
          <a:p>
            <a:r>
              <a:rPr lang="sk-SK" dirty="0" smtClean="0"/>
              <a:t>Silné oxidačné činidlo</a:t>
            </a:r>
          </a:p>
          <a:p>
            <a:r>
              <a:rPr lang="sk-SK" dirty="0" smtClean="0"/>
              <a:t>S vodou neobmedzene miešateľná</a:t>
            </a:r>
          </a:p>
          <a:p>
            <a:r>
              <a:rPr lang="sk-SK" dirty="0"/>
              <a:t>Pri kontakte s horľavým materiálom môže spôsobiť </a:t>
            </a:r>
            <a:r>
              <a:rPr lang="sk-SK" dirty="0" smtClean="0"/>
              <a:t>požiar</a:t>
            </a:r>
          </a:p>
          <a:p>
            <a:r>
              <a:rPr lang="sk-SK" dirty="0" smtClean="0"/>
              <a:t>Spôsobuje silné popáleniny a poleptanie</a:t>
            </a:r>
            <a:endParaRPr lang="sk-SK" dirty="0"/>
          </a:p>
        </p:txBody>
      </p:sp>
      <p:pic>
        <p:nvPicPr>
          <p:cNvPr id="1026" name="Picture 2" descr="http://upload.wikimedia.org/wikipedia/commons/thumb/0/04/Hydrogen-peroxide-3D-balls.png/1024px-Hydrogen-peroxide-3D-bal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0648"/>
            <a:ext cx="3854450" cy="23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165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Využitie peroxidu vodíka: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 dezinfekcia v medicíne ako 3-percentný vodný </a:t>
            </a:r>
            <a:r>
              <a:rPr lang="sk-SK" dirty="0" smtClean="0"/>
              <a:t>roztok</a:t>
            </a:r>
          </a:p>
          <a:p>
            <a:r>
              <a:rPr lang="sk-SK" dirty="0"/>
              <a:t> pokovovanie, bielenie zubov, melírovanie, úprava pitnej a odpadovej </a:t>
            </a:r>
            <a:r>
              <a:rPr lang="sk-SK" dirty="0" smtClean="0"/>
              <a:t>vody</a:t>
            </a:r>
          </a:p>
          <a:p>
            <a:r>
              <a:rPr lang="sk-SK" dirty="0"/>
              <a:t> leptanie v elektrotechnickom </a:t>
            </a:r>
            <a:r>
              <a:rPr lang="sk-SK" dirty="0" smtClean="0"/>
              <a:t>priemysle</a:t>
            </a:r>
          </a:p>
          <a:p>
            <a:r>
              <a:rPr lang="sk-SK" dirty="0" smtClean="0"/>
              <a:t>Bielenie celulózy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092619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197</TotalTime>
  <Words>213</Words>
  <Application>Microsoft Office PowerPoint</Application>
  <PresentationFormat>Prezentácia na obrazovke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Verve</vt:lpstr>
      <vt:lpstr> Vodík </vt:lpstr>
      <vt:lpstr>  Vlastnosti:</vt:lpstr>
      <vt:lpstr>   Využitie vodíka:</vt:lpstr>
      <vt:lpstr>   Má 3 izotopy:</vt:lpstr>
      <vt:lpstr>   Stabilná konfigurácia 1s1 sa získa:</vt:lpstr>
      <vt:lpstr>Snímka 6</vt:lpstr>
      <vt:lpstr>Snímka 7</vt:lpstr>
      <vt:lpstr>Peroxid vodíka:</vt:lpstr>
      <vt:lpstr>Využitie peroxidu vodíka:</vt:lpstr>
      <vt:lpstr>Snímka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Vodík</dc:title>
  <dc:creator>Gabriela</dc:creator>
  <cp:lastModifiedBy>Gymgl</cp:lastModifiedBy>
  <cp:revision>14</cp:revision>
  <dcterms:created xsi:type="dcterms:W3CDTF">2014-12-31T09:37:34Z</dcterms:created>
  <dcterms:modified xsi:type="dcterms:W3CDTF">2015-01-25T13:05:01Z</dcterms:modified>
</cp:coreProperties>
</file>