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3" r:id="rId7"/>
    <p:sldId id="260" r:id="rId8"/>
    <p:sldId id="266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123C14-C301-F9FF-C6A5-4F2D41FBD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B8F43D7-4E8F-259B-585E-D6E19618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69E3252-94BB-A13E-FEC8-5FA28E27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0AD2C49-2246-82B6-E0D4-7F9F9436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F0D2A1E-5883-79F6-DE44-F69B2018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3F2AF9-EE93-3EC3-1904-D2CF0432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1C8C78F-D503-327A-DC76-3B76311E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6767CC-FBB5-E539-4E92-B55B8167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CDA7BFD-950C-BCD8-F18F-6443BBE7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04FF7D-D79A-170D-3CC1-C17E6EAB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979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32025DF-F7BE-2E91-855A-1CF22FF7F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2275E66-9A63-66B2-F329-6328CA3B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5ADA0D0-679A-B537-F1FB-BE9691AB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EE8351E-E75F-C17D-452B-1E47D81B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49676F0-4A1B-BCCE-9C2D-64848C51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310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CCAB92-4548-8914-5E00-2D3E893D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6BE090-9196-A4E2-4E83-3AEB48F2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414683A-29B5-7F3A-B9EF-378A4B37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58709D-B4E1-4B1D-CDCF-477197FC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FC2B9B-C516-3583-9863-13CD718C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58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473E71-4E6D-D923-F636-8163E7A9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3EC62D5-2F4F-5A8F-E790-F4DEF47D1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03682F4-6E50-2723-5E20-2A475596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AF4B1C2-A1C9-A897-D929-F2B8C112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20E3D6-163D-8CC0-B075-8B91040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949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09DF4-4C75-0D53-D64F-041E4ABA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59DA77-E3AC-9CC0-48A9-D5AF87C34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0A23954-2D26-3DF5-8961-B840BF338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20DCBA7-C93A-AF85-D353-385E23F3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8AE606F-2783-849A-D8DF-9C15F6B9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FDD83A1-3D78-226B-451E-706DB335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14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26888-F0C5-A514-DDE9-212E33D9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52045D-5F04-34C2-E632-B07EE89B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0619936-E7E3-C395-8824-FE360724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EFA886F-3678-0960-BCED-C91E0EAA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A061DCF-4E00-BBCD-A5FD-A6B9DDC7B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58F24AC-F95B-8D6F-8831-58A701CD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62AAE245-82C7-487D-8E8D-A956E04F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D916D7B-4A17-8E43-7428-74B2DDF0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90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000ED0-48F6-B202-1BCE-B99F8343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F827BD1-B56C-F71E-238C-D4215250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EB19083-56B9-FB7A-C79D-5A9E7C5A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CD5FC333-77FC-8F80-6518-0B43B5C3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302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BF1B4CF-AEBA-34E9-FAB9-E61AC041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7243E8F0-BF0F-AEDB-F089-CDB58015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9F83BA-B9BE-A96C-A9C1-D92E9205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190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38D96A-186F-6181-1593-D30272CB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8F9B2D-2A25-57F0-B351-4B9FD228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9D2E859-E922-664F-BE3E-646F162D5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EB6D0E6-2ED7-508C-476F-E2B43163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B8987F0-43A0-EC01-DA68-6D966C96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5EE891D-7BDE-820B-0842-5FB7BCD2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276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9BBEE8-AE0E-A84C-B080-C6930A4D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742F14D-E5FA-8A42-7437-38C17C095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C7A0D94-2A7C-EA23-117A-01912B870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6FB403-4B3A-9D18-D818-1F698B7B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F3F278B-FB6B-0559-AD25-DC38B17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2052F6-536F-331A-2762-ABDCA806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293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51251B8-F300-C131-E65D-F77D7D74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476571-32CD-2497-C408-2B4DBC7A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CCE6C42-3B8B-C369-4F4F-5E7291E34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BBA8-F07F-487E-B58C-D4902A1374E2}" type="datetimeFigureOut">
              <a:rPr lang="sk-SK" smtClean="0"/>
              <a:t>27. 2. 2023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E0470E-5B93-6FF1-7D09-E2FBCEBB6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82CD884-62D4-5770-0C4B-5B3AFE110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059E-3937-414C-94DB-4403E6F22F6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1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ntrylife.co.uk/country-life/gun-won-tale-winchester-repeater-gun-changed-america-14720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loc.gov/winchester-rifle" TargetMode="External"/><Relationship Id="rId5" Type="http://schemas.openxmlformats.org/officeDocument/2006/relationships/hyperlink" Target="https://www.loc.gov/rr/scitech/SciRefGuides/winchester-rifle.html" TargetMode="External"/><Relationship Id="rId4" Type="http://schemas.openxmlformats.org/officeDocument/2006/relationships/hyperlink" Target="https://www.popularmechanics.com/military/weapons/a23149/winchester-rifl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owning.com/content/dam/winchester-repeating-arms/products/rifles/model-1873/support/1873_Family_1920x500.jpg" TargetMode="External"/><Relationship Id="rId3" Type="http://schemas.openxmlformats.org/officeDocument/2006/relationships/hyperlink" Target="https://www.ammoland.com/wp-content/uploads/2019/11/Oliver-Winchester-600x487.jpg" TargetMode="External"/><Relationship Id="rId7" Type="http://schemas.openxmlformats.org/officeDocument/2006/relationships/hyperlink" Target="https://keyassets.timeincuk.net/inspirewp/live/wp-content/uploads/sites/8/2017/01/Winchester_73_-_1950-_Poster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yassets.timeincuk.net/inspirewp/live/wp-content/uploads/sites/8/2017/01/winchester2.jpg" TargetMode="External"/><Relationship Id="rId5" Type="http://schemas.openxmlformats.org/officeDocument/2006/relationships/hyperlink" Target="https://keyassets.timeincuk.net/inspirewp/live/wp-content/uploads/sites/8/2017/01/Winchester_Model_1894.jpg" TargetMode="External"/><Relationship Id="rId10" Type="http://schemas.openxmlformats.org/officeDocument/2006/relationships/hyperlink" Target="https://upload.wikimedia.org/wikipedia/commons/thumb/4/4a/Benjamin_Tyler_Henry.jpg/220px-Benjamin_Tyler_Henry.jpg" TargetMode="External"/><Relationship Id="rId4" Type="http://schemas.openxmlformats.org/officeDocument/2006/relationships/hyperlink" Target="https://winchester.com/-/media/Feature/Blog/2016/07/Oliver_Winchester_Crop.ashx?h=490&amp;w=770&amp;hash=516C441BC36156C36A356E9249ADCB22" TargetMode="External"/><Relationship Id="rId9" Type="http://schemas.openxmlformats.org/officeDocument/2006/relationships/hyperlink" Target="https://tile.loc.gov/storage-services/service/pnp/cph/3a20000/3a23000/3a23100/3a23124r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846DF196-2AFA-CEBB-33F9-36A541D29B7C}"/>
              </a:ext>
            </a:extLst>
          </p:cNvPr>
          <p:cNvSpPr txBox="1"/>
          <p:nvPr/>
        </p:nvSpPr>
        <p:spPr>
          <a:xfrm>
            <a:off x="352409" y="5063132"/>
            <a:ext cx="8396021" cy="1017896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effectLst>
            <a:softEdge rad="254000"/>
          </a:effectLst>
        </p:spPr>
        <p:txBody>
          <a:bodyPr vert="horz" wrap="square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'The Gun That Won the West'</a:t>
            </a:r>
            <a:endParaRPr lang="en-US" sz="4400" b="1" i="0" dirty="0">
              <a:solidFill>
                <a:schemeClr val="bg1"/>
              </a:solidFill>
              <a:effectLst/>
              <a:latin typeface="Algerian" panose="04020705040A02060702" pitchFamily="82" charset="0"/>
              <a:ea typeface="+mj-ea"/>
              <a:cs typeface="+mj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2288F0-2BE4-0B60-FD05-474479E98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0838" y="5307476"/>
            <a:ext cx="2855067" cy="101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i="1" dirty="0" err="1">
                <a:solidFill>
                  <a:schemeClr val="bg1"/>
                </a:solidFill>
                <a:latin typeface="Bahnschrift" panose="020B0502040204020203" pitchFamily="34" charset="0"/>
                <a:cs typeface="Aldhabi" panose="020B0604020202020204" pitchFamily="2" charset="-78"/>
              </a:rPr>
              <a:t>Bc</a:t>
            </a:r>
            <a:r>
              <a:rPr lang="en-US" b="1" i="1" dirty="0">
                <a:solidFill>
                  <a:schemeClr val="bg1"/>
                </a:solidFill>
                <a:latin typeface="Bahnschrift" panose="020B0502040204020203" pitchFamily="34" charset="0"/>
                <a:cs typeface="Aldhabi" panose="020B0604020202020204" pitchFamily="2" charset="-78"/>
              </a:rPr>
              <a:t>. Dominik Valeš</a:t>
            </a:r>
          </a:p>
          <a:p>
            <a:pPr algn="l"/>
            <a:r>
              <a:rPr lang="en-US" b="1" i="1" dirty="0" err="1">
                <a:solidFill>
                  <a:schemeClr val="bg1"/>
                </a:solidFill>
                <a:latin typeface="Bahnschrift" panose="020B0502040204020203" pitchFamily="34" charset="0"/>
                <a:cs typeface="Aldhabi" panose="020B0604020202020204" pitchFamily="2" charset="-78"/>
              </a:rPr>
              <a:t>Bc</a:t>
            </a:r>
            <a:r>
              <a:rPr lang="en-US" b="1" i="1" dirty="0">
                <a:solidFill>
                  <a:schemeClr val="bg1"/>
                </a:solidFill>
                <a:latin typeface="Bahnschrift" panose="020B0502040204020203" pitchFamily="34" charset="0"/>
                <a:cs typeface="Aldhabi" panose="020B0604020202020204" pitchFamily="2" charset="-78"/>
              </a:rPr>
              <a:t>. Dominik </a:t>
            </a:r>
            <a:r>
              <a:rPr lang="en-US" b="1" i="1" dirty="0" err="1">
                <a:solidFill>
                  <a:schemeClr val="bg1"/>
                </a:solidFill>
                <a:latin typeface="Bahnschrift" panose="020B0502040204020203" pitchFamily="34" charset="0"/>
                <a:cs typeface="Aldhabi" panose="020B0604020202020204" pitchFamily="2" charset="-78"/>
              </a:rPr>
              <a:t>Orolín</a:t>
            </a:r>
            <a:endParaRPr lang="en-US" b="1" i="1" dirty="0">
              <a:solidFill>
                <a:schemeClr val="bg1"/>
              </a:solidFill>
              <a:latin typeface="Bahnschrift" panose="020B0502040204020203" pitchFamily="34" charset="0"/>
              <a:cs typeface="Aldhabi" panose="020B0604020202020204" pitchFamily="2" charset="-78"/>
            </a:endParaRPr>
          </a:p>
        </p:txBody>
      </p:sp>
      <p:pic>
        <p:nvPicPr>
          <p:cNvPr id="1028" name="Picture 4" descr="Photo of a winchester rifle. on display.">
            <a:extLst>
              <a:ext uri="{FF2B5EF4-FFF2-40B4-BE49-F238E27FC236}">
                <a16:creationId xmlns:a16="http://schemas.microsoft.com/office/drawing/2014/main" id="{25C66E4A-A659-A3AC-747A-9E0252464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r="-1" b="-1"/>
          <a:stretch/>
        </p:blipFill>
        <p:spPr bwMode="auto">
          <a:xfrm>
            <a:off x="0" y="0"/>
            <a:ext cx="12191980" cy="39849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35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44AFDB6-7F81-756B-5B69-B4EAF3D5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sk-SK" sz="4000" b="1"/>
              <a:t>Zdroje: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92213F8B-8BD0-34AD-DF1B-4247D9BB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sk-SK" sz="2400">
                <a:solidFill>
                  <a:schemeClr val="tx1">
                    <a:alpha val="80000"/>
                  </a:schemeClr>
                </a:solidFill>
                <a:hlinkClick r:id="rId3"/>
              </a:rPr>
              <a:t>https://www.countrylife.co.uk/country-life/gun-won-tale-winchester-repeater-gun-changed-america-147204</a:t>
            </a:r>
            <a:endParaRPr lang="sk-SK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2400">
                <a:solidFill>
                  <a:schemeClr val="tx1">
                    <a:alpha val="80000"/>
                  </a:schemeClr>
                </a:solidFill>
                <a:hlinkClick r:id="rId4"/>
              </a:rPr>
              <a:t>https://www.popularmechanics.com/military/weapons/a23149/winchester-rifle/</a:t>
            </a:r>
            <a:endParaRPr lang="sk-SK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2400">
                <a:solidFill>
                  <a:schemeClr val="tx1">
                    <a:alpha val="80000"/>
                  </a:schemeClr>
                </a:solidFill>
                <a:hlinkClick r:id="rId5"/>
              </a:rPr>
              <a:t>https://www.loc.gov/rr/scitech//SciRefGuides/winchester-rifle.html</a:t>
            </a:r>
            <a:endParaRPr lang="sk-SK" sz="2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2400">
                <a:solidFill>
                  <a:schemeClr val="tx1">
                    <a:alpha val="80000"/>
                  </a:schemeClr>
                </a:solidFill>
                <a:hlinkClick r:id="rId6"/>
              </a:rPr>
              <a:t>https://guides.loc.gov/winchester-rifle</a:t>
            </a:r>
            <a:endParaRPr lang="sk-SK" sz="2400">
              <a:solidFill>
                <a:schemeClr val="tx1">
                  <a:alpha val="80000"/>
                </a:schemeClr>
              </a:solidFill>
            </a:endParaRPr>
          </a:p>
          <a:p>
            <a:endParaRPr lang="sk-SK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8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4AFDB6-7F81-756B-5B69-B4EAF3D5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0E11EFE-78E6-EC55-BBA1-016AB541D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141836"/>
            <a:ext cx="11548872" cy="25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9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9" name="Rectangle 2082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Rectangle 2084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7545361-71A4-07E6-EA55-5AB073C145FD}"/>
              </a:ext>
            </a:extLst>
          </p:cNvPr>
          <p:cNvSpPr txBox="1"/>
          <p:nvPr/>
        </p:nvSpPr>
        <p:spPr>
          <a:xfrm>
            <a:off x="635296" y="5024628"/>
            <a:ext cx="3430949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k-SK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OLIVER WINCHESTER</a:t>
            </a:r>
          </a:p>
        </p:txBody>
      </p:sp>
      <p:pic>
        <p:nvPicPr>
          <p:cNvPr id="2050" name="Picture 2" descr="This Day in History: Oliver Winchester is Born">
            <a:extLst>
              <a:ext uri="{FF2B5EF4-FFF2-40B4-BE49-F238E27FC236}">
                <a16:creationId xmlns:a16="http://schemas.microsoft.com/office/drawing/2014/main" id="{1C6CCEBC-3800-5F90-4803-000C9619B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8" r="8391" b="2"/>
          <a:stretch/>
        </p:blipFill>
        <p:spPr bwMode="auto">
          <a:xfrm>
            <a:off x="1473826" y="424328"/>
            <a:ext cx="3532398" cy="39739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91" name="Straight Connector 2086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lokTextu 4">
            <a:extLst>
              <a:ext uri="{FF2B5EF4-FFF2-40B4-BE49-F238E27FC236}">
                <a16:creationId xmlns:a16="http://schemas.microsoft.com/office/drawing/2014/main" id="{14E8B2D5-4155-A5CF-9ECA-A0834B9BEF9F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30. </a:t>
            </a:r>
            <a:r>
              <a:rPr lang="en-US" sz="1700" b="1" dirty="0" err="1">
                <a:solidFill>
                  <a:schemeClr val="bg1"/>
                </a:solidFill>
              </a:rPr>
              <a:t>novembra</a:t>
            </a:r>
            <a:r>
              <a:rPr lang="en-US" sz="1700" b="1" dirty="0">
                <a:solidFill>
                  <a:schemeClr val="bg1"/>
                </a:solidFill>
              </a:rPr>
              <a:t> 1810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 11. </a:t>
            </a:r>
            <a:r>
              <a:rPr lang="en-US" sz="1700" b="1" dirty="0" err="1">
                <a:solidFill>
                  <a:schemeClr val="bg1"/>
                </a:solidFill>
              </a:rPr>
              <a:t>decembra</a:t>
            </a:r>
            <a:r>
              <a:rPr lang="en-US" sz="1700" b="1" dirty="0">
                <a:solidFill>
                  <a:schemeClr val="bg1"/>
                </a:solidFill>
              </a:rPr>
              <a:t> 1880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</a:rPr>
              <a:t>americký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 dirty="0" err="1">
                <a:solidFill>
                  <a:schemeClr val="bg1"/>
                </a:solidFill>
              </a:rPr>
              <a:t>podnikateľ</a:t>
            </a:r>
            <a:r>
              <a:rPr lang="en-US" sz="1700" b="1" dirty="0">
                <a:solidFill>
                  <a:schemeClr val="bg1"/>
                </a:solidFill>
              </a:rPr>
              <a:t> a </a:t>
            </a:r>
            <a:r>
              <a:rPr lang="en-US" sz="1700" b="1" dirty="0" err="1">
                <a:solidFill>
                  <a:schemeClr val="bg1"/>
                </a:solidFill>
              </a:rPr>
              <a:t>politik</a:t>
            </a:r>
            <a:r>
              <a:rPr lang="en-US" sz="1700" b="1" dirty="0">
                <a:solidFill>
                  <a:schemeClr val="bg1"/>
                </a:solidFill>
              </a:rPr>
              <a:t>,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</a:rPr>
              <a:t>zakladateľ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 dirty="0" err="1">
                <a:solidFill>
                  <a:schemeClr val="bg1"/>
                </a:solidFill>
              </a:rPr>
              <a:t>spoločnosti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 i="1" dirty="0">
                <a:solidFill>
                  <a:schemeClr val="bg1"/>
                </a:solidFill>
              </a:rPr>
              <a:t>Winchester Repeating Arms Company.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542CDCA-A41F-BE18-FF11-4DEEBE4CE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61" y="424327"/>
            <a:ext cx="3532397" cy="39739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6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inchester’s factory at New Haven">
            <a:extLst>
              <a:ext uri="{FF2B5EF4-FFF2-40B4-BE49-F238E27FC236}">
                <a16:creationId xmlns:a16="http://schemas.microsoft.com/office/drawing/2014/main" id="{0C3C8373-CFDF-2592-E0EF-91DCFA46B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334" y="643467"/>
            <a:ext cx="8773332" cy="55710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tory of the famous winchester rifle">
            <a:extLst>
              <a:ext uri="{FF2B5EF4-FFF2-40B4-BE49-F238E27FC236}">
                <a16:creationId xmlns:a16="http://schemas.microsoft.com/office/drawing/2014/main" id="{C852D00A-6E80-CF11-F3D6-233A30821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 r="-1" b="-1"/>
          <a:stretch/>
        </p:blipFill>
        <p:spPr bwMode="auto">
          <a:xfrm>
            <a:off x="838200" y="233807"/>
            <a:ext cx="10468866" cy="588873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5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5E4A25-7757-F43A-D5E0-CC624B2B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0" y="4020437"/>
            <a:ext cx="11361320" cy="244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l 1873 | Lever-Action Rifles | Winchester">
            <a:extLst>
              <a:ext uri="{FF2B5EF4-FFF2-40B4-BE49-F238E27FC236}">
                <a16:creationId xmlns:a16="http://schemas.microsoft.com/office/drawing/2014/main" id="{B4588F23-90E0-D918-CCE4-65E110E7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67"/>
            <a:ext cx="12192000" cy="317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8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reeform: Shape 5126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Geronimo - Wikipedia">
            <a:extLst>
              <a:ext uri="{FF2B5EF4-FFF2-40B4-BE49-F238E27FC236}">
                <a16:creationId xmlns:a16="http://schemas.microsoft.com/office/drawing/2014/main" id="{C163136A-FC5C-F53B-C469-E7C7D8075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" b="30277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6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0A0CCBB4-152E-B4DC-0C4E-0B23FF4A2040}"/>
              </a:ext>
            </a:extLst>
          </p:cNvPr>
          <p:cNvSpPr/>
          <p:nvPr/>
        </p:nvSpPr>
        <p:spPr>
          <a:xfrm>
            <a:off x="7617861" y="2713219"/>
            <a:ext cx="4497046" cy="1066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Winchester´73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1CB419-967B-D302-9FAC-1960B2C4B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" r="-2" b="3341"/>
          <a:stretch/>
        </p:blipFill>
        <p:spPr bwMode="auto">
          <a:xfrm>
            <a:off x="1999282" y="566916"/>
            <a:ext cx="3870544" cy="5724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lokTextu 4">
            <a:extLst>
              <a:ext uri="{FF2B5EF4-FFF2-40B4-BE49-F238E27FC236}">
                <a16:creationId xmlns:a16="http://schemas.microsoft.com/office/drawing/2014/main" id="{239C272D-37BB-CFFA-53A0-46562E6EFF58}"/>
              </a:ext>
            </a:extLst>
          </p:cNvPr>
          <p:cNvSpPr txBox="1"/>
          <p:nvPr/>
        </p:nvSpPr>
        <p:spPr>
          <a:xfrm>
            <a:off x="7781070" y="3779342"/>
            <a:ext cx="6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1950</a:t>
            </a:r>
          </a:p>
        </p:txBody>
      </p:sp>
    </p:spTree>
    <p:extLst>
      <p:ext uri="{BB962C8B-B14F-4D97-AF65-F5344CB8AC3E}">
        <p14:creationId xmlns:p14="http://schemas.microsoft.com/office/powerpoint/2010/main" val="1121136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38F7D33B-0B6B-265E-8245-75A3012E6BD1}"/>
              </a:ext>
            </a:extLst>
          </p:cNvPr>
          <p:cNvSpPr txBox="1"/>
          <p:nvPr/>
        </p:nvSpPr>
        <p:spPr>
          <a:xfrm>
            <a:off x="853190" y="2877211"/>
            <a:ext cx="6222167" cy="137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k-SK" sz="2400" b="1" dirty="0"/>
              <a:t>P</a:t>
            </a:r>
            <a:r>
              <a:rPr lang="en-US" sz="2400" b="1" dirty="0" err="1"/>
              <a:t>ortrét</a:t>
            </a:r>
            <a:r>
              <a:rPr lang="en-US" sz="2400" b="1" dirty="0"/>
              <a:t> v </a:t>
            </a:r>
            <a:r>
              <a:rPr lang="en-US" sz="2400" b="1" dirty="0" err="1"/>
              <a:t>celej</a:t>
            </a:r>
            <a:r>
              <a:rPr lang="en-US" sz="2400" b="1" dirty="0"/>
              <a:t> </a:t>
            </a:r>
            <a:r>
              <a:rPr lang="en-US" sz="2400" b="1" dirty="0" err="1"/>
              <a:t>dĺžke</a:t>
            </a:r>
            <a:r>
              <a:rPr lang="en-US" sz="2400" b="1" dirty="0"/>
              <a:t>, </a:t>
            </a:r>
            <a:r>
              <a:rPr lang="en-US" sz="2400" b="1" dirty="0" err="1"/>
              <a:t>sedí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</a:t>
            </a:r>
            <a:r>
              <a:rPr lang="en-US" sz="2400" b="1" dirty="0" err="1"/>
              <a:t>skale</a:t>
            </a:r>
            <a:r>
              <a:rPr lang="en-US" sz="2400" b="1" dirty="0"/>
              <a:t>, </a:t>
            </a:r>
            <a:r>
              <a:rPr lang="en-US" sz="2400" b="1" dirty="0" err="1"/>
              <a:t>tvárou</a:t>
            </a:r>
            <a:r>
              <a:rPr lang="en-US" sz="2400" b="1" dirty="0"/>
              <a:t> </a:t>
            </a:r>
            <a:r>
              <a:rPr lang="en-US" sz="2400" b="1" dirty="0" err="1"/>
              <a:t>doprava</a:t>
            </a:r>
            <a:r>
              <a:rPr lang="en-US" sz="2400" b="1" dirty="0"/>
              <a:t>, </a:t>
            </a:r>
            <a:r>
              <a:rPr lang="en-US" sz="2400" b="1" dirty="0" err="1"/>
              <a:t>pravou</a:t>
            </a:r>
            <a:r>
              <a:rPr lang="en-US" sz="2400" b="1" dirty="0"/>
              <a:t> </a:t>
            </a:r>
            <a:r>
              <a:rPr lang="en-US" sz="2400" b="1" dirty="0" err="1"/>
              <a:t>rukou</a:t>
            </a:r>
            <a:r>
              <a:rPr lang="en-US" sz="2400" b="1" dirty="0"/>
              <a:t> </a:t>
            </a:r>
            <a:r>
              <a:rPr lang="en-US" sz="2400" b="1" dirty="0" err="1"/>
              <a:t>drží</a:t>
            </a:r>
            <a:r>
              <a:rPr lang="en-US" sz="2400" b="1" dirty="0"/>
              <a:t> </a:t>
            </a:r>
            <a:r>
              <a:rPr lang="en-US" sz="2400" b="1" dirty="0" err="1"/>
              <a:t>pušku</a:t>
            </a:r>
            <a:r>
              <a:rPr lang="en-US" sz="2400" b="1" dirty="0"/>
              <a:t>, </a:t>
            </a:r>
            <a:r>
              <a:rPr lang="en-US" sz="2400" b="1" dirty="0" err="1"/>
              <a:t>ľavú</a:t>
            </a:r>
            <a:r>
              <a:rPr lang="en-US" sz="2400" b="1" dirty="0"/>
              <a:t> </a:t>
            </a:r>
            <a:r>
              <a:rPr lang="en-US" sz="2400" b="1" dirty="0" err="1"/>
              <a:t>ruku</a:t>
            </a:r>
            <a:r>
              <a:rPr lang="en-US" sz="2400" b="1" dirty="0"/>
              <a:t> </a:t>
            </a:r>
            <a:r>
              <a:rPr lang="en-US" sz="2400" b="1" dirty="0" err="1"/>
              <a:t>má</a:t>
            </a:r>
            <a:r>
              <a:rPr lang="en-US" sz="2400" b="1" dirty="0"/>
              <a:t> </a:t>
            </a:r>
            <a:r>
              <a:rPr lang="en-US" sz="2400" b="1" dirty="0" err="1"/>
              <a:t>položenú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</a:t>
            </a:r>
            <a:r>
              <a:rPr lang="en-US" sz="2400" b="1" dirty="0" err="1"/>
              <a:t>kolene</a:t>
            </a:r>
            <a:r>
              <a:rPr lang="en-US" sz="2400" b="1" dirty="0"/>
              <a:t>. 1903.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9BE71C-0703-B77E-676D-4FA86D308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555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95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BlokTextu 4">
            <a:extLst>
              <a:ext uri="{FF2B5EF4-FFF2-40B4-BE49-F238E27FC236}">
                <a16:creationId xmlns:a16="http://schemas.microsoft.com/office/drawing/2014/main" id="{51C63366-E3DD-93D1-18CF-15F4F2FE2B9B}"/>
              </a:ext>
            </a:extLst>
          </p:cNvPr>
          <p:cNvSpPr txBox="1"/>
          <p:nvPr/>
        </p:nvSpPr>
        <p:spPr>
          <a:xfrm>
            <a:off x="1712915" y="1040400"/>
            <a:ext cx="7866060" cy="7078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Zdroje obrázkov: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213F8B-8BD0-34AD-DF1B-4247D9BB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https://www.loc.gov/rr/scitech//SciRefGuides/images/winchester.jpg</a:t>
            </a: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https://www.ammoland.com/wp-content/uploads/2019/11/Oliver-Winchester-600x487.jpg</a:t>
            </a: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https://winchester.com/-/media/Feature/Blog/2016/07/Oliver_Winchester_Crop.ashx?h=490&amp;w=770&amp;hash=516C441BC36156C36A356E9249ADCB22</a:t>
            </a: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5"/>
              </a:rPr>
              <a:t>https://keyassets.timeincuk.net/inspirewp/live/wp-content/uploads/sites/8/2017/01/Winchester_Model_1894.jpg</a:t>
            </a: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6"/>
              </a:rPr>
              <a:t>https://keyassets.timeincuk.net/inspirewp/live/wp-content/uploads/sites/8/2017/01/winchester2.jpg</a:t>
            </a: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7"/>
              </a:rPr>
              <a:t>https://keyassets.timeincuk.net/inspirewp/live/wp-content/uploads/sites/8/2017/01/Winchester_73_-_1950-_Poster.png</a:t>
            </a:r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8"/>
              </a:rPr>
              <a:t>https://www.browning.com/content/dam/winchester-repeating-arms/products/rifles/model-1873/support/1873_Family_1920x500.jpg</a:t>
            </a:r>
            <a:endParaRPr lang="sk-SK" sz="1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alpha val="80000"/>
                  </a:schemeClr>
                </a:solidFill>
                <a:hlinkClick r:id="rId9"/>
              </a:rPr>
              <a:t>https://tile.loc.gov/storage-services/service/pnp/cph/3a20000/3a23000/3a23100/3a23124r.jpg</a:t>
            </a:r>
            <a:endParaRPr lang="sk-SK" sz="1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k-SK" sz="1100" dirty="0">
                <a:solidFill>
                  <a:schemeClr val="tx1">
                    <a:alpha val="80000"/>
                  </a:schemeClr>
                </a:solidFill>
                <a:hlinkClick r:id="rId10"/>
              </a:rPr>
              <a:t>https://upload.wikimedia.org/wikipedia/commons/thumb/4/4a/Benjamin_Tyler_Henry.jpg/220px-Benjamin_Tyler_Henry.jpg</a:t>
            </a:r>
            <a:endParaRPr lang="sk-SK" sz="1100" dirty="0">
              <a:solidFill>
                <a:schemeClr val="tx1">
                  <a:alpha val="80000"/>
                </a:schemeClr>
              </a:solidFill>
            </a:endParaRPr>
          </a:p>
          <a:p>
            <a:endParaRPr lang="sk-SK" sz="1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64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360</Words>
  <Application>Microsoft Office PowerPoint</Application>
  <PresentationFormat>Širokouhlá</PresentationFormat>
  <Paragraphs>32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Bahnschrift</vt:lpstr>
      <vt:lpstr>Calibri</vt:lpstr>
      <vt:lpstr>Calibri Light</vt:lpstr>
      <vt:lpstr>Tw Cen MT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Zdroje: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Valeš</dc:creator>
  <cp:lastModifiedBy>Dominik Valeš</cp:lastModifiedBy>
  <cp:revision>7</cp:revision>
  <dcterms:created xsi:type="dcterms:W3CDTF">2023-02-22T17:04:49Z</dcterms:created>
  <dcterms:modified xsi:type="dcterms:W3CDTF">2023-02-27T13:50:20Z</dcterms:modified>
</cp:coreProperties>
</file>