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71" r:id="rId10"/>
    <p:sldId id="266" r:id="rId11"/>
    <p:sldId id="268" r:id="rId12"/>
    <p:sldId id="267" r:id="rId13"/>
    <p:sldId id="269" r:id="rId14"/>
    <p:sldId id="277" r:id="rId15"/>
    <p:sldId id="263" r:id="rId16"/>
    <p:sldId id="274" r:id="rId17"/>
    <p:sldId id="281" r:id="rId18"/>
    <p:sldId id="275" r:id="rId19"/>
    <p:sldId id="276" r:id="rId20"/>
    <p:sldId id="272" r:id="rId21"/>
    <p:sldId id="282" r:id="rId22"/>
    <p:sldId id="273" r:id="rId23"/>
    <p:sldId id="278" r:id="rId24"/>
    <p:sldId id="279" r:id="rId25"/>
    <p:sldId id="283" r:id="rId26"/>
    <p:sldId id="285" r:id="rId27"/>
    <p:sldId id="291" r:id="rId28"/>
    <p:sldId id="290" r:id="rId29"/>
    <p:sldId id="293" r:id="rId30"/>
    <p:sldId id="294" r:id="rId31"/>
    <p:sldId id="292" r:id="rId32"/>
    <p:sldId id="287" r:id="rId33"/>
    <p:sldId id="286" r:id="rId34"/>
    <p:sldId id="289" r:id="rId35"/>
    <p:sldId id="295" r:id="rId36"/>
    <p:sldId id="296" r:id="rId37"/>
    <p:sldId id="301" r:id="rId38"/>
    <p:sldId id="297" r:id="rId39"/>
    <p:sldId id="298" r:id="rId40"/>
    <p:sldId id="300" r:id="rId41"/>
    <p:sldId id="299" r:id="rId42"/>
    <p:sldId id="288" r:id="rId43"/>
    <p:sldId id="304" r:id="rId44"/>
    <p:sldId id="305" r:id="rId45"/>
    <p:sldId id="302" r:id="rId46"/>
    <p:sldId id="306" r:id="rId47"/>
    <p:sldId id="303" r:id="rId48"/>
    <p:sldId id="307" r:id="rId4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4D0A5E26-3195-4947-9239-D69BF1397CBB}">
          <p14:sldIdLst>
            <p14:sldId id="256"/>
            <p14:sldId id="257"/>
            <p14:sldId id="259"/>
            <p14:sldId id="260"/>
            <p14:sldId id="258"/>
            <p14:sldId id="262"/>
            <p14:sldId id="261"/>
            <p14:sldId id="264"/>
            <p14:sldId id="271"/>
            <p14:sldId id="266"/>
            <p14:sldId id="268"/>
            <p14:sldId id="267"/>
            <p14:sldId id="269"/>
            <p14:sldId id="277"/>
            <p14:sldId id="263"/>
            <p14:sldId id="274"/>
            <p14:sldId id="281"/>
            <p14:sldId id="275"/>
            <p14:sldId id="276"/>
            <p14:sldId id="272"/>
            <p14:sldId id="282"/>
            <p14:sldId id="273"/>
            <p14:sldId id="278"/>
            <p14:sldId id="279"/>
            <p14:sldId id="283"/>
            <p14:sldId id="285"/>
            <p14:sldId id="291"/>
            <p14:sldId id="290"/>
            <p14:sldId id="293"/>
            <p14:sldId id="294"/>
            <p14:sldId id="292"/>
            <p14:sldId id="287"/>
            <p14:sldId id="286"/>
            <p14:sldId id="289"/>
            <p14:sldId id="295"/>
            <p14:sldId id="296"/>
            <p14:sldId id="301"/>
            <p14:sldId id="297"/>
            <p14:sldId id="298"/>
            <p14:sldId id="300"/>
            <p14:sldId id="299"/>
            <p14:sldId id="288"/>
            <p14:sldId id="304"/>
            <p14:sldId id="305"/>
            <p14:sldId id="302"/>
            <p14:sldId id="306"/>
            <p14:sldId id="303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5E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404" autoAdjust="0"/>
  </p:normalViewPr>
  <p:slideViewPr>
    <p:cSldViewPr>
      <p:cViewPr>
        <p:scale>
          <a:sx n="70" d="100"/>
          <a:sy n="70" d="100"/>
        </p:scale>
        <p:origin x="-115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367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0A3C-E432-4988-BAC7-89BAD51FB1C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221-6DE7-449E-B3B1-E4E8646695D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66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https://www.youtube.com/watch?v=gG7uCskUOrA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4221-6DE7-449E-B3B1-E4E8646695D8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25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5030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lvl="0"/>
            <a:r>
              <a:rPr lang="sk-SK" sz="3100" b="1" dirty="0"/>
              <a:t>Aké budú v tomto znaku deti </a:t>
            </a:r>
            <a:r>
              <a:rPr lang="sk-SK" sz="3100" b="1" dirty="0" err="1"/>
              <a:t>pravorukého</a:t>
            </a:r>
            <a:r>
              <a:rPr lang="sk-SK" sz="3100" b="1" dirty="0"/>
              <a:t> otca (v ktorého rode sa nevyskytol žiadny ľavák) a </a:t>
            </a:r>
            <a:r>
              <a:rPr lang="sk-SK" sz="3100" b="1" dirty="0" err="1"/>
              <a:t>ľavorukej</a:t>
            </a:r>
            <a:r>
              <a:rPr lang="sk-SK" sz="3100" b="1" dirty="0"/>
              <a:t> matky</a:t>
            </a:r>
            <a:r>
              <a:rPr lang="sk-SK" sz="3100" b="1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  <a:solidFill>
            <a:srgbClr val="FFFFCC"/>
          </a:solidFill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Pravo/</a:t>
            </a:r>
            <a:r>
              <a:rPr lang="sk-SK" dirty="0" err="1" smtClean="0"/>
              <a:t>ľavorukosť</a:t>
            </a:r>
            <a:r>
              <a:rPr lang="sk-SK" dirty="0" smtClean="0"/>
              <a:t>  -viazané </a:t>
            </a:r>
            <a:r>
              <a:rPr lang="sk-SK" dirty="0"/>
              <a:t>na prvých 22 </a:t>
            </a:r>
            <a:r>
              <a:rPr lang="sk-SK" dirty="0" smtClean="0"/>
              <a:t>chromozómov </a:t>
            </a:r>
            <a:r>
              <a:rPr lang="sk-SK" dirty="0"/>
              <a:t>prítomnosť až oboch  recesívnych </a:t>
            </a:r>
            <a:r>
              <a:rPr lang="sk-SK" dirty="0" err="1"/>
              <a:t>alel</a:t>
            </a:r>
            <a:r>
              <a:rPr lang="sk-SK" dirty="0"/>
              <a:t> podmieňuje </a:t>
            </a:r>
            <a:r>
              <a:rPr lang="sk-SK" dirty="0" smtClean="0"/>
              <a:t>prejav </a:t>
            </a:r>
            <a:r>
              <a:rPr lang="sk-SK" dirty="0" err="1" smtClean="0"/>
              <a:t>ľavorukosti</a:t>
            </a:r>
            <a:r>
              <a:rPr lang="sk-SK" dirty="0" smtClean="0"/>
              <a:t> (</a:t>
            </a:r>
            <a:r>
              <a:rPr lang="sk-SK" dirty="0" err="1" smtClean="0"/>
              <a:t>aa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b="1" dirty="0" smtClean="0"/>
              <a:t>PLATÍ: V populácii je </a:t>
            </a:r>
            <a:r>
              <a:rPr lang="sk-SK" b="1" dirty="0" err="1" smtClean="0"/>
              <a:t>pravorukosť</a:t>
            </a:r>
            <a:r>
              <a:rPr lang="sk-SK" b="1" dirty="0" smtClean="0"/>
              <a:t> dominantný znak – stačí 1 </a:t>
            </a:r>
            <a:r>
              <a:rPr lang="sk-SK" b="1" dirty="0" err="1" smtClean="0"/>
              <a:t>alela</a:t>
            </a:r>
            <a:r>
              <a:rPr lang="sk-SK" b="1" dirty="0" smtClean="0"/>
              <a:t> (A) na prejav znaku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Zápis:</a:t>
            </a:r>
          </a:p>
          <a:p>
            <a:pPr marL="0" indent="0">
              <a:buNone/>
            </a:pPr>
            <a:r>
              <a:rPr lang="sk-SK" dirty="0"/>
              <a:t>   Otec pravák:  AA   mama ľaváčka: </a:t>
            </a:r>
            <a:r>
              <a:rPr lang="sk-SK" dirty="0" err="1" smtClean="0"/>
              <a:t>aa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</a:t>
            </a:r>
            <a:r>
              <a:rPr lang="sk-SK" dirty="0" smtClean="0">
                <a:latin typeface="Times New Roman"/>
                <a:cs typeface="Times New Roman"/>
              </a:rPr>
              <a:t>♂         ♀</a:t>
            </a:r>
            <a:endParaRPr lang="sk-SK" dirty="0"/>
          </a:p>
          <a:p>
            <a:r>
              <a:rPr lang="sk-SK" dirty="0"/>
              <a:t>P:       </a:t>
            </a:r>
            <a:r>
              <a:rPr lang="sk-SK" dirty="0" smtClean="0"/>
              <a:t>AA   </a:t>
            </a:r>
            <a:r>
              <a:rPr lang="sk-SK" dirty="0"/>
              <a:t>x </a:t>
            </a:r>
            <a:r>
              <a:rPr lang="sk-SK" dirty="0" smtClean="0"/>
              <a:t>   </a:t>
            </a:r>
            <a:r>
              <a:rPr lang="sk-SK" dirty="0" err="1"/>
              <a:t>aa</a:t>
            </a:r>
            <a:endParaRPr lang="sk-SK" dirty="0"/>
          </a:p>
          <a:p>
            <a:r>
              <a:rPr lang="sk-SK" dirty="0"/>
              <a:t>G:       A        </a:t>
            </a:r>
            <a:r>
              <a:rPr lang="sk-SK" dirty="0" smtClean="0"/>
              <a:t>   </a:t>
            </a:r>
            <a:r>
              <a:rPr lang="sk-SK" dirty="0" err="1"/>
              <a:t>a</a:t>
            </a:r>
            <a:r>
              <a:rPr lang="sk-SK" dirty="0"/>
              <a:t> </a:t>
            </a:r>
          </a:p>
          <a:p>
            <a:r>
              <a:rPr lang="sk-SK" dirty="0"/>
              <a:t>F1:    </a:t>
            </a:r>
            <a:r>
              <a:rPr lang="sk-SK" dirty="0" err="1"/>
              <a:t>Aa</a:t>
            </a:r>
            <a:r>
              <a:rPr lang="sk-SK" dirty="0"/>
              <a:t>   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- </a:t>
            </a:r>
            <a:r>
              <a:rPr lang="sk-SK" dirty="0"/>
              <a:t>genotyp detí – všetci budú </a:t>
            </a:r>
            <a:r>
              <a:rPr lang="sk-SK" dirty="0" err="1"/>
              <a:t>heterozygotní</a:t>
            </a:r>
            <a:r>
              <a:rPr lang="sk-SK" dirty="0"/>
              <a:t> </a:t>
            </a:r>
          </a:p>
          <a:p>
            <a:pPr lvl="0"/>
            <a:r>
              <a:rPr lang="sk-SK" dirty="0"/>
              <a:t>fenotyp detí - všetky deti budú praváci, avšak sú nositeľmi génu </a:t>
            </a:r>
            <a:r>
              <a:rPr lang="sk-SK" dirty="0" err="1" smtClean="0"/>
              <a:t>ľaváctva</a:t>
            </a:r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94421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Ak sa povie </a:t>
            </a:r>
            <a:r>
              <a:rPr lang="sk-SK" dirty="0" err="1" smtClean="0"/>
              <a:t>pravoruký</a:t>
            </a:r>
            <a:r>
              <a:rPr lang="sk-SK" dirty="0" smtClean="0"/>
              <a:t> otec a nie je bližšie špecifikované, v rodokmeni, ako zapíšeme jeho genotyp?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2332037"/>
            <a:ext cx="8229600" cy="4525963"/>
          </a:xfrm>
          <a:solidFill>
            <a:srgbClr val="FFFF00"/>
          </a:solidFill>
        </p:spPr>
        <p:txBody>
          <a:bodyPr/>
          <a:lstStyle/>
          <a:p>
            <a:r>
              <a:rPr lang="sk-SK" dirty="0" err="1" smtClean="0"/>
              <a:t>Aa</a:t>
            </a:r>
            <a:endParaRPr lang="sk-SK" dirty="0" smtClean="0"/>
          </a:p>
          <a:p>
            <a:r>
              <a:rPr lang="sk-SK" dirty="0" smtClean="0"/>
              <a:t>AA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44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ÚLOHA: Mohlo by sa </a:t>
            </a:r>
            <a:r>
              <a:rPr lang="sk-SK" dirty="0" err="1" smtClean="0"/>
              <a:t>pravorukým</a:t>
            </a:r>
            <a:r>
              <a:rPr lang="sk-SK" dirty="0" smtClean="0"/>
              <a:t> rodičom narodiť </a:t>
            </a:r>
            <a:r>
              <a:rPr lang="sk-SK" dirty="0" err="1" smtClean="0"/>
              <a:t>ľavoruké</a:t>
            </a:r>
            <a:r>
              <a:rPr lang="sk-SK" dirty="0" smtClean="0"/>
              <a:t> dieťa?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6000" dirty="0" smtClean="0"/>
              <a:t>P:  </a:t>
            </a:r>
            <a:r>
              <a:rPr lang="sk-SK" sz="6000" dirty="0" err="1" smtClean="0"/>
              <a:t>Aa</a:t>
            </a:r>
            <a:r>
              <a:rPr lang="sk-SK" sz="6000" dirty="0" smtClean="0"/>
              <a:t>   x  AA           P: </a:t>
            </a:r>
            <a:r>
              <a:rPr lang="sk-SK" sz="6000" dirty="0" err="1" smtClean="0"/>
              <a:t>Aa</a:t>
            </a:r>
            <a:r>
              <a:rPr lang="sk-SK" sz="6000" dirty="0" smtClean="0"/>
              <a:t> x </a:t>
            </a:r>
            <a:r>
              <a:rPr lang="sk-SK" sz="6000" dirty="0" err="1" smtClean="0"/>
              <a:t>Aa</a:t>
            </a:r>
            <a:endParaRPr lang="sk-SK" sz="6000" dirty="0" smtClean="0"/>
          </a:p>
          <a:p>
            <a:r>
              <a:rPr lang="sk-SK" sz="6000" dirty="0" smtClean="0"/>
              <a:t>G:  </a:t>
            </a:r>
            <a:r>
              <a:rPr lang="sk-SK" sz="6000" dirty="0" err="1" smtClean="0"/>
              <a:t>A,a</a:t>
            </a:r>
            <a:r>
              <a:rPr lang="sk-SK" sz="6000" dirty="0" smtClean="0"/>
              <a:t>       A            G:A,a   </a:t>
            </a:r>
            <a:r>
              <a:rPr lang="sk-SK" sz="6000" dirty="0" err="1" smtClean="0"/>
              <a:t>A,a</a:t>
            </a:r>
            <a:r>
              <a:rPr lang="sk-SK" sz="6000" dirty="0" smtClean="0"/>
              <a:t> </a:t>
            </a:r>
          </a:p>
          <a:p>
            <a:endParaRPr lang="sk-SK" sz="6000" dirty="0" smtClean="0"/>
          </a:p>
          <a:p>
            <a:r>
              <a:rPr lang="sk-SK" sz="6000" dirty="0" smtClean="0"/>
              <a:t>F1:   AA, </a:t>
            </a:r>
            <a:r>
              <a:rPr lang="sk-SK" sz="6000" dirty="0" err="1" smtClean="0"/>
              <a:t>Aa</a:t>
            </a:r>
            <a:r>
              <a:rPr lang="sk-SK" sz="6000" dirty="0" smtClean="0"/>
              <a:t>             F1: </a:t>
            </a:r>
            <a:r>
              <a:rPr lang="sk-SK" sz="6000" dirty="0" err="1" smtClean="0"/>
              <a:t>AA,Aa</a:t>
            </a:r>
            <a:r>
              <a:rPr lang="sk-SK" sz="6000" dirty="0" smtClean="0"/>
              <a:t>, </a:t>
            </a:r>
            <a:r>
              <a:rPr lang="sk-SK" sz="6000" dirty="0" err="1" smtClean="0"/>
              <a:t>Aa,aa</a:t>
            </a:r>
            <a:r>
              <a:rPr lang="sk-SK" sz="6000" dirty="0" smtClean="0"/>
              <a:t> </a:t>
            </a:r>
          </a:p>
          <a:p>
            <a:r>
              <a:rPr lang="sk-SK" sz="5700" dirty="0" smtClean="0"/>
              <a:t>Fenotyp: všetci potomkovia praváci</a:t>
            </a:r>
          </a:p>
          <a:p>
            <a:pPr marL="0" indent="0">
              <a:buNone/>
            </a:pPr>
            <a:r>
              <a:rPr lang="sk-SK" sz="5700" dirty="0" smtClean="0"/>
              <a:t>/50% </a:t>
            </a:r>
            <a:r>
              <a:rPr lang="sk-SK" sz="5700" dirty="0" err="1" smtClean="0"/>
              <a:t>pravdep.že</a:t>
            </a:r>
            <a:r>
              <a:rPr lang="sk-SK" sz="5700" dirty="0" smtClean="0"/>
              <a:t> potomkovia sú nosiči </a:t>
            </a:r>
            <a:r>
              <a:rPr lang="sk-SK" sz="5700" dirty="0" err="1" smtClean="0"/>
              <a:t>alely</a:t>
            </a:r>
            <a:r>
              <a:rPr lang="sk-SK" sz="5700" dirty="0" smtClean="0"/>
              <a:t> pre </a:t>
            </a:r>
            <a:r>
              <a:rPr lang="sk-SK" sz="5700" dirty="0" err="1" smtClean="0"/>
              <a:t>ľaváctvo</a:t>
            </a:r>
            <a:endParaRPr lang="sk-SK" sz="5700" dirty="0"/>
          </a:p>
        </p:txBody>
      </p:sp>
      <p:sp>
        <p:nvSpPr>
          <p:cNvPr id="4" name="Zahnutá šípka hore 3"/>
          <p:cNvSpPr/>
          <p:nvPr/>
        </p:nvSpPr>
        <p:spPr>
          <a:xfrm>
            <a:off x="6012160" y="2636912"/>
            <a:ext cx="1008112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Zahnutá šípka hore 4"/>
          <p:cNvSpPr/>
          <p:nvPr/>
        </p:nvSpPr>
        <p:spPr>
          <a:xfrm>
            <a:off x="5724128" y="2710545"/>
            <a:ext cx="1728192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Zahnutá šípka dolu 5"/>
          <p:cNvSpPr/>
          <p:nvPr/>
        </p:nvSpPr>
        <p:spPr>
          <a:xfrm>
            <a:off x="6516216" y="2060848"/>
            <a:ext cx="720080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Zahnutá šípka dolu 6"/>
          <p:cNvSpPr/>
          <p:nvPr/>
        </p:nvSpPr>
        <p:spPr>
          <a:xfrm>
            <a:off x="6516216" y="2213248"/>
            <a:ext cx="1296144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Môžu mať </a:t>
            </a:r>
            <a:r>
              <a:rPr lang="sk-SK" dirty="0" err="1" smtClean="0"/>
              <a:t>pravorukí</a:t>
            </a:r>
            <a:r>
              <a:rPr lang="sk-SK" dirty="0" smtClean="0"/>
              <a:t> ľudia </a:t>
            </a:r>
            <a:r>
              <a:rPr lang="sk-SK" dirty="0" err="1" smtClean="0"/>
              <a:t>ľavoruké</a:t>
            </a:r>
            <a:r>
              <a:rPr lang="sk-SK" dirty="0" smtClean="0"/>
              <a:t> dieťa?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Sprievodca genetik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57" y="2136701"/>
            <a:ext cx="9150457" cy="40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t="21193" r="23280" b="4418"/>
          <a:stretch/>
        </p:blipFill>
        <p:spPr bwMode="auto">
          <a:xfrm>
            <a:off x="323528" y="138623"/>
            <a:ext cx="8496944" cy="63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t="38267" r="24607" b="4660"/>
          <a:stretch/>
        </p:blipFill>
        <p:spPr bwMode="auto">
          <a:xfrm>
            <a:off x="323528" y="313899"/>
            <a:ext cx="8451982" cy="492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376540" y="5458870"/>
            <a:ext cx="8568952" cy="12824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=dominancia</a:t>
            </a:r>
            <a:r>
              <a:rPr lang="sk-SK" sz="2000" b="1" dirty="0">
                <a:solidFill>
                  <a:schemeClr val="tx1"/>
                </a:solidFill>
              </a:rPr>
              <a:t>, pri ktorej sa obidve </a:t>
            </a:r>
            <a:r>
              <a:rPr lang="sk-SK" sz="2000" b="1" dirty="0" err="1">
                <a:solidFill>
                  <a:schemeClr val="tx1"/>
                </a:solidFill>
              </a:rPr>
              <a:t>alely</a:t>
            </a:r>
            <a:r>
              <a:rPr lang="sk-SK" sz="2000" b="1" dirty="0">
                <a:solidFill>
                  <a:schemeClr val="tx1"/>
                </a:solidFill>
              </a:rPr>
              <a:t> správajú ako dominantné, </a:t>
            </a:r>
            <a:r>
              <a:rPr lang="sk-SK" sz="2000" b="1" dirty="0" smtClean="0">
                <a:solidFill>
                  <a:schemeClr val="tx1"/>
                </a:solidFill>
              </a:rPr>
              <a:t>pričom sa vo fenotype SA PREJAVIA obidve </a:t>
            </a:r>
            <a:r>
              <a:rPr lang="sk-SK" sz="2000" b="1" dirty="0" err="1">
                <a:solidFill>
                  <a:schemeClr val="tx1"/>
                </a:solidFill>
              </a:rPr>
              <a:t>alely</a:t>
            </a:r>
            <a:r>
              <a:rPr lang="sk-SK" sz="2000" b="1" dirty="0">
                <a:solidFill>
                  <a:schemeClr val="tx1"/>
                </a:solidFill>
              </a:rPr>
              <a:t> </a:t>
            </a:r>
            <a:r>
              <a:rPr lang="sk-SK" sz="2000" b="1" dirty="0" smtClean="0">
                <a:solidFill>
                  <a:schemeClr val="tx1"/>
                </a:solidFill>
              </a:rPr>
              <a:t>SÚČASNE, sú rovnako silné</a:t>
            </a:r>
          </a:p>
          <a:p>
            <a:pPr algn="ctr"/>
            <a:r>
              <a:rPr lang="sk-SK" sz="2000" b="1" dirty="0" err="1" smtClean="0">
                <a:solidFill>
                  <a:schemeClr val="tx1"/>
                </a:solidFill>
              </a:rPr>
              <a:t>pr</a:t>
            </a:r>
            <a:r>
              <a:rPr lang="sk-SK" sz="2000" b="1" dirty="0" smtClean="0">
                <a:solidFill>
                  <a:schemeClr val="tx1"/>
                </a:solidFill>
              </a:rPr>
              <a:t>. krv. </a:t>
            </a:r>
            <a:r>
              <a:rPr lang="sk-SK" sz="2000" b="1" dirty="0" err="1" smtClean="0">
                <a:solidFill>
                  <a:schemeClr val="tx1"/>
                </a:solidFill>
              </a:rPr>
              <a:t>sk</a:t>
            </a:r>
            <a:r>
              <a:rPr lang="sk-SK" sz="2000" b="1" dirty="0" smtClean="0">
                <a:solidFill>
                  <a:schemeClr val="tx1"/>
                </a:solidFill>
              </a:rPr>
              <a:t>. AB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1214155" y="4738791"/>
            <a:ext cx="67887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Dedičnosť krvných skupín nie je závislá na pohlaví, ide o </a:t>
            </a:r>
            <a:r>
              <a:rPr lang="sk-SK" sz="2400" dirty="0" err="1"/>
              <a:t>autozómovú</a:t>
            </a:r>
            <a:r>
              <a:rPr lang="sk-SK" sz="2400" dirty="0"/>
              <a:t> dedičnosť (prvých 22 párov</a:t>
            </a:r>
            <a:r>
              <a:rPr lang="sk-SK" sz="2400" dirty="0" smtClean="0"/>
              <a:t>)!!!!!!</a:t>
            </a:r>
            <a:endParaRPr lang="sk-SK" sz="2400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4077072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GENOTYP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7328905" y="3415352"/>
            <a:ext cx="12961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8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63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2800" dirty="0" smtClean="0"/>
              <a:t>Akú krvnú skupinu môže mať dieťa rodičov:  </a:t>
            </a:r>
            <a:br>
              <a:rPr lang="sk-SK" sz="2800" dirty="0" smtClean="0"/>
            </a:br>
            <a:r>
              <a:rPr lang="sk-SK" sz="2800" dirty="0" smtClean="0"/>
              <a:t>a) s krvnou skupinou 0  a AB </a:t>
            </a:r>
            <a:br>
              <a:rPr lang="sk-SK" sz="2800" dirty="0" smtClean="0"/>
            </a:br>
            <a:r>
              <a:rPr lang="sk-SK" sz="2800" dirty="0" smtClean="0"/>
              <a:t>    b) s krvnou skupinou AB  a  B0.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a) </a:t>
            </a:r>
          </a:p>
          <a:p>
            <a:pPr marL="0" indent="0">
              <a:buNone/>
            </a:pPr>
            <a:r>
              <a:rPr lang="sk-SK" dirty="0" smtClean="0"/>
              <a:t>P:    </a:t>
            </a:r>
            <a:r>
              <a:rPr lang="sk-SK" dirty="0" err="1" smtClean="0"/>
              <a:t>ii</a:t>
            </a:r>
            <a:r>
              <a:rPr lang="sk-SK" dirty="0" smtClean="0"/>
              <a:t>    x   I</a:t>
            </a:r>
            <a:r>
              <a:rPr lang="sk-SK" baseline="30000" dirty="0" smtClean="0"/>
              <a:t>A</a:t>
            </a:r>
            <a:r>
              <a:rPr lang="sk-SK" dirty="0" smtClean="0"/>
              <a:t>I</a:t>
            </a:r>
            <a:r>
              <a:rPr lang="sk-SK" baseline="30000" dirty="0" smtClean="0"/>
              <a:t>B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G:    i         I</a:t>
            </a:r>
            <a:r>
              <a:rPr lang="sk-SK" baseline="30000" dirty="0" smtClean="0"/>
              <a:t>A</a:t>
            </a:r>
            <a:r>
              <a:rPr lang="sk-SK" dirty="0" smtClean="0"/>
              <a:t>, I</a:t>
            </a:r>
            <a:r>
              <a:rPr lang="sk-SK" baseline="30000" dirty="0" smtClean="0"/>
              <a:t>B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F</a:t>
            </a:r>
            <a:r>
              <a:rPr lang="sk-SK" baseline="-25000" dirty="0" smtClean="0"/>
              <a:t>1</a:t>
            </a:r>
            <a:r>
              <a:rPr lang="sk-SK" dirty="0"/>
              <a:t>: </a:t>
            </a:r>
            <a:r>
              <a:rPr lang="sk-SK" dirty="0" smtClean="0"/>
              <a:t>  i I</a:t>
            </a:r>
            <a:r>
              <a:rPr lang="sk-SK" baseline="30000" dirty="0" smtClean="0"/>
              <a:t>A</a:t>
            </a:r>
            <a:r>
              <a:rPr lang="sk-SK" dirty="0" smtClean="0"/>
              <a:t> , i I</a:t>
            </a:r>
            <a:r>
              <a:rPr lang="sk-SK" baseline="30000" dirty="0" smtClean="0"/>
              <a:t>B</a:t>
            </a:r>
            <a:r>
              <a:rPr lang="sk-SK" dirty="0" smtClean="0"/>
              <a:t>     I</a:t>
            </a:r>
            <a:r>
              <a:rPr lang="sk-SK" baseline="30000" dirty="0" smtClean="0"/>
              <a:t>A</a:t>
            </a:r>
            <a:r>
              <a:rPr lang="sk-SK" dirty="0" smtClean="0"/>
              <a:t> i  , I</a:t>
            </a:r>
            <a:r>
              <a:rPr lang="sk-SK" baseline="30000" dirty="0" smtClean="0"/>
              <a:t>B</a:t>
            </a:r>
            <a:r>
              <a:rPr lang="sk-SK" dirty="0" smtClean="0"/>
              <a:t> i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genotyp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fenotyp:  A, B</a:t>
            </a:r>
          </a:p>
          <a:p>
            <a:pPr marL="0" indent="0">
              <a:buNone/>
            </a:pPr>
            <a:r>
              <a:rPr lang="sk-SK" dirty="0" smtClean="0"/>
              <a:t>Odpoveď:  Deti rodičov s </a:t>
            </a:r>
            <a:r>
              <a:rPr lang="sk-SK" dirty="0" err="1" smtClean="0"/>
              <a:t>krv.skupinou</a:t>
            </a:r>
            <a:r>
              <a:rPr lang="sk-SK" dirty="0" smtClean="0"/>
              <a:t> 0 a AB môžu mať iba </a:t>
            </a:r>
            <a:r>
              <a:rPr lang="sk-SK" dirty="0" err="1" smtClean="0"/>
              <a:t>krv.skupinu</a:t>
            </a:r>
            <a:r>
              <a:rPr lang="sk-SK" dirty="0" smtClean="0"/>
              <a:t> A alebo B (konkrétne A0 a B0)</a:t>
            </a:r>
            <a:endParaRPr lang="sk-SK" dirty="0"/>
          </a:p>
        </p:txBody>
      </p:sp>
      <p:sp>
        <p:nvSpPr>
          <p:cNvPr id="4" name="Zahnutá šípka hore 3"/>
          <p:cNvSpPr/>
          <p:nvPr/>
        </p:nvSpPr>
        <p:spPr>
          <a:xfrm>
            <a:off x="1331640" y="3282015"/>
            <a:ext cx="86409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Zahnutá šípka hore 4"/>
          <p:cNvSpPr/>
          <p:nvPr/>
        </p:nvSpPr>
        <p:spPr>
          <a:xfrm>
            <a:off x="1691680" y="3326403"/>
            <a:ext cx="86409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433242" y="4031516"/>
            <a:ext cx="2088232" cy="549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Usmiata tvár 6"/>
          <p:cNvSpPr/>
          <p:nvPr/>
        </p:nvSpPr>
        <p:spPr>
          <a:xfrm>
            <a:off x="4932040" y="3825044"/>
            <a:ext cx="1080120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971600" y="3717032"/>
            <a:ext cx="158417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993082" y="3542427"/>
            <a:ext cx="1440160" cy="118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2800" dirty="0" smtClean="0"/>
              <a:t>Akú krvnú skupinu môže mať dieťa rodičov:  </a:t>
            </a:r>
            <a:br>
              <a:rPr lang="sk-SK" sz="2800" dirty="0" smtClean="0"/>
            </a:br>
            <a:r>
              <a:rPr lang="sk-SK" sz="2800" dirty="0" smtClean="0"/>
              <a:t>b) s krvnou skupinou AB  a  B0.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B) </a:t>
            </a:r>
          </a:p>
          <a:p>
            <a:pPr marL="0" indent="0">
              <a:buNone/>
            </a:pPr>
            <a:r>
              <a:rPr lang="sk-SK" dirty="0" smtClean="0"/>
              <a:t>P</a:t>
            </a:r>
            <a:r>
              <a:rPr lang="sk-SK" dirty="0"/>
              <a:t>:    </a:t>
            </a:r>
            <a:r>
              <a:rPr lang="sk-SK" dirty="0" smtClean="0"/>
              <a:t>I</a:t>
            </a:r>
            <a:r>
              <a:rPr lang="sk-SK" baseline="30000" dirty="0" smtClean="0"/>
              <a:t>A</a:t>
            </a:r>
            <a:r>
              <a:rPr lang="sk-SK" dirty="0" smtClean="0"/>
              <a:t>I</a:t>
            </a:r>
            <a:r>
              <a:rPr lang="sk-SK" baseline="30000" dirty="0" smtClean="0"/>
              <a:t>B     </a:t>
            </a:r>
            <a:r>
              <a:rPr lang="sk-SK" dirty="0" smtClean="0"/>
              <a:t>x      I</a:t>
            </a:r>
            <a:r>
              <a:rPr lang="sk-SK" baseline="30000" dirty="0" smtClean="0"/>
              <a:t>B </a:t>
            </a:r>
            <a:r>
              <a:rPr lang="sk-SK" dirty="0" smtClean="0"/>
              <a:t>i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G:  I</a:t>
            </a:r>
            <a:r>
              <a:rPr lang="sk-SK" baseline="30000" dirty="0" smtClean="0"/>
              <a:t>A</a:t>
            </a:r>
            <a:r>
              <a:rPr lang="sk-SK" dirty="0" smtClean="0"/>
              <a:t>, I</a:t>
            </a:r>
            <a:r>
              <a:rPr lang="sk-SK" baseline="30000" dirty="0" smtClean="0"/>
              <a:t>B</a:t>
            </a:r>
            <a:r>
              <a:rPr lang="sk-SK" dirty="0" smtClean="0"/>
              <a:t>           </a:t>
            </a:r>
            <a:r>
              <a:rPr lang="sk-SK" dirty="0" err="1" smtClean="0"/>
              <a:t>I</a:t>
            </a:r>
            <a:r>
              <a:rPr lang="sk-SK" baseline="30000" dirty="0" err="1" smtClean="0"/>
              <a:t>B</a:t>
            </a:r>
            <a:r>
              <a:rPr lang="sk-SK" dirty="0" smtClean="0"/>
              <a:t> i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F</a:t>
            </a:r>
            <a:r>
              <a:rPr lang="sk-SK" baseline="-25000" dirty="0" smtClean="0"/>
              <a:t>1</a:t>
            </a:r>
            <a:r>
              <a:rPr lang="sk-SK" dirty="0"/>
              <a:t>: </a:t>
            </a:r>
            <a:r>
              <a:rPr lang="sk-SK" dirty="0" smtClean="0"/>
              <a:t>  I</a:t>
            </a:r>
            <a:r>
              <a:rPr lang="sk-SK" baseline="30000" dirty="0" smtClean="0"/>
              <a:t>A</a:t>
            </a:r>
            <a:r>
              <a:rPr lang="sk-SK" dirty="0" smtClean="0"/>
              <a:t> I</a:t>
            </a:r>
            <a:r>
              <a:rPr lang="sk-SK" baseline="30000" dirty="0" smtClean="0"/>
              <a:t>B</a:t>
            </a:r>
            <a:r>
              <a:rPr lang="sk-SK" dirty="0" smtClean="0"/>
              <a:t> ,  I</a:t>
            </a:r>
            <a:r>
              <a:rPr lang="sk-SK" baseline="30000" dirty="0" smtClean="0"/>
              <a:t>A</a:t>
            </a:r>
            <a:r>
              <a:rPr lang="sk-SK" dirty="0" smtClean="0"/>
              <a:t> i,  I</a:t>
            </a:r>
            <a:r>
              <a:rPr lang="sk-SK" baseline="30000" dirty="0" smtClean="0"/>
              <a:t>B</a:t>
            </a:r>
            <a:r>
              <a:rPr lang="sk-SK" dirty="0" smtClean="0"/>
              <a:t> </a:t>
            </a:r>
            <a:r>
              <a:rPr lang="sk-SK" dirty="0" err="1" smtClean="0"/>
              <a:t>I</a:t>
            </a:r>
            <a:r>
              <a:rPr lang="sk-SK" baseline="30000" dirty="0" err="1" smtClean="0"/>
              <a:t>B</a:t>
            </a:r>
            <a:r>
              <a:rPr lang="sk-SK" baseline="30000" dirty="0" smtClean="0"/>
              <a:t> </a:t>
            </a:r>
            <a:r>
              <a:rPr lang="sk-SK" dirty="0" smtClean="0"/>
              <a:t> , </a:t>
            </a:r>
            <a:r>
              <a:rPr lang="sk-SK" dirty="0"/>
              <a:t>I</a:t>
            </a:r>
            <a:r>
              <a:rPr lang="sk-SK" baseline="30000" dirty="0"/>
              <a:t>B</a:t>
            </a:r>
            <a:r>
              <a:rPr lang="sk-SK" dirty="0"/>
              <a:t> i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genotyp</a:t>
            </a:r>
          </a:p>
          <a:p>
            <a:pPr marL="0" indent="0">
              <a:buNone/>
            </a:pPr>
            <a:r>
              <a:rPr lang="sk-SK" dirty="0" smtClean="0"/>
              <a:t>            fenotyp:  AB, A0, BB, B0 </a:t>
            </a:r>
          </a:p>
          <a:p>
            <a:pPr marL="0" indent="0">
              <a:buNone/>
            </a:pPr>
            <a:r>
              <a:rPr lang="sk-SK" dirty="0" smtClean="0"/>
              <a:t>Odpoveď:  Deti rodičov s </a:t>
            </a:r>
            <a:r>
              <a:rPr lang="sk-SK" dirty="0" err="1" smtClean="0"/>
              <a:t>krv.skupinou</a:t>
            </a:r>
            <a:r>
              <a:rPr lang="sk-SK" dirty="0" smtClean="0"/>
              <a:t> AB a B0 môžu mať </a:t>
            </a:r>
            <a:r>
              <a:rPr lang="sk-SK" dirty="0" err="1" smtClean="0"/>
              <a:t>krv.skupinu</a:t>
            </a:r>
            <a:r>
              <a:rPr lang="sk-SK" dirty="0" smtClean="0"/>
              <a:t> AB, A alebo B. (konkrétne AB, A0, BB a B0)</a:t>
            </a:r>
            <a:endParaRPr lang="sk-SK" dirty="0"/>
          </a:p>
        </p:txBody>
      </p:sp>
      <p:sp>
        <p:nvSpPr>
          <p:cNvPr id="4" name="Zahnutá šípka hore 3"/>
          <p:cNvSpPr/>
          <p:nvPr/>
        </p:nvSpPr>
        <p:spPr>
          <a:xfrm>
            <a:off x="1148531" y="3351554"/>
            <a:ext cx="1440160" cy="2604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Zahnutá šípka hore 4"/>
          <p:cNvSpPr/>
          <p:nvPr/>
        </p:nvSpPr>
        <p:spPr>
          <a:xfrm>
            <a:off x="1226236" y="3481760"/>
            <a:ext cx="183359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275856" y="3815835"/>
            <a:ext cx="936104" cy="549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Usmiata tvár 6"/>
          <p:cNvSpPr/>
          <p:nvPr/>
        </p:nvSpPr>
        <p:spPr>
          <a:xfrm>
            <a:off x="7308304" y="3351554"/>
            <a:ext cx="1080120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hnutá šípka dolu 7"/>
          <p:cNvSpPr/>
          <p:nvPr/>
        </p:nvSpPr>
        <p:spPr>
          <a:xfrm>
            <a:off x="1226236" y="2708920"/>
            <a:ext cx="1362455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Zahnutá šípka dolu 11"/>
          <p:cNvSpPr/>
          <p:nvPr/>
        </p:nvSpPr>
        <p:spPr>
          <a:xfrm>
            <a:off x="1697377" y="2832421"/>
            <a:ext cx="1362455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2588691" y="3855610"/>
            <a:ext cx="687165" cy="549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aoblený obdĺžnik 13"/>
          <p:cNvSpPr/>
          <p:nvPr/>
        </p:nvSpPr>
        <p:spPr>
          <a:xfrm>
            <a:off x="1907463" y="3810054"/>
            <a:ext cx="576305" cy="549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Zaoblený obdĺžnik 14"/>
          <p:cNvSpPr/>
          <p:nvPr/>
        </p:nvSpPr>
        <p:spPr>
          <a:xfrm>
            <a:off x="1043608" y="3809531"/>
            <a:ext cx="825003" cy="549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Aká je pravdepodobnosť, že sa rodičom s krvnou skupinou A </a:t>
            </a:r>
            <a:r>
              <a:rPr lang="sk-SK" sz="2800" dirty="0" err="1" smtClean="0"/>
              <a:t>a</a:t>
            </a:r>
            <a:r>
              <a:rPr lang="sk-SK" sz="2800" dirty="0" smtClean="0"/>
              <a:t> B narodí dieťa s krvnou skupinou 0? (Poznámka: pri oboch, </a:t>
            </a:r>
            <a:r>
              <a:rPr lang="sk-SK" sz="2800" dirty="0"/>
              <a:t>jeden s </a:t>
            </a:r>
            <a:r>
              <a:rPr lang="sk-SK" sz="2800" dirty="0" smtClean="0"/>
              <a:t>ich rodičov </a:t>
            </a:r>
            <a:r>
              <a:rPr lang="sk-SK" sz="2800" dirty="0"/>
              <a:t>mal krvnú skupinu </a:t>
            </a:r>
            <a:r>
              <a:rPr lang="sk-SK" sz="2800" dirty="0" smtClean="0"/>
              <a:t>0 a druhý bol </a:t>
            </a:r>
            <a:r>
              <a:rPr lang="sk-SK" sz="2800" dirty="0" err="1" smtClean="0"/>
              <a:t>heterozygotným</a:t>
            </a:r>
            <a:r>
              <a:rPr lang="sk-SK" sz="2800" dirty="0" smtClean="0"/>
              <a:t>)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Zápis:   1.rodič – genotyp – I</a:t>
            </a:r>
            <a:r>
              <a:rPr lang="sk-SK" baseline="30000" dirty="0" smtClean="0"/>
              <a:t>A</a:t>
            </a:r>
            <a:r>
              <a:rPr lang="sk-SK" dirty="0" smtClean="0"/>
              <a:t> i    2.rodič - I</a:t>
            </a:r>
            <a:r>
              <a:rPr lang="sk-SK" baseline="30000" dirty="0" smtClean="0"/>
              <a:t>B</a:t>
            </a:r>
            <a:r>
              <a:rPr lang="sk-SK" dirty="0" smtClean="0"/>
              <a:t> </a:t>
            </a:r>
            <a:r>
              <a:rPr lang="sk-SK" dirty="0"/>
              <a:t>i</a:t>
            </a:r>
            <a:endParaRPr lang="sk-SK" baseline="30000" dirty="0" smtClean="0"/>
          </a:p>
          <a:p>
            <a:pPr marL="0" indent="0">
              <a:buNone/>
            </a:pPr>
            <a:r>
              <a:rPr lang="sk-SK" dirty="0"/>
              <a:t>P</a:t>
            </a:r>
            <a:r>
              <a:rPr lang="sk-SK" dirty="0" smtClean="0"/>
              <a:t>:     I</a:t>
            </a:r>
            <a:r>
              <a:rPr lang="sk-SK" baseline="30000" dirty="0" smtClean="0"/>
              <a:t>A</a:t>
            </a:r>
            <a:r>
              <a:rPr lang="sk-SK" dirty="0" smtClean="0"/>
              <a:t> </a:t>
            </a:r>
            <a:r>
              <a:rPr lang="sk-SK" dirty="0"/>
              <a:t>i </a:t>
            </a:r>
            <a:r>
              <a:rPr lang="sk-SK" dirty="0" smtClean="0"/>
              <a:t>  x   I</a:t>
            </a:r>
            <a:r>
              <a:rPr lang="sk-SK" baseline="30000" dirty="0" smtClean="0"/>
              <a:t>B</a:t>
            </a:r>
            <a:r>
              <a:rPr lang="sk-SK" dirty="0" smtClean="0"/>
              <a:t> </a:t>
            </a:r>
            <a:r>
              <a:rPr lang="sk-SK" dirty="0"/>
              <a:t>i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G</a:t>
            </a:r>
            <a:r>
              <a:rPr lang="sk-SK" dirty="0"/>
              <a:t>:    </a:t>
            </a:r>
            <a:r>
              <a:rPr lang="sk-SK" dirty="0" smtClean="0"/>
              <a:t>I</a:t>
            </a:r>
            <a:r>
              <a:rPr lang="sk-SK" baseline="30000" dirty="0" smtClean="0"/>
              <a:t>A</a:t>
            </a:r>
            <a:r>
              <a:rPr lang="sk-SK" dirty="0" smtClean="0"/>
              <a:t> , </a:t>
            </a:r>
            <a:r>
              <a:rPr lang="sk-SK" dirty="0"/>
              <a:t>i   </a:t>
            </a:r>
            <a:r>
              <a:rPr lang="sk-SK" dirty="0" smtClean="0"/>
              <a:t>    I</a:t>
            </a:r>
            <a:r>
              <a:rPr lang="sk-SK" baseline="30000" dirty="0" smtClean="0"/>
              <a:t>B</a:t>
            </a:r>
            <a:r>
              <a:rPr lang="sk-SK" dirty="0" smtClean="0"/>
              <a:t> ,i </a:t>
            </a:r>
          </a:p>
          <a:p>
            <a:pPr marL="0" indent="0">
              <a:buNone/>
            </a:pPr>
            <a:r>
              <a:rPr lang="sk-SK" dirty="0" smtClean="0"/>
              <a:t>F</a:t>
            </a:r>
            <a:r>
              <a:rPr lang="sk-SK" baseline="-25000" dirty="0" smtClean="0"/>
              <a:t>1</a:t>
            </a:r>
            <a:r>
              <a:rPr lang="sk-SK" dirty="0" smtClean="0"/>
              <a:t>:   I</a:t>
            </a:r>
            <a:r>
              <a:rPr lang="sk-SK" baseline="30000" dirty="0" smtClean="0"/>
              <a:t>A</a:t>
            </a:r>
            <a:r>
              <a:rPr lang="sk-SK" dirty="0" smtClean="0"/>
              <a:t>I</a:t>
            </a:r>
            <a:r>
              <a:rPr lang="sk-SK" baseline="30000" dirty="0" smtClean="0"/>
              <a:t>B</a:t>
            </a:r>
            <a:r>
              <a:rPr lang="sk-SK" dirty="0" smtClean="0"/>
              <a:t> ,  I</a:t>
            </a:r>
            <a:r>
              <a:rPr lang="sk-SK" baseline="30000" dirty="0" smtClean="0"/>
              <a:t>A </a:t>
            </a:r>
            <a:r>
              <a:rPr lang="sk-SK" dirty="0" smtClean="0"/>
              <a:t>i,    I</a:t>
            </a:r>
            <a:r>
              <a:rPr lang="sk-SK" baseline="30000" dirty="0" smtClean="0"/>
              <a:t>B</a:t>
            </a:r>
            <a:r>
              <a:rPr lang="sk-SK" dirty="0" smtClean="0"/>
              <a:t> i,     </a:t>
            </a:r>
            <a:r>
              <a:rPr lang="sk-SK" dirty="0" err="1" smtClean="0"/>
              <a:t>ii</a:t>
            </a:r>
            <a:r>
              <a:rPr lang="sk-SK" dirty="0" smtClean="0"/>
              <a:t>    genotypy potomkov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fenotypy:  </a:t>
            </a:r>
            <a:r>
              <a:rPr lang="sk-SK" dirty="0" err="1" smtClean="0"/>
              <a:t>pot.s</a:t>
            </a:r>
            <a:r>
              <a:rPr lang="sk-SK" dirty="0" smtClean="0"/>
              <a:t> </a:t>
            </a:r>
            <a:r>
              <a:rPr lang="sk-SK" dirty="0" err="1" smtClean="0"/>
              <a:t>krv.sk</a:t>
            </a:r>
            <a:r>
              <a:rPr lang="sk-SK" dirty="0" smtClean="0"/>
              <a:t>:  AB, A, B, 0 </a:t>
            </a:r>
          </a:p>
          <a:p>
            <a:pPr marL="0" indent="0" algn="just">
              <a:buNone/>
            </a:pPr>
            <a:r>
              <a:rPr lang="sk-SK" b="1" dirty="0" smtClean="0"/>
              <a:t>Odpoveď:   </a:t>
            </a:r>
            <a:r>
              <a:rPr lang="sk-SK" dirty="0" smtClean="0"/>
              <a:t>To, že sa uvedeným rodičom narodí dieťa s kr.skup.0 , existuje pravdepodobnosť 25%.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9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651304" cy="64807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sk-SK" sz="2800" b="1" dirty="0"/>
              <a:t>Personál pôrodníckeho oddelenia zamenil dvoch novorodených chlapcov. Jeden z nich má krvnú skupinu 0 a druhý A. Rodičia jedného z nich majú krvné skupiny A </a:t>
            </a:r>
            <a:r>
              <a:rPr lang="sk-SK" sz="2800" b="1" dirty="0" err="1"/>
              <a:t>a</a:t>
            </a:r>
            <a:r>
              <a:rPr lang="sk-SK" sz="2800" b="1" dirty="0"/>
              <a:t> 0 a rodičia druhého A </a:t>
            </a:r>
            <a:r>
              <a:rPr lang="sk-SK" sz="2800" b="1" dirty="0" err="1"/>
              <a:t>a</a:t>
            </a:r>
            <a:r>
              <a:rPr lang="sk-SK" sz="2800" b="1" dirty="0"/>
              <a:t> AB. Môžete s istotou určiť, ktorý chlapec patril prvému, a ktorý druhému rodičovskému páru</a:t>
            </a:r>
            <a:r>
              <a:rPr lang="sk-SK" sz="2800" b="1" dirty="0" smtClean="0"/>
              <a:t>?</a:t>
            </a:r>
          </a:p>
          <a:p>
            <a:pPr marL="0" lvl="0" indent="0" algn="just">
              <a:buNone/>
            </a:pPr>
            <a:r>
              <a:rPr lang="sk-SK" sz="2800" b="1" dirty="0" smtClean="0"/>
              <a:t>1.pár</a:t>
            </a:r>
            <a:r>
              <a:rPr lang="sk-SK" sz="2800" b="1" dirty="0"/>
              <a:t>: A </a:t>
            </a:r>
            <a:r>
              <a:rPr lang="sk-SK" sz="2800" b="1" dirty="0" err="1"/>
              <a:t>a</a:t>
            </a:r>
            <a:r>
              <a:rPr lang="sk-SK" sz="2800" b="1" dirty="0"/>
              <a:t> </a:t>
            </a:r>
            <a:r>
              <a:rPr lang="sk-SK" sz="2800" b="1" dirty="0" smtClean="0"/>
              <a:t>0 – POZOR! </a:t>
            </a:r>
            <a:r>
              <a:rPr lang="sk-SK" sz="2800" b="1" dirty="0" err="1" smtClean="0"/>
              <a:t>A-buď</a:t>
            </a:r>
            <a:r>
              <a:rPr lang="sk-SK" sz="2800" b="1" dirty="0" smtClean="0"/>
              <a:t> AA alebo A0    </a:t>
            </a:r>
          </a:p>
          <a:p>
            <a:pPr marL="514350" indent="-514350" algn="just">
              <a:buAutoNum type="alphaLcParenR"/>
            </a:pPr>
            <a:r>
              <a:rPr lang="sk-SK" sz="2800" b="1" dirty="0" smtClean="0"/>
              <a:t>P:         I</a:t>
            </a:r>
            <a:r>
              <a:rPr lang="sk-SK" sz="2800" b="1" baseline="30000" dirty="0" smtClean="0"/>
              <a:t>A</a:t>
            </a:r>
            <a:r>
              <a:rPr lang="sk-SK" sz="2800" b="1" dirty="0" smtClean="0"/>
              <a:t>I</a:t>
            </a:r>
            <a:r>
              <a:rPr lang="sk-SK" sz="2800" b="1" baseline="30000" dirty="0" smtClean="0"/>
              <a:t>A   </a:t>
            </a:r>
            <a:r>
              <a:rPr lang="sk-SK" sz="2800" b="1" dirty="0" smtClean="0"/>
              <a:t>x   </a:t>
            </a:r>
            <a:r>
              <a:rPr lang="sk-SK" sz="2800" b="1" dirty="0" err="1" smtClean="0"/>
              <a:t>ii</a:t>
            </a:r>
            <a:r>
              <a:rPr lang="sk-SK" sz="2800" b="1" dirty="0" smtClean="0"/>
              <a:t>  </a:t>
            </a:r>
          </a:p>
          <a:p>
            <a:pPr marL="0" indent="0" algn="just">
              <a:buNone/>
            </a:pPr>
            <a:r>
              <a:rPr lang="sk-SK" sz="2800" b="1" dirty="0" smtClean="0"/>
              <a:t>      G:           I</a:t>
            </a:r>
            <a:r>
              <a:rPr lang="sk-SK" sz="2800" b="1" baseline="30000" dirty="0" smtClean="0"/>
              <a:t>A</a:t>
            </a:r>
            <a:r>
              <a:rPr lang="sk-SK" sz="2800" b="1" dirty="0" smtClean="0"/>
              <a:t>        i</a:t>
            </a:r>
            <a:endParaRPr lang="sk-SK" sz="2800" b="1" dirty="0"/>
          </a:p>
          <a:p>
            <a:pPr marL="0" lvl="0" indent="0" algn="just">
              <a:buNone/>
            </a:pPr>
            <a:r>
              <a:rPr lang="sk-SK" sz="2800" b="1" baseline="30000" dirty="0" smtClean="0"/>
              <a:t>          </a:t>
            </a:r>
            <a:r>
              <a:rPr lang="sk-SK" sz="2800" b="1" dirty="0" smtClean="0"/>
              <a:t>F1</a:t>
            </a:r>
            <a:r>
              <a:rPr lang="sk-SK" sz="2800" b="1" dirty="0"/>
              <a:t>: </a:t>
            </a:r>
            <a:r>
              <a:rPr lang="sk-SK" sz="2800" b="1" dirty="0" smtClean="0"/>
              <a:t>        </a:t>
            </a:r>
            <a:r>
              <a:rPr lang="sk-SK" sz="2800" b="1" dirty="0" err="1" smtClean="0"/>
              <a:t>I</a:t>
            </a:r>
            <a:r>
              <a:rPr lang="sk-SK" sz="2800" b="1" baseline="30000" dirty="0" err="1" smtClean="0"/>
              <a:t>a</a:t>
            </a:r>
            <a:r>
              <a:rPr lang="sk-SK" sz="2800" b="1" dirty="0" err="1" smtClean="0"/>
              <a:t>i</a:t>
            </a:r>
            <a:r>
              <a:rPr lang="sk-SK" sz="2800" b="1" dirty="0" smtClean="0"/>
              <a:t>     genotyp    - fenotyp potomkov:   A0    </a:t>
            </a:r>
          </a:p>
          <a:p>
            <a:pPr marL="514350" indent="-514350" algn="just">
              <a:buAutoNum type="alphaLcParenR"/>
            </a:pPr>
            <a:r>
              <a:rPr lang="sk-SK" sz="2800" dirty="0" smtClean="0"/>
              <a:t>b) </a:t>
            </a:r>
            <a:r>
              <a:rPr lang="sk-SK" sz="2800" b="1" dirty="0"/>
              <a:t>P:         </a:t>
            </a:r>
            <a:r>
              <a:rPr lang="sk-SK" sz="2800" b="1" dirty="0" smtClean="0"/>
              <a:t>I</a:t>
            </a:r>
            <a:r>
              <a:rPr lang="sk-SK" sz="2800" b="1" baseline="30000" dirty="0" smtClean="0"/>
              <a:t>A </a:t>
            </a:r>
            <a:r>
              <a:rPr lang="sk-SK" sz="2800" b="1" dirty="0" smtClean="0"/>
              <a:t>i     x   </a:t>
            </a:r>
            <a:r>
              <a:rPr lang="sk-SK" sz="2800" b="1" dirty="0" err="1"/>
              <a:t>ii</a:t>
            </a:r>
            <a:r>
              <a:rPr lang="sk-SK" sz="2800" b="1" dirty="0"/>
              <a:t>  </a:t>
            </a:r>
          </a:p>
          <a:p>
            <a:pPr marL="0" indent="0" algn="just">
              <a:buNone/>
            </a:pPr>
            <a:r>
              <a:rPr lang="sk-SK" sz="2800" b="1" dirty="0"/>
              <a:t>      G:           </a:t>
            </a:r>
            <a:r>
              <a:rPr lang="sk-SK" sz="2800" b="1" dirty="0" smtClean="0">
                <a:solidFill>
                  <a:srgbClr val="00B050"/>
                </a:solidFill>
              </a:rPr>
              <a:t>I</a:t>
            </a:r>
            <a:r>
              <a:rPr lang="sk-SK" sz="2800" b="1" baseline="30000" dirty="0" smtClean="0">
                <a:solidFill>
                  <a:srgbClr val="00B050"/>
                </a:solidFill>
              </a:rPr>
              <a:t>A</a:t>
            </a:r>
            <a:r>
              <a:rPr lang="sk-SK" sz="2800" b="1" dirty="0" smtClean="0">
                <a:solidFill>
                  <a:srgbClr val="00B050"/>
                </a:solidFill>
              </a:rPr>
              <a:t> , i             </a:t>
            </a:r>
            <a:r>
              <a:rPr lang="sk-SK" sz="2800" b="1" dirty="0" err="1" smtClean="0">
                <a:solidFill>
                  <a:srgbClr val="FF0000"/>
                </a:solidFill>
              </a:rPr>
              <a:t>i</a:t>
            </a:r>
            <a:endParaRPr lang="sk-SK" sz="28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r>
              <a:rPr lang="sk-SK" sz="2800" b="1" baseline="30000" dirty="0"/>
              <a:t>          </a:t>
            </a:r>
            <a:r>
              <a:rPr lang="sk-SK" sz="2800" b="1" dirty="0"/>
              <a:t>F1</a:t>
            </a:r>
            <a:r>
              <a:rPr lang="sk-SK" b="1" dirty="0"/>
              <a:t>:         </a:t>
            </a:r>
            <a:r>
              <a:rPr lang="sk-SK" b="1" dirty="0" err="1" smtClean="0">
                <a:solidFill>
                  <a:srgbClr val="92D050"/>
                </a:solidFill>
              </a:rPr>
              <a:t>I</a:t>
            </a:r>
            <a:r>
              <a:rPr lang="sk-SK" b="1" baseline="30000" dirty="0" err="1" smtClean="0">
                <a:solidFill>
                  <a:srgbClr val="92D050"/>
                </a:solidFill>
              </a:rPr>
              <a:t>A</a:t>
            </a:r>
            <a:r>
              <a:rPr lang="sk-SK" b="1" dirty="0" err="1" smtClean="0">
                <a:solidFill>
                  <a:srgbClr val="FF0000"/>
                </a:solidFill>
              </a:rPr>
              <a:t>i</a:t>
            </a:r>
            <a:r>
              <a:rPr lang="sk-SK" b="1" dirty="0" smtClean="0">
                <a:solidFill>
                  <a:srgbClr val="FF0000"/>
                </a:solidFill>
              </a:rPr>
              <a:t>            </a:t>
            </a:r>
            <a:r>
              <a:rPr lang="sk-SK" b="1" dirty="0" smtClean="0"/>
              <a:t> </a:t>
            </a:r>
            <a:r>
              <a:rPr lang="sk-SK" b="1" dirty="0" err="1" smtClean="0">
                <a:solidFill>
                  <a:srgbClr val="00B050"/>
                </a:solidFill>
              </a:rPr>
              <a:t>i</a:t>
            </a:r>
            <a:r>
              <a:rPr lang="sk-SK" b="1" dirty="0" err="1" smtClean="0">
                <a:solidFill>
                  <a:srgbClr val="FF0000"/>
                </a:solidFill>
              </a:rPr>
              <a:t>i</a:t>
            </a:r>
            <a:r>
              <a:rPr lang="sk-SK" b="1" dirty="0" smtClean="0"/>
              <a:t>   </a:t>
            </a:r>
            <a:r>
              <a:rPr lang="sk-SK" sz="2800" b="1" dirty="0" smtClean="0"/>
              <a:t>genotyp  FENOTYP A0 a 0</a:t>
            </a:r>
            <a:endParaRPr lang="sk-SK" sz="2800" dirty="0"/>
          </a:p>
        </p:txBody>
      </p:sp>
      <p:sp>
        <p:nvSpPr>
          <p:cNvPr id="4" name="Zahnutá šípka dolu 3"/>
          <p:cNvSpPr/>
          <p:nvPr/>
        </p:nvSpPr>
        <p:spPr>
          <a:xfrm>
            <a:off x="2195736" y="5409220"/>
            <a:ext cx="1512168" cy="1080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" name="Zahnutá šípka dolu 4"/>
          <p:cNvSpPr/>
          <p:nvPr/>
        </p:nvSpPr>
        <p:spPr>
          <a:xfrm rot="10800000">
            <a:off x="2555776" y="5877271"/>
            <a:ext cx="1152128" cy="108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na vypracovanie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  <a:solidFill>
            <a:srgbClr val="FFC000"/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Definujte pojem genotyp a fenotyp.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Vysvetlite na príklade pojem </a:t>
            </a:r>
            <a:r>
              <a:rPr lang="sk-SK" dirty="0" err="1" smtClean="0"/>
              <a:t>alela</a:t>
            </a:r>
            <a:r>
              <a:rPr lang="sk-SK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Vysvetlite pojem dominancia a </a:t>
            </a:r>
            <a:r>
              <a:rPr lang="sk-SK" dirty="0" err="1" smtClean="0"/>
              <a:t>recesivita</a:t>
            </a:r>
            <a:r>
              <a:rPr lang="sk-SK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Napíšte znenie a názvy všetkých 3 </a:t>
            </a:r>
            <a:r>
              <a:rPr lang="sk-SK" dirty="0" err="1" smtClean="0"/>
              <a:t>Mendelových</a:t>
            </a:r>
            <a:r>
              <a:rPr lang="sk-SK" dirty="0" smtClean="0"/>
              <a:t> zákonov.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Zápisom zapíšte kríženie (po 1.generáciu potomkov)</a:t>
            </a:r>
          </a:p>
          <a:p>
            <a:pPr marL="0" indent="0">
              <a:buNone/>
            </a:pPr>
            <a:r>
              <a:rPr lang="sk-SK" dirty="0" smtClean="0"/>
              <a:t>        A) dvoch </a:t>
            </a:r>
            <a:r>
              <a:rPr lang="sk-SK" dirty="0" err="1" smtClean="0"/>
              <a:t>heterozygotov</a:t>
            </a:r>
            <a:r>
              <a:rPr lang="sk-SK" dirty="0" smtClean="0"/>
              <a:t>,</a:t>
            </a:r>
          </a:p>
          <a:p>
            <a:pPr marL="0" indent="0">
              <a:buNone/>
            </a:pPr>
            <a:r>
              <a:rPr lang="sk-SK" dirty="0" smtClean="0"/>
              <a:t>        B) recesívneho a dominantného </a:t>
            </a:r>
            <a:r>
              <a:rPr lang="sk-SK" dirty="0" err="1" smtClean="0"/>
              <a:t>homozygota</a:t>
            </a:r>
            <a:r>
              <a:rPr lang="sk-SK" dirty="0"/>
              <a:t>.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4299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k-SK" sz="1400" b="1" dirty="0"/>
              <a:t>Personál pôrodníckeho oddelenia zamenil dvoch novorodených chlapcov. Jeden z nich má krvnú skupinu 0 a druhý A. Rodičia jedného z nich majú krvné skupiny A </a:t>
            </a:r>
            <a:r>
              <a:rPr lang="sk-SK" sz="1400" b="1" dirty="0" err="1"/>
              <a:t>a</a:t>
            </a:r>
            <a:r>
              <a:rPr lang="sk-SK" sz="1400" b="1" dirty="0"/>
              <a:t> 0 a rodičia druhého A </a:t>
            </a:r>
            <a:r>
              <a:rPr lang="sk-SK" sz="1400" b="1" dirty="0" err="1"/>
              <a:t>a</a:t>
            </a:r>
            <a:r>
              <a:rPr lang="sk-SK" sz="1400" b="1" dirty="0"/>
              <a:t> AB. Môžete s istotou určiť, ktorý chlapec patril prvému, a ktorý druhému rodičovskému páru?</a:t>
            </a:r>
            <a:endParaRPr lang="sk-SK" sz="1400" dirty="0"/>
          </a:p>
          <a:p>
            <a:pPr marL="0" indent="0">
              <a:buNone/>
            </a:pPr>
            <a:r>
              <a:rPr lang="sk-SK" sz="1400" dirty="0" smtClean="0"/>
              <a:t>1</a:t>
            </a:r>
            <a:r>
              <a:rPr lang="sk-SK" sz="1400" dirty="0"/>
              <a:t>. Pár: krvná skupina A </a:t>
            </a:r>
            <a:r>
              <a:rPr lang="sk-SK" sz="1400" dirty="0" smtClean="0"/>
              <a:t>–   genotyp zapisujeme__________________________________________</a:t>
            </a:r>
            <a:endParaRPr lang="sk-SK" sz="1400" dirty="0"/>
          </a:p>
          <a:p>
            <a:pPr marL="0" indent="0">
              <a:buNone/>
            </a:pPr>
            <a:r>
              <a:rPr lang="sk-SK" sz="1400" dirty="0" smtClean="0"/>
              <a:t>             </a:t>
            </a:r>
            <a:r>
              <a:rPr lang="sk-SK" sz="1400" dirty="0"/>
              <a:t>krvná skupina 0  - genotyp zapisujeme  </a:t>
            </a:r>
            <a:r>
              <a:rPr lang="sk-SK" sz="1400" dirty="0" smtClean="0"/>
              <a:t>__________________________________________</a:t>
            </a:r>
            <a:endParaRPr lang="sk-SK" sz="1400" dirty="0"/>
          </a:p>
          <a:p>
            <a:pPr marL="0" indent="0">
              <a:buNone/>
            </a:pPr>
            <a:r>
              <a:rPr lang="sk-SK" sz="1400" dirty="0"/>
              <a:t> </a:t>
            </a:r>
          </a:p>
          <a:p>
            <a:r>
              <a:rPr lang="sk-SK" sz="1800" dirty="0"/>
              <a:t>preto nastanú 2 prípady:</a:t>
            </a:r>
          </a:p>
          <a:p>
            <a:pPr lvl="0"/>
            <a:r>
              <a:rPr lang="sk-SK" sz="1800" dirty="0"/>
              <a:t>  P:    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A</a:t>
            </a:r>
            <a:r>
              <a:rPr lang="sk-SK" sz="1800" dirty="0"/>
              <a:t>    X    </a:t>
            </a:r>
            <a:r>
              <a:rPr lang="sk-SK" sz="1800" dirty="0" err="1"/>
              <a:t>ii</a:t>
            </a:r>
            <a:r>
              <a:rPr lang="sk-SK" sz="1800" dirty="0"/>
              <a:t>                                b)   P:      I</a:t>
            </a:r>
            <a:r>
              <a:rPr lang="sk-SK" sz="1800" baseline="30000" dirty="0"/>
              <a:t>A</a:t>
            </a:r>
            <a:r>
              <a:rPr lang="sk-SK" sz="1800" dirty="0"/>
              <a:t> i  X    </a:t>
            </a:r>
            <a:r>
              <a:rPr lang="sk-SK" sz="1800" dirty="0" err="1"/>
              <a:t>ii</a:t>
            </a:r>
            <a:r>
              <a:rPr lang="sk-SK" sz="1800" dirty="0"/>
              <a:t>                    </a:t>
            </a:r>
          </a:p>
          <a:p>
            <a:r>
              <a:rPr lang="sk-SK" sz="1800" dirty="0"/>
              <a:t> </a:t>
            </a:r>
            <a:r>
              <a:rPr lang="sk-SK" sz="1800" dirty="0" smtClean="0"/>
              <a:t> </a:t>
            </a:r>
            <a:r>
              <a:rPr lang="sk-SK" sz="1800" dirty="0"/>
              <a:t>G:     I</a:t>
            </a:r>
            <a:r>
              <a:rPr lang="sk-SK" sz="1800" baseline="30000" dirty="0"/>
              <a:t>A</a:t>
            </a:r>
            <a:r>
              <a:rPr lang="sk-SK" sz="1800" dirty="0"/>
              <a:t>              i                         </a:t>
            </a:r>
            <a:r>
              <a:rPr lang="sk-SK" sz="1800" dirty="0" smtClean="0"/>
              <a:t>             </a:t>
            </a:r>
            <a:r>
              <a:rPr lang="sk-SK" sz="1800" dirty="0"/>
              <a:t>G:   I</a:t>
            </a:r>
            <a:r>
              <a:rPr lang="sk-SK" sz="1800" baseline="30000" dirty="0"/>
              <a:t>A</a:t>
            </a:r>
            <a:r>
              <a:rPr lang="sk-SK" sz="1800" dirty="0"/>
              <a:t> , i          </a:t>
            </a:r>
            <a:r>
              <a:rPr lang="sk-SK" sz="1800" dirty="0" err="1"/>
              <a:t>i</a:t>
            </a:r>
            <a:endParaRPr lang="sk-SK" sz="1800" dirty="0"/>
          </a:p>
          <a:p>
            <a:r>
              <a:rPr lang="sk-SK" sz="1800" dirty="0"/>
              <a:t>  </a:t>
            </a:r>
            <a:r>
              <a:rPr lang="sk-SK" sz="1800" dirty="0" smtClean="0"/>
              <a:t>F</a:t>
            </a:r>
            <a:r>
              <a:rPr lang="sk-SK" sz="1800" baseline="-25000" dirty="0" smtClean="0"/>
              <a:t>1</a:t>
            </a:r>
            <a:r>
              <a:rPr lang="sk-SK" sz="1800" dirty="0"/>
              <a:t>:   I</a:t>
            </a:r>
            <a:r>
              <a:rPr lang="sk-SK" sz="1800" baseline="30000" dirty="0"/>
              <a:t>A </a:t>
            </a:r>
            <a:r>
              <a:rPr lang="sk-SK" sz="1800" dirty="0"/>
              <a:t>i                                          </a:t>
            </a:r>
            <a:r>
              <a:rPr lang="sk-SK" sz="1800" dirty="0" smtClean="0"/>
              <a:t>           </a:t>
            </a:r>
            <a:r>
              <a:rPr lang="sk-SK" sz="1800" dirty="0"/>
              <a:t>F</a:t>
            </a:r>
            <a:r>
              <a:rPr lang="sk-SK" sz="1800" baseline="-25000" dirty="0"/>
              <a:t>1</a:t>
            </a:r>
            <a:r>
              <a:rPr lang="sk-SK" sz="1800" dirty="0"/>
              <a:t>:    I</a:t>
            </a:r>
            <a:r>
              <a:rPr lang="sk-SK" sz="1800" baseline="30000" dirty="0"/>
              <a:t>A </a:t>
            </a:r>
            <a:r>
              <a:rPr lang="sk-SK" sz="1800" dirty="0"/>
              <a:t>i , </a:t>
            </a:r>
            <a:r>
              <a:rPr lang="sk-SK" sz="1800" dirty="0" err="1"/>
              <a:t>ii</a:t>
            </a:r>
            <a:r>
              <a:rPr lang="sk-SK" sz="1800" dirty="0"/>
              <a:t>                                       </a:t>
            </a:r>
          </a:p>
          <a:p>
            <a:r>
              <a:rPr lang="sk-SK" sz="1800" dirty="0"/>
              <a:t>   Fenotyp dieťaťa bude - krv. </a:t>
            </a:r>
            <a:r>
              <a:rPr lang="sk-SK" sz="1800" dirty="0" err="1"/>
              <a:t>sk</a:t>
            </a:r>
            <a:r>
              <a:rPr lang="sk-SK" sz="1800" dirty="0"/>
              <a:t>. A          Fenotyp dieťaťa: krv. </a:t>
            </a:r>
            <a:r>
              <a:rPr lang="sk-SK" sz="1800" dirty="0" err="1"/>
              <a:t>sk</a:t>
            </a:r>
            <a:r>
              <a:rPr lang="sk-SK" sz="1800" dirty="0"/>
              <a:t>. A alebo 0</a:t>
            </a:r>
          </a:p>
          <a:p>
            <a:pPr marL="0" indent="0">
              <a:buNone/>
            </a:pPr>
            <a:endParaRPr lang="sk-SK" sz="1800" dirty="0"/>
          </a:p>
          <a:p>
            <a:r>
              <a:rPr lang="sk-SK" sz="1800" dirty="0" smtClean="0"/>
              <a:t>2</a:t>
            </a:r>
            <a:r>
              <a:rPr lang="sk-SK" sz="1800" dirty="0"/>
              <a:t>. pár: krvná skupina A - POZOR:  zapisujeme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A</a:t>
            </a:r>
            <a:r>
              <a:rPr lang="sk-SK" sz="1800" dirty="0"/>
              <a:t>   alebo </a:t>
            </a:r>
            <a:r>
              <a:rPr lang="sk-SK" sz="1800" dirty="0" err="1"/>
              <a:t>I</a:t>
            </a:r>
            <a:r>
              <a:rPr lang="sk-SK" sz="1800" baseline="30000" dirty="0" err="1"/>
              <a:t>A</a:t>
            </a:r>
            <a:r>
              <a:rPr lang="sk-SK" sz="1800" dirty="0" err="1"/>
              <a:t>i</a:t>
            </a:r>
            <a:r>
              <a:rPr lang="sk-SK" sz="1800" dirty="0"/>
              <a:t>  </a:t>
            </a:r>
          </a:p>
          <a:p>
            <a:r>
              <a:rPr lang="sk-SK" sz="1800" dirty="0"/>
              <a:t>          </a:t>
            </a:r>
            <a:r>
              <a:rPr lang="sk-SK" sz="1800" dirty="0" smtClean="0"/>
              <a:t>  </a:t>
            </a:r>
            <a:r>
              <a:rPr lang="sk-SK" sz="1800" dirty="0"/>
              <a:t>krvná skupina AB  - zapisujeme 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B</a:t>
            </a:r>
            <a:endParaRPr lang="sk-SK" sz="1800" dirty="0"/>
          </a:p>
          <a:p>
            <a:r>
              <a:rPr lang="sk-SK" sz="1800" dirty="0"/>
              <a:t> preto nastanú 2 prípady:</a:t>
            </a:r>
          </a:p>
          <a:p>
            <a:pPr marL="0" lvl="0" indent="0">
              <a:buNone/>
            </a:pPr>
            <a:r>
              <a:rPr lang="sk-SK" sz="1800" dirty="0"/>
              <a:t> </a:t>
            </a:r>
            <a:r>
              <a:rPr lang="sk-SK" sz="1800" dirty="0" smtClean="0"/>
              <a:t>        a) </a:t>
            </a:r>
            <a:r>
              <a:rPr lang="sk-SK" sz="1800" dirty="0"/>
              <a:t>P:    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A</a:t>
            </a:r>
            <a:r>
              <a:rPr lang="sk-SK" sz="1800" dirty="0"/>
              <a:t>    X  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B</a:t>
            </a:r>
            <a:r>
              <a:rPr lang="sk-SK" sz="1800" dirty="0"/>
              <a:t>                     </a:t>
            </a:r>
            <a:r>
              <a:rPr lang="sk-SK" sz="1800" dirty="0" smtClean="0"/>
              <a:t>            b</a:t>
            </a:r>
            <a:r>
              <a:rPr lang="sk-SK" sz="1800" dirty="0"/>
              <a:t>)   P:      I</a:t>
            </a:r>
            <a:r>
              <a:rPr lang="sk-SK" sz="1800" baseline="30000" dirty="0"/>
              <a:t>A</a:t>
            </a:r>
            <a:r>
              <a:rPr lang="sk-SK" sz="1800" dirty="0"/>
              <a:t> i  X     I</a:t>
            </a:r>
            <a:r>
              <a:rPr lang="sk-SK" sz="1800" baseline="30000" dirty="0"/>
              <a:t>A</a:t>
            </a:r>
            <a:r>
              <a:rPr lang="sk-SK" sz="1800" dirty="0"/>
              <a:t>I</a:t>
            </a:r>
            <a:r>
              <a:rPr lang="sk-SK" sz="1800" baseline="30000" dirty="0"/>
              <a:t>B</a:t>
            </a:r>
            <a:r>
              <a:rPr lang="sk-SK" sz="1800" dirty="0"/>
              <a:t>                                         </a:t>
            </a:r>
          </a:p>
          <a:p>
            <a:r>
              <a:rPr lang="sk-SK" sz="1800" dirty="0"/>
              <a:t>       G:     </a:t>
            </a:r>
            <a:r>
              <a:rPr lang="sk-SK" sz="1800" dirty="0">
                <a:solidFill>
                  <a:srgbClr val="00B050"/>
                </a:solidFill>
              </a:rPr>
              <a:t>I</a:t>
            </a:r>
            <a:r>
              <a:rPr lang="sk-SK" sz="1800" baseline="30000" dirty="0">
                <a:solidFill>
                  <a:srgbClr val="00B050"/>
                </a:solidFill>
              </a:rPr>
              <a:t>A</a:t>
            </a:r>
            <a:r>
              <a:rPr lang="sk-SK" sz="1800" dirty="0"/>
              <a:t>            </a:t>
            </a:r>
            <a:r>
              <a:rPr lang="sk-SK" sz="18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sk-SK" sz="1800" baseline="300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sk-SK" sz="1800" dirty="0">
                <a:solidFill>
                  <a:schemeClr val="accent5">
                    <a:lumMod val="75000"/>
                  </a:schemeClr>
                </a:solidFill>
              </a:rPr>
              <a:t>,I</a:t>
            </a:r>
            <a:r>
              <a:rPr lang="sk-SK" sz="1800" baseline="300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sk-SK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k-SK" sz="1800" dirty="0"/>
              <a:t>                     </a:t>
            </a:r>
            <a:r>
              <a:rPr lang="sk-SK" sz="1800" dirty="0" smtClean="0"/>
              <a:t>                </a:t>
            </a:r>
            <a:r>
              <a:rPr lang="sk-SK" sz="1800" dirty="0"/>
              <a:t>G:   I</a:t>
            </a:r>
            <a:r>
              <a:rPr lang="sk-SK" sz="1800" baseline="30000" dirty="0"/>
              <a:t>A</a:t>
            </a:r>
            <a:r>
              <a:rPr lang="sk-SK" sz="1800" dirty="0"/>
              <a:t>, i         I</a:t>
            </a:r>
            <a:r>
              <a:rPr lang="sk-SK" sz="1800" baseline="30000" dirty="0"/>
              <a:t>A</a:t>
            </a:r>
            <a:r>
              <a:rPr lang="sk-SK" sz="1800" dirty="0"/>
              <a:t>, I</a:t>
            </a:r>
            <a:r>
              <a:rPr lang="sk-SK" sz="1800" baseline="30000" dirty="0"/>
              <a:t>B</a:t>
            </a:r>
            <a:endParaRPr lang="sk-SK" sz="1800" dirty="0"/>
          </a:p>
          <a:p>
            <a:r>
              <a:rPr lang="sk-SK" sz="1800" dirty="0"/>
              <a:t>       F1:   </a:t>
            </a:r>
            <a:r>
              <a:rPr lang="sk-SK" sz="1800" dirty="0">
                <a:solidFill>
                  <a:srgbClr val="00B050"/>
                </a:solidFill>
              </a:rPr>
              <a:t>I</a:t>
            </a:r>
            <a:r>
              <a:rPr lang="sk-SK" sz="1800" baseline="30000" dirty="0">
                <a:solidFill>
                  <a:srgbClr val="00B050"/>
                </a:solidFill>
              </a:rPr>
              <a:t>A</a:t>
            </a:r>
            <a:r>
              <a:rPr lang="sk-SK" sz="1800" dirty="0"/>
              <a:t> </a:t>
            </a:r>
            <a:r>
              <a:rPr lang="sk-SK" sz="1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sk-SK" sz="1800" baseline="30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sk-SK" sz="1800" dirty="0"/>
              <a:t>,  </a:t>
            </a:r>
            <a:r>
              <a:rPr lang="sk-SK" sz="1800" dirty="0">
                <a:solidFill>
                  <a:srgbClr val="92D050"/>
                </a:solidFill>
              </a:rPr>
              <a:t>I</a:t>
            </a:r>
            <a:r>
              <a:rPr lang="sk-SK" sz="1800" baseline="30000" dirty="0">
                <a:solidFill>
                  <a:srgbClr val="92D050"/>
                </a:solidFill>
              </a:rPr>
              <a:t>A</a:t>
            </a:r>
            <a:r>
              <a:rPr lang="sk-SK" sz="1800" dirty="0"/>
              <a:t> </a:t>
            </a:r>
            <a:r>
              <a:rPr lang="sk-SK" sz="18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sk-SK" sz="1800" baseline="300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sk-SK" sz="1800" dirty="0"/>
              <a:t> genotyp </a:t>
            </a:r>
            <a:r>
              <a:rPr lang="sk-SK" sz="1800" dirty="0" smtClean="0"/>
              <a:t>                           F1</a:t>
            </a:r>
            <a:r>
              <a:rPr lang="sk-SK" sz="1800" dirty="0"/>
              <a:t>:    I</a:t>
            </a:r>
            <a:r>
              <a:rPr lang="sk-SK" sz="1800" baseline="30000" dirty="0"/>
              <a:t>A </a:t>
            </a:r>
            <a:r>
              <a:rPr lang="sk-SK" sz="1800" dirty="0" err="1"/>
              <a:t>I</a:t>
            </a:r>
            <a:r>
              <a:rPr lang="sk-SK" sz="1800" baseline="30000" dirty="0" err="1"/>
              <a:t>A</a:t>
            </a:r>
            <a:r>
              <a:rPr lang="sk-SK" sz="1800" dirty="0"/>
              <a:t>, I</a:t>
            </a:r>
            <a:r>
              <a:rPr lang="sk-SK" sz="1800" baseline="30000" dirty="0"/>
              <a:t>A </a:t>
            </a:r>
            <a:r>
              <a:rPr lang="sk-SK" sz="1800" dirty="0"/>
              <a:t>I</a:t>
            </a:r>
            <a:r>
              <a:rPr lang="sk-SK" sz="1800" baseline="30000" dirty="0"/>
              <a:t>B</a:t>
            </a:r>
            <a:r>
              <a:rPr lang="sk-SK" sz="1800" dirty="0"/>
              <a:t> , I</a:t>
            </a:r>
            <a:r>
              <a:rPr lang="sk-SK" sz="1800" baseline="30000" dirty="0"/>
              <a:t>A</a:t>
            </a:r>
            <a:r>
              <a:rPr lang="sk-SK" sz="1800" dirty="0"/>
              <a:t> i, I</a:t>
            </a:r>
            <a:r>
              <a:rPr lang="sk-SK" sz="1800" baseline="30000" dirty="0"/>
              <a:t>B </a:t>
            </a:r>
            <a:r>
              <a:rPr lang="sk-SK" sz="1800" dirty="0"/>
              <a:t>i                         </a:t>
            </a: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/>
              <a:t>         </a:t>
            </a:r>
            <a:r>
              <a:rPr lang="sk-SK" sz="1800" dirty="0"/>
              <a:t>Fenotyp dieťaťa krv. </a:t>
            </a:r>
            <a:r>
              <a:rPr lang="sk-SK" sz="1800" dirty="0" err="1"/>
              <a:t>sk</a:t>
            </a:r>
            <a:r>
              <a:rPr lang="sk-SK" sz="1800" dirty="0"/>
              <a:t>. A, alebo AB    Fenotyp dieťaťa: krv. </a:t>
            </a:r>
            <a:r>
              <a:rPr lang="sk-SK" sz="1800" dirty="0" err="1"/>
              <a:t>sk</a:t>
            </a:r>
            <a:r>
              <a:rPr lang="sk-SK" sz="1800" dirty="0"/>
              <a:t>. A, AB, B </a:t>
            </a:r>
          </a:p>
          <a:p>
            <a:pPr marL="0" indent="0" algn="just">
              <a:buNone/>
            </a:pPr>
            <a:r>
              <a:rPr lang="sk-SK" sz="1800" dirty="0"/>
              <a:t> </a:t>
            </a:r>
            <a:endParaRPr lang="sk-SK" sz="1800" dirty="0" smtClean="0"/>
          </a:p>
          <a:p>
            <a:pPr marL="0" indent="0" algn="just">
              <a:buNone/>
            </a:pPr>
            <a:r>
              <a:rPr lang="sk-SK" sz="1800" dirty="0"/>
              <a:t>Odpoveď:  S istotou možno povedať, že ak išlo o zámenu, 1. páru patrí dieťa s krvnou skupinou 0 a druhému páru dieťa s krvnou skupinou A.</a:t>
            </a:r>
          </a:p>
        </p:txBody>
      </p:sp>
      <p:sp>
        <p:nvSpPr>
          <p:cNvPr id="4" name="Ovál 3"/>
          <p:cNvSpPr/>
          <p:nvPr/>
        </p:nvSpPr>
        <p:spPr>
          <a:xfrm>
            <a:off x="1043608" y="263691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1844702" y="5219558"/>
            <a:ext cx="495049" cy="3022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406390" y="5229200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860032" y="2608596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427984" y="2599259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868144" y="5226665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439469" y="521955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007421" y="521955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6264332" y="521955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18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51216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sk-SK" sz="3200" dirty="0"/>
              <a:t>Aká je pravdepodobnosť, že sa rodičom s krvnou skupinou </a:t>
            </a:r>
            <a:r>
              <a:rPr lang="sk-SK" sz="3200" dirty="0" smtClean="0"/>
              <a:t>A0 </a:t>
            </a:r>
            <a:r>
              <a:rPr lang="sk-SK" sz="3200" dirty="0"/>
              <a:t>a </a:t>
            </a:r>
            <a:r>
              <a:rPr lang="sk-SK" sz="3200" dirty="0" smtClean="0"/>
              <a:t>A0 </a:t>
            </a:r>
            <a:r>
              <a:rPr lang="sk-SK" sz="3200" dirty="0"/>
              <a:t>narodí dieťa s krvnou skupinou </a:t>
            </a:r>
            <a:r>
              <a:rPr lang="sk-SK" sz="3200" dirty="0" smtClean="0"/>
              <a:t>A? 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999288" y="2142894"/>
            <a:ext cx="7605159" cy="44544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IA i     x     IA i</a:t>
            </a: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F1: IAIA, </a:t>
            </a:r>
            <a:r>
              <a:rPr lang="sk-SK" sz="3600" b="1" dirty="0" err="1" smtClean="0">
                <a:solidFill>
                  <a:srgbClr val="002060"/>
                </a:solidFill>
              </a:rPr>
              <a:t>IAi</a:t>
            </a:r>
            <a:r>
              <a:rPr lang="sk-SK" sz="3600" b="1" dirty="0" smtClean="0">
                <a:solidFill>
                  <a:srgbClr val="002060"/>
                </a:solidFill>
              </a:rPr>
              <a:t>, </a:t>
            </a:r>
            <a:r>
              <a:rPr lang="sk-SK" sz="3600" b="1" dirty="0" err="1" smtClean="0">
                <a:solidFill>
                  <a:srgbClr val="002060"/>
                </a:solidFill>
              </a:rPr>
              <a:t>IAi</a:t>
            </a:r>
            <a:r>
              <a:rPr lang="sk-SK" sz="3600" b="1" dirty="0" smtClean="0">
                <a:solidFill>
                  <a:srgbClr val="002060"/>
                </a:solidFill>
              </a:rPr>
              <a:t>, </a:t>
            </a:r>
            <a:r>
              <a:rPr lang="sk-SK" sz="3600" b="1" dirty="0" err="1" smtClean="0">
                <a:solidFill>
                  <a:srgbClr val="002060"/>
                </a:solidFill>
              </a:rPr>
              <a:t>ii</a:t>
            </a:r>
            <a:endParaRPr lang="sk-SK" sz="3600" b="1" dirty="0">
              <a:solidFill>
                <a:srgbClr val="002060"/>
              </a:solidFill>
            </a:endParaRP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AA , A0, A0, 0 </a:t>
            </a: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 AA 25%</a:t>
            </a: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A0 50%</a:t>
            </a:r>
          </a:p>
          <a:p>
            <a:pPr algn="ctr"/>
            <a:r>
              <a:rPr lang="sk-SK" sz="3600" b="1" dirty="0" smtClean="0">
                <a:solidFill>
                  <a:srgbClr val="002060"/>
                </a:solidFill>
              </a:rPr>
              <a:t>0 25%</a:t>
            </a:r>
            <a:endParaRPr lang="sk-SK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352928" cy="2492896"/>
          </a:xfrm>
          <a:solidFill>
            <a:srgbClr val="FFFF00"/>
          </a:solidFill>
        </p:spPr>
        <p:txBody>
          <a:bodyPr>
            <a:noAutofit/>
          </a:bodyPr>
          <a:lstStyle/>
          <a:p>
            <a:pPr lvl="0" algn="just"/>
            <a:r>
              <a:rPr lang="sk-SK" sz="2800" b="1" dirty="0" err="1" smtClean="0"/>
              <a:t>Pr</a:t>
            </a:r>
            <a:r>
              <a:rPr lang="sk-SK" sz="2800" b="1" dirty="0" smtClean="0"/>
              <a:t>. Pri </a:t>
            </a:r>
            <a:r>
              <a:rPr lang="sk-SK" sz="2800" b="1" dirty="0"/>
              <a:t>rajčiakoch je červená farba plodu dominantná (R) oproti žltej (r) a guľatý tvar plodov (T) je dominantný oproti vajcovitému (t). Aké budú genotypy a fenotypy potomstva pri </a:t>
            </a:r>
            <a:r>
              <a:rPr lang="sk-SK" sz="2800" b="1" dirty="0" err="1"/>
              <a:t>dihybridnom</a:t>
            </a:r>
            <a:r>
              <a:rPr lang="sk-SK" sz="2800" b="1" dirty="0"/>
              <a:t> krížení?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 smtClean="0"/>
              <a:t>a</a:t>
            </a:r>
            <a:r>
              <a:rPr lang="sk-SK" sz="2800" dirty="0" smtClean="0"/>
              <a:t>) </a:t>
            </a:r>
            <a:r>
              <a:rPr lang="sk-SK" sz="2800" b="1" dirty="0" smtClean="0"/>
              <a:t>RRTT  </a:t>
            </a:r>
            <a:r>
              <a:rPr lang="sk-SK" sz="2800" b="1" dirty="0"/>
              <a:t>x    </a:t>
            </a:r>
            <a:r>
              <a:rPr lang="sk-SK" sz="2800" b="1" dirty="0" err="1"/>
              <a:t>rrtt</a:t>
            </a:r>
            <a:r>
              <a:rPr lang="sk-SK" sz="2800" b="1" dirty="0"/>
              <a:t>                    </a:t>
            </a:r>
            <a:r>
              <a:rPr lang="sk-SK" sz="2800" b="1" dirty="0" smtClean="0"/>
              <a:t>b) </a:t>
            </a:r>
            <a:r>
              <a:rPr lang="sk-SK" sz="2800" b="1" dirty="0" err="1" smtClean="0"/>
              <a:t>RrTt</a:t>
            </a:r>
            <a:r>
              <a:rPr lang="sk-SK" sz="2800" b="1" dirty="0" smtClean="0"/>
              <a:t>    </a:t>
            </a:r>
            <a:r>
              <a:rPr lang="sk-SK" sz="2800" b="1" dirty="0"/>
              <a:t>x    </a:t>
            </a:r>
            <a:r>
              <a:rPr lang="sk-SK" sz="2800" b="1" dirty="0" err="1"/>
              <a:t>RrTt</a:t>
            </a: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36913"/>
            <a:ext cx="8856984" cy="410445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Zápis: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92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sk-SK" dirty="0"/>
              <a:t>Zápis: </a:t>
            </a:r>
            <a:r>
              <a:rPr lang="sk-SK" dirty="0" err="1"/>
              <a:t>dihybridné</a:t>
            </a:r>
            <a:r>
              <a:rPr lang="sk-SK" dirty="0"/>
              <a:t> kríženie – sledujeme 2 znaky súčasne</a:t>
            </a:r>
          </a:p>
          <a:p>
            <a:pPr marL="0" lvl="0" indent="0">
              <a:buNone/>
            </a:pPr>
            <a:r>
              <a:rPr lang="sk-SK" dirty="0" smtClean="0"/>
              <a:t>     </a:t>
            </a:r>
            <a:r>
              <a:rPr lang="sk-SK" dirty="0"/>
              <a:t>P:    RRTT   X    </a:t>
            </a:r>
            <a:r>
              <a:rPr lang="sk-SK" dirty="0" err="1"/>
              <a:t>rrtt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 smtClean="0"/>
              <a:t>     G</a:t>
            </a:r>
            <a:r>
              <a:rPr lang="sk-SK" dirty="0"/>
              <a:t>:     RT              </a:t>
            </a:r>
            <a:r>
              <a:rPr lang="sk-SK" dirty="0" err="1"/>
              <a:t>rt</a:t>
            </a:r>
            <a:r>
              <a:rPr lang="sk-SK" dirty="0"/>
              <a:t>          jedince tvoria iba jeden druh </a:t>
            </a:r>
            <a:r>
              <a:rPr lang="sk-SK" dirty="0" err="1"/>
              <a:t>gamét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F1</a:t>
            </a:r>
            <a:r>
              <a:rPr lang="sk-SK" dirty="0"/>
              <a:t>:    </a:t>
            </a:r>
            <a:r>
              <a:rPr lang="sk-SK" dirty="0" err="1"/>
              <a:t>RrTt</a:t>
            </a:r>
            <a:r>
              <a:rPr lang="sk-SK" dirty="0"/>
              <a:t>    potomstvo takýchto rodičov bude </a:t>
            </a:r>
            <a:r>
              <a:rPr lang="sk-SK" dirty="0" err="1"/>
              <a:t>heterozygotné</a:t>
            </a:r>
            <a:r>
              <a:rPr lang="sk-SK" dirty="0"/>
              <a:t> v oboch znakoch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err="1" smtClean="0"/>
              <a:t>Fenotypovo</a:t>
            </a:r>
            <a:r>
              <a:rPr lang="sk-SK" dirty="0"/>
              <a:t>:  červené guľaté plody</a:t>
            </a:r>
          </a:p>
          <a:p>
            <a:pPr lvl="0"/>
            <a:r>
              <a:rPr lang="sk-SK" dirty="0"/>
              <a:t>F: </a:t>
            </a:r>
            <a:r>
              <a:rPr lang="sk-SK" dirty="0" err="1"/>
              <a:t>RrTt</a:t>
            </a:r>
            <a:r>
              <a:rPr lang="sk-SK" dirty="0"/>
              <a:t>     x    </a:t>
            </a:r>
            <a:r>
              <a:rPr lang="sk-SK" dirty="0" err="1"/>
              <a:t>RrTt</a:t>
            </a:r>
            <a:endParaRPr lang="sk-SK" dirty="0"/>
          </a:p>
          <a:p>
            <a:r>
              <a:rPr lang="sk-SK" dirty="0"/>
              <a:t>G: RT, </a:t>
            </a:r>
            <a:r>
              <a:rPr lang="sk-SK" dirty="0" err="1"/>
              <a:t>Rt</a:t>
            </a:r>
            <a:r>
              <a:rPr lang="sk-SK" dirty="0"/>
              <a:t>, </a:t>
            </a:r>
            <a:r>
              <a:rPr lang="sk-SK" dirty="0" err="1"/>
              <a:t>rT</a:t>
            </a:r>
            <a:r>
              <a:rPr lang="sk-SK" dirty="0"/>
              <a:t>, </a:t>
            </a:r>
            <a:r>
              <a:rPr lang="sk-SK" dirty="0" err="1"/>
              <a:t>rt</a:t>
            </a:r>
            <a:r>
              <a:rPr lang="sk-SK" dirty="0"/>
              <a:t>      RT, </a:t>
            </a:r>
            <a:r>
              <a:rPr lang="sk-SK" dirty="0" err="1"/>
              <a:t>Rt</a:t>
            </a:r>
            <a:r>
              <a:rPr lang="sk-SK" dirty="0"/>
              <a:t>, </a:t>
            </a:r>
            <a:r>
              <a:rPr lang="sk-SK" dirty="0" err="1"/>
              <a:t>rT</a:t>
            </a:r>
            <a:r>
              <a:rPr lang="sk-SK" dirty="0"/>
              <a:t>, </a:t>
            </a:r>
            <a:r>
              <a:rPr lang="sk-SK" dirty="0" err="1"/>
              <a:t>rt</a:t>
            </a:r>
            <a:r>
              <a:rPr lang="sk-SK" dirty="0"/>
              <a:t>      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r>
              <a:rPr lang="sk-SK" dirty="0"/>
              <a:t>F2: pre zistenie využijeme </a:t>
            </a:r>
            <a:r>
              <a:rPr lang="sk-SK" dirty="0" err="1"/>
              <a:t>Punnetov</a:t>
            </a:r>
            <a:r>
              <a:rPr lang="sk-SK" dirty="0"/>
              <a:t> kombinačný štvorec – najprv určíme genotyp a z neho fenotyp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88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622295"/>
              </p:ext>
            </p:extLst>
          </p:nvPr>
        </p:nvGraphicFramePr>
        <p:xfrm>
          <a:off x="611560" y="188640"/>
          <a:ext cx="8064897" cy="544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944216"/>
                <a:gridCol w="1669795"/>
                <a:gridCol w="1613375"/>
                <a:gridCol w="1613375"/>
              </a:tblGrid>
              <a:tr h="519106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 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RT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Rt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rT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rt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17293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RT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 </a:t>
                      </a:r>
                      <a:endParaRPr lang="sk-SK" sz="2400" dirty="0">
                        <a:effectLst/>
                      </a:endParaRP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</a:rPr>
                        <a:t>RRTT - </a:t>
                      </a:r>
                      <a:r>
                        <a:rPr lang="sk-SK" sz="2800" dirty="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- </a:t>
                      </a:r>
                      <a:r>
                        <a:rPr lang="sk-SK" sz="2800" dirty="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</a:t>
                      </a:r>
                      <a:r>
                        <a:rPr lang="sk-SK" sz="2800" dirty="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 </a:t>
                      </a:r>
                      <a:r>
                        <a:rPr lang="sk-SK" sz="280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17293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Rt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 </a:t>
                      </a:r>
                      <a:r>
                        <a:rPr lang="sk-SK" sz="280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>
                        <a:effectLst/>
                      </a:endParaRP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 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- </a:t>
                      </a:r>
                      <a:r>
                        <a:rPr lang="sk-SK" sz="2800" dirty="0">
                          <a:effectLst/>
                          <a:highlight>
                            <a:srgbClr val="00FF00"/>
                          </a:highlight>
                        </a:rPr>
                        <a:t>ČV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 </a:t>
                      </a:r>
                      <a:r>
                        <a:rPr lang="sk-SK" sz="2800" dirty="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 </a:t>
                      </a:r>
                      <a:r>
                        <a:rPr lang="sk-SK" sz="2800" dirty="0">
                          <a:effectLst/>
                          <a:highlight>
                            <a:srgbClr val="00FF00"/>
                          </a:highlight>
                        </a:rPr>
                        <a:t>ČV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17293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rT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 </a:t>
                      </a:r>
                      <a:r>
                        <a:rPr lang="sk-SK" sz="280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>
                        <a:effectLst/>
                      </a:endParaRP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 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 </a:t>
                      </a:r>
                      <a:r>
                        <a:rPr lang="sk-SK" sz="280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</a:t>
                      </a:r>
                      <a:r>
                        <a:rPr lang="sk-SK" sz="2800" dirty="0">
                          <a:effectLst/>
                          <a:highlight>
                            <a:srgbClr val="00FFFF"/>
                          </a:highlight>
                        </a:rPr>
                        <a:t>ŽG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 </a:t>
                      </a:r>
                      <a:r>
                        <a:rPr lang="sk-SK" sz="2800" dirty="0">
                          <a:effectLst/>
                          <a:highlight>
                            <a:srgbClr val="00FFFF"/>
                          </a:highlight>
                        </a:rPr>
                        <a:t>ŽG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85598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rt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</a:t>
                      </a:r>
                      <a:r>
                        <a:rPr lang="sk-SK" sz="2800">
                          <a:effectLst/>
                          <a:highlight>
                            <a:srgbClr val="FFFF00"/>
                          </a:highlight>
                        </a:rPr>
                        <a:t>ČG</a:t>
                      </a:r>
                      <a:endParaRPr lang="sk-SK" sz="2400">
                        <a:effectLst/>
                      </a:endParaRP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 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Rrtt- </a:t>
                      </a:r>
                      <a:r>
                        <a:rPr lang="sk-SK" sz="2800">
                          <a:effectLst/>
                          <a:highlight>
                            <a:srgbClr val="00FF00"/>
                          </a:highlight>
                        </a:rPr>
                        <a:t>ČV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>
                          <a:effectLst/>
                        </a:rPr>
                        <a:t>rrTt - </a:t>
                      </a:r>
                      <a:r>
                        <a:rPr lang="sk-SK" sz="2800">
                          <a:effectLst/>
                          <a:highlight>
                            <a:srgbClr val="00FFFF"/>
                          </a:highlight>
                        </a:rPr>
                        <a:t>ŽG</a:t>
                      </a:r>
                      <a:endParaRPr lang="sk-SK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sk-SK" sz="2800" dirty="0" err="1">
                          <a:effectLst/>
                        </a:rPr>
                        <a:t>Rrtt</a:t>
                      </a:r>
                      <a:r>
                        <a:rPr lang="sk-SK" sz="2800" dirty="0">
                          <a:effectLst/>
                        </a:rPr>
                        <a:t> -</a:t>
                      </a:r>
                      <a:r>
                        <a:rPr lang="sk-SK" sz="2800" dirty="0">
                          <a:effectLst/>
                          <a:highlight>
                            <a:srgbClr val="FF00FF"/>
                          </a:highlight>
                        </a:rPr>
                        <a:t>ŽV</a:t>
                      </a:r>
                      <a:endParaRPr lang="sk-SK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1129032" y="5953130"/>
            <a:ext cx="763284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dirty="0" err="1"/>
              <a:t>Fenotypový</a:t>
            </a:r>
            <a:r>
              <a:rPr lang="sk-SK" dirty="0"/>
              <a:t> štiepny </a:t>
            </a:r>
            <a:r>
              <a:rPr lang="sk-SK" dirty="0" smtClean="0"/>
              <a:t>pomer:____________________________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44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smtClean="0"/>
              <a:t>Molekulové základy dedičnosti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8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sk-SK" b="1" dirty="0" smtClean="0">
                <a:solidFill>
                  <a:srgbClr val="FF0000"/>
                </a:solidFill>
              </a:rPr>
              <a:t>Gén </a:t>
            </a:r>
            <a:r>
              <a:rPr lang="sk-SK" dirty="0" smtClean="0"/>
              <a:t>= úsek DNA, ktorý nesie informáciu o nejakej vlastnosti (farba vlasov, očí...)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b="1" dirty="0" err="1" smtClean="0">
                <a:solidFill>
                  <a:srgbClr val="FF0000"/>
                </a:solidFill>
              </a:rPr>
              <a:t>Nukleotid</a:t>
            </a:r>
            <a:r>
              <a:rPr lang="sk-SK" dirty="0" smtClean="0"/>
              <a:t> = základná stavebná jednotka NK, je zložený z 3 častí: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dirty="0" err="1" smtClean="0"/>
              <a:t>sachar.zložka</a:t>
            </a:r>
            <a:r>
              <a:rPr lang="sk-SK" dirty="0" smtClean="0"/>
              <a:t> +dus.báza+zv.H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59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91264" cy="56886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sk-SK" b="1" dirty="0">
                <a:solidFill>
                  <a:srgbClr val="FF0000"/>
                </a:solidFill>
              </a:rPr>
              <a:t>Genetická informácia </a:t>
            </a:r>
            <a:r>
              <a:rPr lang="sk-SK" dirty="0"/>
              <a:t>– je súbor génov (</a:t>
            </a:r>
            <a:r>
              <a:rPr lang="sk-SK" dirty="0" err="1"/>
              <a:t>genóm</a:t>
            </a:r>
            <a:r>
              <a:rPr lang="sk-SK" dirty="0"/>
              <a:t>), obsiahnutý v pohlavných bunkách, </a:t>
            </a:r>
            <a:endParaRPr lang="sk-SK" dirty="0" smtClean="0"/>
          </a:p>
          <a:p>
            <a:pPr algn="just">
              <a:buFontTx/>
              <a:buChar char="-"/>
            </a:pPr>
            <a:r>
              <a:rPr lang="sk-SK" dirty="0" smtClean="0"/>
              <a:t>je </a:t>
            </a:r>
            <a:r>
              <a:rPr lang="sk-SK" dirty="0"/>
              <a:t>zapísaná </a:t>
            </a:r>
            <a:r>
              <a:rPr lang="sk-SK" u="sng" dirty="0"/>
              <a:t>poradím </a:t>
            </a:r>
            <a:r>
              <a:rPr lang="sk-SK" u="sng" dirty="0" err="1"/>
              <a:t>nukleotidov</a:t>
            </a:r>
            <a:r>
              <a:rPr lang="sk-SK" u="sng" dirty="0"/>
              <a:t> v DNA </a:t>
            </a:r>
            <a:r>
              <a:rPr lang="sk-SK" dirty="0"/>
              <a:t>(v RNA u RNA vírusov), </a:t>
            </a:r>
            <a:endParaRPr lang="sk-SK" dirty="0" smtClean="0"/>
          </a:p>
          <a:p>
            <a:pPr algn="just">
              <a:buFontTx/>
              <a:buChar char="-"/>
            </a:pPr>
            <a:r>
              <a:rPr lang="sk-SK" dirty="0" smtClean="0">
                <a:solidFill>
                  <a:srgbClr val="00B0F0"/>
                </a:solidFill>
              </a:rPr>
              <a:t>nositeľkou </a:t>
            </a:r>
            <a:r>
              <a:rPr lang="sk-SK" dirty="0">
                <a:solidFill>
                  <a:srgbClr val="00B0F0"/>
                </a:solidFill>
              </a:rPr>
              <a:t>genetickej </a:t>
            </a:r>
            <a:r>
              <a:rPr lang="sk-SK" dirty="0"/>
              <a:t>informácie je </a:t>
            </a:r>
            <a:r>
              <a:rPr lang="sk-SK" sz="4000" b="1" dirty="0" smtClean="0"/>
              <a:t>DNA!!! </a:t>
            </a:r>
            <a:r>
              <a:rPr lang="sk-SK" dirty="0" smtClean="0"/>
              <a:t>(výnimka - u</a:t>
            </a:r>
            <a:r>
              <a:rPr lang="sk-SK" dirty="0"/>
              <a:t> RNA vírusov je to RNA)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b="1" dirty="0" err="1" smtClean="0">
                <a:solidFill>
                  <a:srgbClr val="FF0000"/>
                </a:solidFill>
              </a:rPr>
              <a:t>Triplet=kodón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u="sng" dirty="0"/>
              <a:t>trojica za sebou idúcich </a:t>
            </a:r>
            <a:r>
              <a:rPr lang="sk-SK" u="sng" dirty="0" err="1"/>
              <a:t>nukleotidov</a:t>
            </a:r>
            <a:r>
              <a:rPr lang="sk-SK" u="sng" dirty="0"/>
              <a:t> v </a:t>
            </a:r>
            <a:r>
              <a:rPr lang="sk-SK" u="sng" dirty="0" err="1"/>
              <a:t>mRNA</a:t>
            </a:r>
            <a:r>
              <a:rPr lang="sk-SK" dirty="0"/>
              <a:t>, každý </a:t>
            </a:r>
            <a:r>
              <a:rPr lang="sk-SK" dirty="0" err="1"/>
              <a:t>triplet</a:t>
            </a:r>
            <a:r>
              <a:rPr lang="sk-SK" dirty="0"/>
              <a:t> kóduje príslušnú AMK podľa </a:t>
            </a:r>
            <a:r>
              <a:rPr lang="sk-SK" dirty="0" smtClean="0"/>
              <a:t>tabuľky (AMK-AMK-AMK </a:t>
            </a:r>
            <a:r>
              <a:rPr lang="sk-SK" dirty="0" smtClean="0">
                <a:latin typeface="Times New Roman"/>
                <a:cs typeface="Times New Roman"/>
              </a:rPr>
              <a:t>→BIELKOVINA)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48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 DNA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CC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575556" y="980728"/>
            <a:ext cx="8136904" cy="24482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- je informácia aká DNA vznikne – zdvojenie/znásobenie DNA= </a:t>
            </a:r>
            <a:r>
              <a:rPr lang="sk-SK" sz="2400" b="1" dirty="0" smtClean="0">
                <a:solidFill>
                  <a:srgbClr val="002060"/>
                </a:solidFill>
              </a:rPr>
              <a:t>REPLIKÁCIA </a:t>
            </a:r>
            <a:endParaRPr lang="sk-SK" sz="2400" b="1" dirty="0">
              <a:solidFill>
                <a:srgbClr val="002060"/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683568" y="3429000"/>
            <a:ext cx="7920880" cy="23762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-je v nej informácia o  vznikajúcich bielkovinách = tvorba bielkovín = </a:t>
            </a:r>
            <a:r>
              <a:rPr lang="sk-SK" sz="2400" b="1" dirty="0" smtClean="0">
                <a:solidFill>
                  <a:srgbClr val="002060"/>
                </a:solidFill>
              </a:rPr>
              <a:t>PROTEOSYNTÉZA    BIELKOVINY vznikajú z __AMINOKYSELÍN___</a:t>
            </a:r>
            <a:endParaRPr lang="sk-SK" sz="2400" b="1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899592" y="5643447"/>
            <a:ext cx="72185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/>
              <a:t>https://www.youtube.com/watch?v=gG7uCskUOrA</a:t>
            </a:r>
          </a:p>
        </p:txBody>
      </p:sp>
    </p:spTree>
    <p:extLst>
      <p:ext uri="{BB962C8B-B14F-4D97-AF65-F5344CB8AC3E}">
        <p14:creationId xmlns:p14="http://schemas.microsoft.com/office/powerpoint/2010/main" val="1406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10344" y="29663"/>
            <a:ext cx="6238528" cy="6811097"/>
          </a:xfrm>
          <a:solidFill>
            <a:srgbClr val="FFFFCC"/>
          </a:solidFill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replikac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9" y="17240"/>
            <a:ext cx="3393515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ínus 3"/>
          <p:cNvSpPr/>
          <p:nvPr/>
        </p:nvSpPr>
        <p:spPr>
          <a:xfrm>
            <a:off x="539552" y="2155022"/>
            <a:ext cx="4968552" cy="108012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3610357" y="1052736"/>
            <a:ext cx="5472608" cy="12208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Materské vlákno</a:t>
            </a:r>
          </a:p>
          <a:p>
            <a:pPr algn="ctr"/>
            <a:r>
              <a:rPr lang="sk-SK" sz="4000" dirty="0" smtClean="0"/>
              <a:t>=matrica =</a:t>
            </a:r>
            <a:r>
              <a:rPr lang="sk-SK" sz="4000" dirty="0" err="1" smtClean="0"/>
              <a:t>templát=vzor</a:t>
            </a:r>
            <a:endParaRPr lang="sk-SK" sz="4000" dirty="0"/>
          </a:p>
        </p:txBody>
      </p:sp>
      <p:sp>
        <p:nvSpPr>
          <p:cNvPr id="7" name="Šípka doľava 6"/>
          <p:cNvSpPr/>
          <p:nvPr/>
        </p:nvSpPr>
        <p:spPr>
          <a:xfrm rot="557791">
            <a:off x="2603495" y="1113384"/>
            <a:ext cx="1019075" cy="510715"/>
          </a:xfrm>
          <a:prstGeom prst="leftArrow">
            <a:avLst/>
          </a:prstGeom>
          <a:solidFill>
            <a:srgbClr val="5EE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 rot="20984324">
            <a:off x="3914486" y="4302510"/>
            <a:ext cx="1800200" cy="86409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5080673" y="4162460"/>
            <a:ext cx="4063327" cy="12208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>
                <a:solidFill>
                  <a:srgbClr val="002060"/>
                </a:solidFill>
              </a:rPr>
              <a:t>d</a:t>
            </a:r>
            <a:r>
              <a:rPr lang="sk-SK" sz="4000" dirty="0" smtClean="0">
                <a:solidFill>
                  <a:srgbClr val="002060"/>
                </a:solidFill>
              </a:rPr>
              <a:t>cérske vlákno</a:t>
            </a:r>
          </a:p>
        </p:txBody>
      </p:sp>
      <p:sp>
        <p:nvSpPr>
          <p:cNvPr id="11" name="Šípka doľava 10"/>
          <p:cNvSpPr/>
          <p:nvPr/>
        </p:nvSpPr>
        <p:spPr>
          <a:xfrm rot="21330170">
            <a:off x="4152097" y="3456600"/>
            <a:ext cx="943903" cy="510715"/>
          </a:xfrm>
          <a:prstGeom prst="leftArrow">
            <a:avLst/>
          </a:prstGeom>
          <a:solidFill>
            <a:srgbClr val="5EE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924414" y="2809945"/>
            <a:ext cx="4219586" cy="12208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Materské vlákno</a:t>
            </a:r>
          </a:p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=matrica =</a:t>
            </a:r>
            <a:r>
              <a:rPr lang="sk-SK" sz="2800" dirty="0" err="1" smtClean="0">
                <a:solidFill>
                  <a:srgbClr val="002060"/>
                </a:solidFill>
              </a:rPr>
              <a:t>templát=vzor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4281406" y="0"/>
            <a:ext cx="4311341" cy="9222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rgbClr val="002060"/>
                </a:solidFill>
              </a:rPr>
              <a:t>REPLIKÁCIA DNA</a:t>
            </a:r>
            <a:endParaRPr lang="sk-SK" sz="4400" b="1" dirty="0">
              <a:solidFill>
                <a:srgbClr val="002060"/>
              </a:solidFill>
            </a:endParaRPr>
          </a:p>
        </p:txBody>
      </p:sp>
      <p:sp>
        <p:nvSpPr>
          <p:cNvPr id="13" name="Šípka doľava 12"/>
          <p:cNvSpPr/>
          <p:nvPr/>
        </p:nvSpPr>
        <p:spPr>
          <a:xfrm rot="20984324">
            <a:off x="2013537" y="5438139"/>
            <a:ext cx="3193641" cy="438377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7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Chromozómy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6504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Podľa veľkosti a tvaru </a:t>
            </a:r>
            <a:r>
              <a:rPr lang="sk-SK" dirty="0"/>
              <a:t>d</a:t>
            </a:r>
            <a:r>
              <a:rPr lang="sk-SK" dirty="0" smtClean="0"/>
              <a:t>elíme do </a:t>
            </a:r>
            <a:r>
              <a:rPr lang="sk-SK" b="1" u="sng" dirty="0" smtClean="0"/>
              <a:t>7 skupín A-G</a:t>
            </a:r>
          </a:p>
          <a:p>
            <a:r>
              <a:rPr lang="sk-SK" dirty="0" smtClean="0"/>
              <a:t>1.-22.pár voláme </a:t>
            </a:r>
            <a:r>
              <a:rPr lang="sk-SK" b="1" dirty="0" smtClean="0"/>
              <a:t>AUTOZÓMY</a:t>
            </a:r>
          </a:p>
          <a:p>
            <a:r>
              <a:rPr lang="sk-SK" dirty="0" smtClean="0"/>
              <a:t>23.pár – nepatrí do skupiny = </a:t>
            </a:r>
            <a:r>
              <a:rPr lang="sk-SK" b="1" dirty="0" smtClean="0"/>
              <a:t>GONOZÓMY</a:t>
            </a:r>
            <a:endParaRPr lang="sk-SK" b="1" dirty="0"/>
          </a:p>
        </p:txBody>
      </p:sp>
      <p:pic>
        <p:nvPicPr>
          <p:cNvPr id="1026" name="Picture 2" descr="Jadrová dedičnosť eukaryotickej bunky - O šk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2115"/>
            <a:ext cx="4592956" cy="348023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T - Cytogenetika človeka I PowerPoint Presentation, free download -  ID:47294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5853" r="7966" b="5800"/>
          <a:stretch/>
        </p:blipFill>
        <p:spPr bwMode="auto">
          <a:xfrm>
            <a:off x="4629657" y="3053538"/>
            <a:ext cx="4524360" cy="354880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3491880" y="5445224"/>
            <a:ext cx="1127760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7946330" y="5733256"/>
            <a:ext cx="1127760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7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Kde je lokalizovaná DNA v bunke?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bu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37" y="1340767"/>
            <a:ext cx="6173915" cy="35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ie je k dispozícii žiadny popis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7" t="26073" r="12207" b="36647"/>
          <a:stretch/>
        </p:blipFill>
        <p:spPr bwMode="auto">
          <a:xfrm>
            <a:off x="1877319" y="4430110"/>
            <a:ext cx="2030540" cy="242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ýsledok vyhľadávania obrázkov pre dopyt smajlik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05" y="4176622"/>
            <a:ext cx="1705495" cy="267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Párovanie báz=_________=_________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CC"/>
          </a:solidFill>
        </p:spPr>
        <p:txBody>
          <a:bodyPr/>
          <a:lstStyle/>
          <a:p>
            <a:endParaRPr lang="sk-SK" dirty="0"/>
          </a:p>
        </p:txBody>
      </p:sp>
      <p:pic>
        <p:nvPicPr>
          <p:cNvPr id="4" name="Picture 2" descr="http://cronodon.com/images/DNA_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7884368" cy="61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mun.ca/biology/scarr/CG_ATG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" y="2708920"/>
            <a:ext cx="5280647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Pripomeňme si: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Dusíkaté bázy v DNA:___A,T,C,G___________</a:t>
            </a:r>
          </a:p>
          <a:p>
            <a:r>
              <a:rPr lang="sk-SK" dirty="0"/>
              <a:t>Dusíkaté bázy v </a:t>
            </a:r>
            <a:r>
              <a:rPr lang="sk-SK" dirty="0" smtClean="0"/>
              <a:t>RNA:___A,U,C,G___________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A,T,U,C,G</a:t>
            </a:r>
          </a:p>
          <a:p>
            <a:pPr marL="0" indent="0">
              <a:buNone/>
            </a:pPr>
            <a:r>
              <a:rPr lang="sk-SK" dirty="0" smtClean="0"/>
              <a:t>Párovanie </a:t>
            </a:r>
            <a:r>
              <a:rPr lang="sk-SK" dirty="0" err="1" smtClean="0"/>
              <a:t>báz=_KOMPLENTARITA__=_DOPLNKOVOSŤ</a:t>
            </a:r>
            <a:r>
              <a:rPr lang="sk-SK" dirty="0" smtClean="0"/>
              <a:t>___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v DNA :</a:t>
            </a:r>
            <a:r>
              <a:rPr lang="sk-SK" dirty="0"/>
              <a:t> </a:t>
            </a:r>
            <a:r>
              <a:rPr lang="sk-SK" dirty="0" smtClean="0"/>
              <a:t>_A___- __T___ </a:t>
            </a:r>
            <a:r>
              <a:rPr lang="sk-SK" dirty="0"/>
              <a:t>,  </a:t>
            </a:r>
            <a:r>
              <a:rPr lang="sk-SK" dirty="0" smtClean="0"/>
              <a:t>__C____-__G_____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v RNA:  _A___- _U____ ,  __C____-__G_____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90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332656"/>
            <a:ext cx="8964488" cy="5793507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b="1" dirty="0"/>
              <a:t>1.Na základe poradia </a:t>
            </a:r>
            <a:r>
              <a:rPr lang="sk-SK" b="1" dirty="0" err="1"/>
              <a:t>nukleotidov</a:t>
            </a:r>
            <a:r>
              <a:rPr lang="sk-SK" b="1" dirty="0"/>
              <a:t> v DNA určte:</a:t>
            </a:r>
          </a:p>
          <a:p>
            <a:pPr marL="0" indent="0" algn="just">
              <a:buNone/>
            </a:pPr>
            <a:r>
              <a:rPr lang="sk-SK" dirty="0" smtClean="0"/>
              <a:t>a</a:t>
            </a:r>
            <a:r>
              <a:rPr lang="sk-SK" dirty="0"/>
              <a:t>) jeho komplementárne vlákno v DNA,</a:t>
            </a:r>
          </a:p>
          <a:p>
            <a:pPr marL="0" indent="0" algn="just">
              <a:buNone/>
            </a:pPr>
            <a:r>
              <a:rPr lang="sk-SK" dirty="0" smtClean="0"/>
              <a:t>b)s </a:t>
            </a:r>
            <a:r>
              <a:rPr lang="sk-SK" dirty="0"/>
              <a:t>využitím tabuľky genetického kódu poradie aminokyselín v </a:t>
            </a:r>
            <a:r>
              <a:rPr lang="sk-SK" dirty="0" err="1"/>
              <a:t>polypeptidovom</a:t>
            </a:r>
            <a:r>
              <a:rPr lang="sk-SK" dirty="0"/>
              <a:t> reťazci, ak viete, že materské DNA vlákno je kódované týmto poradím </a:t>
            </a:r>
            <a:r>
              <a:rPr lang="sk-SK" dirty="0" err="1"/>
              <a:t>nukleotidov</a:t>
            </a:r>
            <a:r>
              <a:rPr lang="sk-SK" dirty="0"/>
              <a:t>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a)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 smtClean="0">
                <a:solidFill>
                  <a:srgbClr val="0070C0"/>
                </a:solidFill>
              </a:rPr>
              <a:t>C  C   T   A  G   T  G  T   G   </a:t>
            </a:r>
            <a:r>
              <a:rPr lang="sk-SK" dirty="0" err="1" smtClean="0">
                <a:solidFill>
                  <a:srgbClr val="0070C0"/>
                </a:solidFill>
              </a:rPr>
              <a:t>G</a:t>
            </a:r>
            <a:r>
              <a:rPr lang="sk-SK" dirty="0" smtClean="0">
                <a:solidFill>
                  <a:srgbClr val="0070C0"/>
                </a:solidFill>
              </a:rPr>
              <a:t>  TGGTGTGTGAACCAGTC</a:t>
            </a:r>
            <a:r>
              <a:rPr lang="sk-SK" dirty="0"/>
              <a:t>..</a:t>
            </a:r>
          </a:p>
          <a:p>
            <a:pPr marL="0" indent="0">
              <a:buNone/>
            </a:pPr>
            <a:r>
              <a:rPr lang="sk-SK" b="1" dirty="0" smtClean="0"/>
              <a:t>↓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b="1" dirty="0"/>
              <a:t> </a:t>
            </a:r>
            <a:r>
              <a:rPr lang="sk-SK" b="1" dirty="0" err="1" smtClean="0"/>
              <a:t>↓</a:t>
            </a:r>
            <a:r>
              <a:rPr lang="sk-SK" dirty="0" smtClean="0"/>
              <a:t> </a:t>
            </a:r>
            <a:r>
              <a:rPr lang="sk-SK" b="1" dirty="0" err="1" smtClean="0"/>
              <a:t>↓</a:t>
            </a:r>
            <a:r>
              <a:rPr lang="sk-SK" dirty="0" smtClean="0"/>
              <a:t>   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G  </a:t>
            </a:r>
            <a:r>
              <a:rPr lang="sk-SK" dirty="0" err="1" smtClean="0">
                <a:solidFill>
                  <a:srgbClr val="FF0000"/>
                </a:solidFill>
              </a:rPr>
              <a:t>G</a:t>
            </a:r>
            <a:r>
              <a:rPr lang="sk-SK" dirty="0" smtClean="0">
                <a:solidFill>
                  <a:srgbClr val="FF0000"/>
                </a:solidFill>
              </a:rPr>
              <a:t>  A  T   C   A  C   A  C   </a:t>
            </a:r>
            <a:r>
              <a:rPr lang="sk-SK" dirty="0" err="1" smtClean="0">
                <a:solidFill>
                  <a:srgbClr val="FF0000"/>
                </a:solidFill>
              </a:rPr>
              <a:t>C</a:t>
            </a:r>
            <a:r>
              <a:rPr lang="sk-SK" dirty="0" smtClean="0">
                <a:solidFill>
                  <a:srgbClr val="FF0000"/>
                </a:solidFill>
              </a:rPr>
              <a:t>   ACCACACAACTTGGTCAG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6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Riešenie: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v</a:t>
            </a:r>
            <a:r>
              <a:rPr lang="sk-SK" dirty="0"/>
              <a:t> DNA </a:t>
            </a:r>
            <a:r>
              <a:rPr lang="sk-SK" dirty="0" smtClean="0"/>
              <a:t>: CCTAGTGTGGTGGTGTGTGAACCAGTC</a:t>
            </a:r>
            <a:r>
              <a:rPr lang="sk-SK" dirty="0"/>
              <a:t>..</a:t>
            </a:r>
          </a:p>
          <a:p>
            <a:pPr marL="0" indent="0">
              <a:buNone/>
            </a:pPr>
            <a:r>
              <a:rPr lang="sk-SK" b="1" u="sng" dirty="0"/>
              <a:t>Pozor! </a:t>
            </a:r>
            <a:r>
              <a:rPr lang="sk-SK" b="1" dirty="0"/>
              <a:t>v </a:t>
            </a:r>
            <a:r>
              <a:rPr lang="sk-SK" b="1" dirty="0" err="1"/>
              <a:t>mRNA</a:t>
            </a:r>
            <a:r>
              <a:rPr lang="sk-SK" b="1" dirty="0"/>
              <a:t> </a:t>
            </a:r>
            <a:r>
              <a:rPr lang="sk-SK" b="1" dirty="0" err="1"/>
              <a:t>nieje</a:t>
            </a:r>
            <a:r>
              <a:rPr lang="sk-SK" b="1" dirty="0"/>
              <a:t> T, ale U   A-U,C-G</a:t>
            </a:r>
            <a:endParaRPr lang="sk-SK" dirty="0"/>
          </a:p>
          <a:p>
            <a:pPr marL="0" indent="0">
              <a:buNone/>
            </a:pPr>
            <a:r>
              <a:rPr lang="sk-SK" b="1" u="sng" dirty="0" err="1"/>
              <a:t>mRNA</a:t>
            </a:r>
            <a:r>
              <a:rPr lang="sk-SK" b="1" u="sng" dirty="0"/>
              <a:t>:</a:t>
            </a:r>
            <a:r>
              <a:rPr lang="sk-SK" dirty="0"/>
              <a:t>  GGA UCA CAC </a:t>
            </a:r>
            <a:r>
              <a:rPr lang="sk-SK" dirty="0" err="1"/>
              <a:t>CAC</a:t>
            </a:r>
            <a:r>
              <a:rPr lang="sk-SK" dirty="0"/>
              <a:t> </a:t>
            </a:r>
            <a:r>
              <a:rPr lang="sk-SK" dirty="0" err="1"/>
              <a:t>CAC</a:t>
            </a:r>
            <a:r>
              <a:rPr lang="sk-SK" dirty="0"/>
              <a:t> ACA CUU GGU CAG</a:t>
            </a:r>
          </a:p>
          <a:p>
            <a:r>
              <a:rPr lang="sk-SK" dirty="0"/>
              <a:t>               </a:t>
            </a:r>
            <a:r>
              <a:rPr lang="sk-SK" dirty="0" err="1"/>
              <a:t>Gly</a:t>
            </a:r>
            <a:r>
              <a:rPr lang="sk-SK" dirty="0"/>
              <a:t> -   </a:t>
            </a:r>
            <a:r>
              <a:rPr lang="sk-SK" dirty="0" err="1"/>
              <a:t>Ser</a:t>
            </a:r>
            <a:r>
              <a:rPr lang="sk-SK" dirty="0"/>
              <a:t>-  </a:t>
            </a:r>
            <a:r>
              <a:rPr lang="sk-SK" dirty="0" err="1"/>
              <a:t>His</a:t>
            </a:r>
            <a:r>
              <a:rPr lang="sk-SK" dirty="0"/>
              <a:t> -    </a:t>
            </a:r>
            <a:r>
              <a:rPr lang="sk-SK" dirty="0" err="1"/>
              <a:t>His</a:t>
            </a:r>
            <a:r>
              <a:rPr lang="sk-SK" dirty="0"/>
              <a:t> – </a:t>
            </a:r>
            <a:r>
              <a:rPr lang="sk-SK" dirty="0" err="1"/>
              <a:t>His</a:t>
            </a:r>
            <a:r>
              <a:rPr lang="sk-SK" dirty="0"/>
              <a:t>- </a:t>
            </a:r>
            <a:r>
              <a:rPr lang="sk-SK" dirty="0" err="1"/>
              <a:t>Tre</a:t>
            </a:r>
            <a:r>
              <a:rPr lang="sk-SK" dirty="0"/>
              <a:t> – Leu-  </a:t>
            </a:r>
            <a:r>
              <a:rPr lang="sk-SK" dirty="0" err="1"/>
              <a:t>Gly</a:t>
            </a:r>
            <a:r>
              <a:rPr lang="sk-SK" dirty="0"/>
              <a:t>  - </a:t>
            </a:r>
            <a:r>
              <a:rPr lang="sk-SK" dirty="0" err="1"/>
              <a:t>Glu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   1.TRIPLET: GGA    - </a:t>
            </a:r>
            <a:r>
              <a:rPr lang="sk-SK" dirty="0" err="1"/>
              <a:t>glycín</a:t>
            </a:r>
            <a:r>
              <a:rPr lang="sk-SK" dirty="0"/>
              <a:t> GLY</a:t>
            </a:r>
          </a:p>
          <a:p>
            <a:r>
              <a:rPr lang="sk-SK" dirty="0"/>
              <a:t>   2.TRIPLET: UCA    - </a:t>
            </a:r>
            <a:r>
              <a:rPr lang="sk-SK" dirty="0" err="1"/>
              <a:t>serín</a:t>
            </a:r>
            <a:endParaRPr lang="sk-SK" dirty="0"/>
          </a:p>
          <a:p>
            <a:r>
              <a:rPr lang="sk-SK" dirty="0"/>
              <a:t>   3.TRIPLET: CAC    - </a:t>
            </a:r>
            <a:r>
              <a:rPr lang="sk-SK" dirty="0" err="1"/>
              <a:t>histitín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1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79512" y="332656"/>
            <a:ext cx="8964488" cy="6336704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1.Na základe poradia </a:t>
            </a:r>
            <a:r>
              <a:rPr lang="sk-SK" b="1" dirty="0" err="1" smtClean="0"/>
              <a:t>nukleotidov</a:t>
            </a:r>
            <a:r>
              <a:rPr lang="sk-SK" b="1" dirty="0" smtClean="0"/>
              <a:t> v DNA určte:</a:t>
            </a:r>
          </a:p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b)s využitím tabuľky genetického kódu poradie aminokyselín v </a:t>
            </a:r>
            <a:r>
              <a:rPr lang="sk-SK" dirty="0" err="1" smtClean="0"/>
              <a:t>polypeptidovom</a:t>
            </a:r>
            <a:r>
              <a:rPr lang="sk-SK" dirty="0" smtClean="0"/>
              <a:t> reťazci, ak viete, že materské DNA vlákno je kódované týmto poradím </a:t>
            </a:r>
            <a:r>
              <a:rPr lang="sk-SK" dirty="0" err="1" smtClean="0"/>
              <a:t>nukleotidov</a:t>
            </a:r>
            <a:r>
              <a:rPr lang="sk-SK" dirty="0" smtClean="0"/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a)DNA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     C  </a:t>
            </a:r>
            <a:r>
              <a:rPr lang="sk-SK" dirty="0" err="1" smtClean="0"/>
              <a:t>C</a:t>
            </a:r>
            <a:r>
              <a:rPr lang="sk-SK" dirty="0" smtClean="0"/>
              <a:t>   T   A  G   T  G  T   G   </a:t>
            </a:r>
            <a:r>
              <a:rPr lang="sk-SK" dirty="0" err="1" smtClean="0">
                <a:solidFill>
                  <a:srgbClr val="FFC000"/>
                </a:solidFill>
              </a:rPr>
              <a:t>G</a:t>
            </a:r>
            <a:r>
              <a:rPr lang="sk-SK" dirty="0" smtClean="0">
                <a:solidFill>
                  <a:srgbClr val="FFC000"/>
                </a:solidFill>
              </a:rPr>
              <a:t> GGT</a:t>
            </a:r>
            <a:r>
              <a:rPr lang="sk-SK" dirty="0" smtClean="0"/>
              <a:t>GTGTGAACCAGTC.</a:t>
            </a:r>
          </a:p>
          <a:p>
            <a:pPr marL="0" indent="0">
              <a:buFont typeface="Arial" pitchFamily="34" charset="0"/>
              <a:buNone/>
            </a:pPr>
            <a:r>
              <a:rPr lang="sk-SK" b="1" dirty="0" smtClean="0"/>
              <a:t>    ↓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b="1" dirty="0" smtClean="0"/>
              <a:t> </a:t>
            </a:r>
            <a:r>
              <a:rPr lang="sk-SK" b="1" dirty="0" err="1" smtClean="0"/>
              <a:t>↓</a:t>
            </a:r>
            <a:r>
              <a:rPr lang="sk-SK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__</a:t>
            </a:r>
            <a:r>
              <a:rPr lang="sk-SK" dirty="0" smtClean="0">
                <a:solidFill>
                  <a:srgbClr val="FF0000"/>
                </a:solidFill>
              </a:rPr>
              <a:t>G  </a:t>
            </a:r>
            <a:r>
              <a:rPr lang="sk-SK" dirty="0" err="1" smtClean="0">
                <a:solidFill>
                  <a:srgbClr val="FF0000"/>
                </a:solidFill>
              </a:rPr>
              <a:t>G</a:t>
            </a:r>
            <a:r>
              <a:rPr lang="sk-SK" dirty="0" smtClean="0">
                <a:solidFill>
                  <a:srgbClr val="FF0000"/>
                </a:solidFill>
              </a:rPr>
              <a:t>   A   </a:t>
            </a:r>
            <a:r>
              <a:rPr lang="sk-SK" dirty="0" smtClean="0">
                <a:solidFill>
                  <a:srgbClr val="00B050"/>
                </a:solidFill>
              </a:rPr>
              <a:t>U  C   A  </a:t>
            </a:r>
            <a:r>
              <a:rPr lang="sk-SK" dirty="0" smtClean="0"/>
              <a:t>C  A  C  </a:t>
            </a:r>
            <a:r>
              <a:rPr lang="sk-SK" dirty="0" err="1" smtClean="0"/>
              <a:t>C</a:t>
            </a:r>
            <a:r>
              <a:rPr lang="sk-SK" dirty="0" smtClean="0"/>
              <a:t> </a:t>
            </a:r>
            <a:r>
              <a:rPr lang="sk-SK" dirty="0" err="1" smtClean="0"/>
              <a:t>C</a:t>
            </a:r>
            <a:r>
              <a:rPr lang="sk-SK" dirty="0" smtClean="0"/>
              <a:t> CAC ACACUUGGUCAG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err="1" smtClean="0"/>
              <a:t>mRNA</a:t>
            </a:r>
            <a:r>
              <a:rPr lang="sk-SK" dirty="0" smtClean="0"/>
              <a:t>  PREPIS=TRANSKRIPCIA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       GLY    -      SER -   HIS -  PRO –HIS – TRE-LEU-GLY-GLU     -CO-NH-  PEPTIDOVA </a:t>
            </a:r>
            <a:r>
              <a:rPr lang="sk-SK" dirty="0" err="1" smtClean="0"/>
              <a:t>VäZBA</a:t>
            </a:r>
            <a:r>
              <a:rPr lang="sk-SK" dirty="0" smtClean="0"/>
              <a:t> - </a:t>
            </a:r>
            <a:endParaRPr lang="sk-SK" dirty="0"/>
          </a:p>
        </p:txBody>
      </p:sp>
      <p:sp>
        <p:nvSpPr>
          <p:cNvPr id="5" name="Ľavá zložená zátvorka 4"/>
          <p:cNvSpPr/>
          <p:nvPr/>
        </p:nvSpPr>
        <p:spPr>
          <a:xfrm rot="16200000">
            <a:off x="2523733" y="5229200"/>
            <a:ext cx="432048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Ľavá zložená zátvorka 5"/>
          <p:cNvSpPr/>
          <p:nvPr/>
        </p:nvSpPr>
        <p:spPr>
          <a:xfrm rot="16200000">
            <a:off x="4841043" y="5090813"/>
            <a:ext cx="432048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Ľavá zložená zátvorka 6"/>
          <p:cNvSpPr/>
          <p:nvPr/>
        </p:nvSpPr>
        <p:spPr>
          <a:xfrm rot="16200000">
            <a:off x="3887924" y="4946798"/>
            <a:ext cx="432048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Ľavá zložená zátvorka 7"/>
          <p:cNvSpPr/>
          <p:nvPr/>
        </p:nvSpPr>
        <p:spPr>
          <a:xfrm rot="16200000">
            <a:off x="1079612" y="5101951"/>
            <a:ext cx="432048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6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r>
              <a:rPr lang="sk-SK" dirty="0" smtClean="0"/>
              <a:t>DNA:                G C A C T G A T G T A C G </a:t>
            </a:r>
            <a:r>
              <a:rPr lang="sk-SK" dirty="0" err="1" smtClean="0"/>
              <a:t>G</a:t>
            </a:r>
            <a:r>
              <a:rPr lang="sk-SK" dirty="0" smtClean="0"/>
              <a:t> A </a:t>
            </a:r>
            <a:r>
              <a:rPr lang="sk-SK" dirty="0" err="1" smtClean="0"/>
              <a:t>A</a:t>
            </a:r>
            <a:r>
              <a:rPr lang="sk-SK" dirty="0" smtClean="0"/>
              <a:t> C T</a:t>
            </a:r>
          </a:p>
          <a:p>
            <a:r>
              <a:rPr lang="sk-SK" sz="2400" dirty="0" smtClean="0"/>
              <a:t>2.VLÁKNO DNA:      C   G  T  G  A  C   T  A  C   A  T  G  C  </a:t>
            </a:r>
            <a:r>
              <a:rPr lang="sk-SK" sz="2400" dirty="0" err="1" smtClean="0"/>
              <a:t>C</a:t>
            </a:r>
            <a:r>
              <a:rPr lang="sk-SK" sz="2400" dirty="0" smtClean="0"/>
              <a:t>   T  </a:t>
            </a:r>
            <a:r>
              <a:rPr lang="sk-SK" sz="2400" dirty="0" err="1" smtClean="0"/>
              <a:t>T</a:t>
            </a:r>
            <a:r>
              <a:rPr lang="sk-SK" sz="2400" dirty="0" smtClean="0"/>
              <a:t>   G  A</a:t>
            </a:r>
          </a:p>
          <a:p>
            <a:r>
              <a:rPr lang="sk-SK" sz="2400" dirty="0" err="1" smtClean="0"/>
              <a:t>VLáNKO</a:t>
            </a:r>
            <a:r>
              <a:rPr lang="sk-SK" sz="2400" dirty="0" smtClean="0"/>
              <a:t> </a:t>
            </a:r>
            <a:r>
              <a:rPr lang="sk-SK" sz="2400" dirty="0" err="1" smtClean="0"/>
              <a:t>mRNA</a:t>
            </a:r>
            <a:r>
              <a:rPr lang="sk-SK" sz="2400" dirty="0" smtClean="0"/>
              <a:t>:      </a:t>
            </a:r>
            <a:r>
              <a:rPr lang="sk-SK" sz="2400" dirty="0"/>
              <a:t>C   G  U  G  A  C  U  A  C  A   U G  C  </a:t>
            </a:r>
            <a:r>
              <a:rPr lang="sk-SK" sz="2400" dirty="0" err="1"/>
              <a:t>C</a:t>
            </a:r>
            <a:r>
              <a:rPr lang="sk-SK" sz="2400" dirty="0"/>
              <a:t>   U  </a:t>
            </a:r>
            <a:r>
              <a:rPr lang="sk-SK" sz="2400" dirty="0" err="1"/>
              <a:t>U</a:t>
            </a:r>
            <a:r>
              <a:rPr lang="sk-SK" sz="2400" dirty="0"/>
              <a:t>  G </a:t>
            </a:r>
            <a:r>
              <a:rPr lang="sk-SK" sz="2400" dirty="0" smtClean="0"/>
              <a:t> A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         </a:t>
            </a:r>
            <a:r>
              <a:rPr lang="sk-SK" sz="2400" dirty="0" err="1" smtClean="0"/>
              <a:t>arg</a:t>
            </a:r>
            <a:r>
              <a:rPr lang="sk-SK" sz="2400" dirty="0" smtClean="0"/>
              <a:t>- </a:t>
            </a:r>
            <a:r>
              <a:rPr lang="sk-SK" sz="2400" dirty="0" err="1" smtClean="0"/>
              <a:t>k.aspar</a:t>
            </a:r>
            <a:r>
              <a:rPr lang="sk-SK" sz="2400" dirty="0" smtClean="0"/>
              <a:t>- </a:t>
            </a:r>
            <a:r>
              <a:rPr lang="sk-SK" sz="2400" dirty="0" err="1" smtClean="0"/>
              <a:t>tyr</a:t>
            </a:r>
            <a:r>
              <a:rPr lang="sk-SK" sz="2400" dirty="0" smtClean="0"/>
              <a:t> –            met-     </a:t>
            </a:r>
            <a:r>
              <a:rPr lang="sk-SK" sz="2400" dirty="0" err="1" smtClean="0"/>
              <a:t>pro</a:t>
            </a:r>
            <a:r>
              <a:rPr lang="sk-SK" sz="2400" dirty="0" smtClean="0"/>
              <a:t> -   STOP KODÓN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764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5-minútová rozcvička </a:t>
            </a:r>
            <a:r>
              <a:rPr lang="sk-SK" dirty="0" smtClean="0"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9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ÚLOHA 1:K </a:t>
            </a:r>
            <a:r>
              <a:rPr lang="sk-SK" dirty="0" smtClean="0"/>
              <a:t>danému DNA reťazcu </a:t>
            </a:r>
            <a:r>
              <a:rPr lang="sk-SK" dirty="0" smtClean="0"/>
              <a:t>doplňte dusíkaté bázy na </a:t>
            </a:r>
            <a:r>
              <a:rPr lang="sk-SK" dirty="0" smtClean="0"/>
              <a:t>vznikajúcom komplementárnom reťazci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916832"/>
            <a:ext cx="8856984" cy="298092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Reťazec DNA: C A G </a:t>
            </a:r>
            <a:r>
              <a:rPr lang="sk-SK" dirty="0" err="1" smtClean="0"/>
              <a:t>G</a:t>
            </a:r>
            <a:r>
              <a:rPr lang="sk-SK" dirty="0" smtClean="0"/>
              <a:t> C T A C G C </a:t>
            </a:r>
            <a:r>
              <a:rPr lang="sk-SK" dirty="0" err="1" smtClean="0"/>
              <a:t>C</a:t>
            </a:r>
            <a:r>
              <a:rPr lang="sk-SK" dirty="0" smtClean="0"/>
              <a:t> T </a:t>
            </a:r>
            <a:r>
              <a:rPr lang="sk-SK" dirty="0" err="1" smtClean="0"/>
              <a:t>T</a:t>
            </a:r>
            <a:r>
              <a:rPr lang="sk-SK" dirty="0" smtClean="0"/>
              <a:t> A C G T A </a:t>
            </a:r>
            <a:r>
              <a:rPr lang="sk-SK" dirty="0" err="1" smtClean="0"/>
              <a:t>A</a:t>
            </a:r>
            <a:r>
              <a:rPr lang="sk-SK" dirty="0" smtClean="0"/>
              <a:t> T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a) </a:t>
            </a:r>
            <a:r>
              <a:rPr lang="sk-SK" dirty="0" smtClean="0"/>
              <a:t>DNA</a:t>
            </a:r>
            <a:r>
              <a:rPr lang="sk-SK" dirty="0" smtClean="0"/>
              <a:t>:         </a:t>
            </a:r>
            <a:r>
              <a:rPr lang="sk-SK" dirty="0" smtClean="0"/>
              <a:t>  ______________________________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dirty="0" err="1" smtClean="0"/>
              <a:t>mRNA</a:t>
            </a:r>
            <a:r>
              <a:rPr lang="sk-SK" dirty="0" smtClean="0"/>
              <a:t>:      </a:t>
            </a:r>
            <a:r>
              <a:rPr lang="sk-SK" dirty="0" smtClean="0"/>
              <a:t>  </a:t>
            </a:r>
            <a:r>
              <a:rPr lang="sk-SK" dirty="0" smtClean="0"/>
              <a:t>______________________________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02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ÚLOHA 2: S </a:t>
            </a:r>
            <a:r>
              <a:rPr lang="sk-SK" sz="2800" dirty="0" smtClean="0"/>
              <a:t>využitím tabuľky určte, ktoré </a:t>
            </a:r>
            <a:r>
              <a:rPr lang="sk-SK" sz="2800" dirty="0" smtClean="0"/>
              <a:t>aminokyseliny  </a:t>
            </a:r>
            <a:r>
              <a:rPr lang="sk-SK" sz="2800" dirty="0" smtClean="0"/>
              <a:t>podľa poradia </a:t>
            </a:r>
            <a:r>
              <a:rPr lang="sk-SK" sz="2800" dirty="0" smtClean="0"/>
              <a:t>budú </a:t>
            </a:r>
            <a:r>
              <a:rPr lang="sk-SK" sz="2800" dirty="0" smtClean="0"/>
              <a:t>súčasťou vynikajúceho </a:t>
            </a:r>
            <a:r>
              <a:rPr lang="sk-SK" sz="2800" dirty="0" err="1" smtClean="0"/>
              <a:t>polypeptidového</a:t>
            </a:r>
            <a:r>
              <a:rPr lang="sk-SK" sz="2800" dirty="0" smtClean="0"/>
              <a:t> reťazca bielkoviny ak poznáme vlákno DNA?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Vlákno DNA: C A </a:t>
            </a:r>
            <a:r>
              <a:rPr lang="sk-SK" dirty="0" err="1" smtClean="0"/>
              <a:t>A</a:t>
            </a:r>
            <a:r>
              <a:rPr lang="sk-SK" dirty="0" smtClean="0"/>
              <a:t> G </a:t>
            </a:r>
            <a:r>
              <a:rPr lang="sk-SK" dirty="0" smtClean="0"/>
              <a:t>C </a:t>
            </a:r>
            <a:r>
              <a:rPr lang="sk-SK" dirty="0" err="1" smtClean="0"/>
              <a:t>C</a:t>
            </a:r>
            <a:r>
              <a:rPr lang="sk-SK" dirty="0" smtClean="0"/>
              <a:t> T A </a:t>
            </a:r>
            <a:r>
              <a:rPr lang="sk-SK" dirty="0" err="1" smtClean="0"/>
              <a:t>A</a:t>
            </a:r>
            <a:r>
              <a:rPr lang="sk-SK" dirty="0" smtClean="0"/>
              <a:t> C G A C T </a:t>
            </a:r>
            <a:r>
              <a:rPr lang="sk-SK" dirty="0" err="1" smtClean="0"/>
              <a:t>T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</a:t>
            </a:r>
            <a:endParaRPr lang="sk-SK" dirty="0"/>
          </a:p>
        </p:txBody>
      </p:sp>
      <p:pic>
        <p:nvPicPr>
          <p:cNvPr id="4" name="Obrázok 3" descr="http://www.iam.fmph.uniba.sk/web/genetika/stranky/andrea/images/ko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660232" cy="3744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4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t="23386" r="25043" b="9782"/>
          <a:stretch/>
        </p:blipFill>
        <p:spPr bwMode="auto">
          <a:xfrm>
            <a:off x="33108" y="692696"/>
            <a:ext cx="9110892" cy="60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Vlákno DNA: C A </a:t>
            </a:r>
            <a:r>
              <a:rPr lang="sk-SK" dirty="0" err="1" smtClean="0"/>
              <a:t>A</a:t>
            </a:r>
            <a:r>
              <a:rPr lang="sk-SK" dirty="0" smtClean="0"/>
              <a:t> </a:t>
            </a:r>
            <a:r>
              <a:rPr lang="sk-SK" dirty="0"/>
              <a:t>G C </a:t>
            </a:r>
            <a:r>
              <a:rPr lang="sk-SK" dirty="0" err="1"/>
              <a:t>C</a:t>
            </a:r>
            <a:r>
              <a:rPr lang="sk-SK" dirty="0"/>
              <a:t> T A </a:t>
            </a:r>
            <a:r>
              <a:rPr lang="sk-SK" dirty="0" err="1"/>
              <a:t>A</a:t>
            </a:r>
            <a:r>
              <a:rPr lang="sk-SK" dirty="0"/>
              <a:t> C G A C T </a:t>
            </a:r>
            <a:r>
              <a:rPr lang="sk-SK" dirty="0" err="1"/>
              <a:t>T</a:t>
            </a:r>
            <a:r>
              <a:rPr lang="sk-SK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2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Vlákno DNA: C A </a:t>
            </a:r>
            <a:r>
              <a:rPr lang="sk-SK" dirty="0" err="1" smtClean="0"/>
              <a:t>A</a:t>
            </a:r>
            <a:r>
              <a:rPr lang="sk-SK" dirty="0" smtClean="0"/>
              <a:t> </a:t>
            </a:r>
            <a:r>
              <a:rPr lang="sk-SK" dirty="0"/>
              <a:t>G C </a:t>
            </a:r>
            <a:r>
              <a:rPr lang="sk-SK" dirty="0" err="1"/>
              <a:t>C</a:t>
            </a:r>
            <a:r>
              <a:rPr lang="sk-SK" dirty="0"/>
              <a:t> T A </a:t>
            </a:r>
            <a:r>
              <a:rPr lang="sk-SK" dirty="0" err="1"/>
              <a:t>A</a:t>
            </a:r>
            <a:r>
              <a:rPr lang="sk-SK" dirty="0"/>
              <a:t> C G A C T </a:t>
            </a:r>
            <a:r>
              <a:rPr lang="sk-SK" dirty="0" err="1"/>
              <a:t>T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/>
              <a:t>                           G U </a:t>
            </a:r>
            <a:r>
              <a:rPr lang="sk-SK" dirty="0" err="1" smtClean="0"/>
              <a:t>U</a:t>
            </a:r>
            <a:r>
              <a:rPr lang="sk-SK" dirty="0" smtClean="0"/>
              <a:t> </a:t>
            </a:r>
            <a:r>
              <a:rPr lang="sk-SK" dirty="0"/>
              <a:t>C G </a:t>
            </a:r>
            <a:r>
              <a:rPr lang="sk-SK" dirty="0" err="1"/>
              <a:t>G</a:t>
            </a:r>
            <a:r>
              <a:rPr lang="sk-SK" dirty="0"/>
              <a:t> A U </a:t>
            </a:r>
            <a:r>
              <a:rPr lang="sk-SK" dirty="0" err="1"/>
              <a:t>U</a:t>
            </a:r>
            <a:r>
              <a:rPr lang="sk-SK" dirty="0"/>
              <a:t> GC U G A </a:t>
            </a:r>
            <a:r>
              <a:rPr lang="sk-SK" dirty="0" err="1"/>
              <a:t>A</a:t>
            </a:r>
            <a:r>
              <a:rPr lang="sk-SK" dirty="0"/>
              <a:t> </a:t>
            </a:r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VALÍN – ARGINÍN -  ISOLEUCÍN – ALANÍN – KYS. GLUTÁMOVÁ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5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 descr="http://www.iam.fmph.uniba.sk/web/genetika/stranky/andrea/images/ko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5" y="476672"/>
            <a:ext cx="8892480" cy="5328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1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336704"/>
          </a:xfrm>
          <a:solidFill>
            <a:srgbClr val="FFFFCC"/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Molekula DNA </a:t>
            </a:r>
            <a:r>
              <a:rPr lang="sk-SK" b="1" dirty="0" smtClean="0"/>
              <a:t>______točivá </a:t>
            </a:r>
            <a:r>
              <a:rPr lang="sk-SK" b="1" dirty="0" err="1"/>
              <a:t>dvojzávitnicu</a:t>
            </a:r>
            <a:r>
              <a:rPr lang="sk-SK" dirty="0"/>
              <a:t> (angl. </a:t>
            </a:r>
            <a:r>
              <a:rPr lang="sk-SK" dirty="0" err="1"/>
              <a:t>double-helix</a:t>
            </a:r>
            <a:r>
              <a:rPr lang="sk-SK" dirty="0" smtClean="0"/>
              <a:t>) - skladá sa z ____ </a:t>
            </a:r>
            <a:r>
              <a:rPr lang="sk-SK" dirty="0" err="1" smtClean="0"/>
              <a:t>polynukleotidových</a:t>
            </a:r>
            <a:r>
              <a:rPr lang="sk-SK" dirty="0" smtClean="0"/>
              <a:t> reťazcov</a:t>
            </a:r>
          </a:p>
          <a:p>
            <a:pPr algn="just"/>
            <a:r>
              <a:rPr lang="sk-SK" dirty="0" smtClean="0"/>
              <a:t>Táto </a:t>
            </a:r>
            <a:r>
              <a:rPr lang="sk-SK" dirty="0"/>
              <a:t>štruktúra je držaná pokope vďaka </a:t>
            </a:r>
            <a:r>
              <a:rPr lang="sk-SK" dirty="0" smtClean="0"/>
              <a:t>________ väzbám medzi _________ </a:t>
            </a:r>
            <a:r>
              <a:rPr lang="sk-SK" dirty="0"/>
              <a:t>protiľahlých </a:t>
            </a:r>
            <a:r>
              <a:rPr lang="sk-SK" dirty="0" err="1" smtClean="0"/>
              <a:t>nukleotidov</a:t>
            </a:r>
            <a:endParaRPr lang="sk-SK" dirty="0" smtClean="0"/>
          </a:p>
          <a:p>
            <a:pPr algn="just"/>
            <a:r>
              <a:rPr lang="sk-SK" dirty="0" smtClean="0"/>
              <a:t>typické </a:t>
            </a:r>
            <a:r>
              <a:rPr lang="sk-SK" dirty="0"/>
              <a:t>párovanie </a:t>
            </a:r>
            <a:r>
              <a:rPr lang="sk-SK" dirty="0" smtClean="0"/>
              <a:t>označujeme </a:t>
            </a:r>
            <a:r>
              <a:rPr lang="sk-SK" b="1" dirty="0" smtClean="0"/>
              <a:t>___________=___________</a:t>
            </a:r>
            <a:endParaRPr lang="sk-SK" dirty="0" smtClean="0"/>
          </a:p>
          <a:p>
            <a:r>
              <a:rPr lang="sk-SK" dirty="0" smtClean="0"/>
              <a:t>Vyplýva </a:t>
            </a:r>
            <a:r>
              <a:rPr lang="sk-SK" dirty="0"/>
              <a:t>z nej, že pomer </a:t>
            </a:r>
            <a:r>
              <a:rPr lang="sk-SK" dirty="0" smtClean="0"/>
              <a:t>   </a:t>
            </a:r>
            <a:r>
              <a:rPr lang="sk-SK" b="1" dirty="0" smtClean="0"/>
              <a:t>A:T </a:t>
            </a:r>
            <a:r>
              <a:rPr lang="sk-SK" b="1" dirty="0"/>
              <a:t>= </a:t>
            </a:r>
            <a:r>
              <a:rPr lang="sk-SK" b="1" dirty="0" smtClean="0"/>
              <a:t>   _:_</a:t>
            </a:r>
            <a:r>
              <a:rPr lang="sk-SK" dirty="0" smtClean="0"/>
              <a:t> </a:t>
            </a:r>
            <a:r>
              <a:rPr lang="sk-SK" dirty="0"/>
              <a:t>a taktiež </a:t>
            </a:r>
            <a:r>
              <a:rPr lang="sk-SK" b="1" dirty="0"/>
              <a:t>G:C = </a:t>
            </a:r>
            <a:r>
              <a:rPr lang="sk-SK" b="1" dirty="0" smtClean="0"/>
              <a:t>_:_</a:t>
            </a:r>
          </a:p>
          <a:p>
            <a:r>
              <a:rPr lang="sk-SK" dirty="0" smtClean="0"/>
              <a:t>počet </a:t>
            </a:r>
            <a:r>
              <a:rPr lang="sk-SK" dirty="0" err="1" smtClean="0"/>
              <a:t>purínov.báz</a:t>
            </a:r>
            <a:r>
              <a:rPr lang="sk-SK" dirty="0" smtClean="0"/>
              <a:t> </a:t>
            </a:r>
            <a:r>
              <a:rPr lang="sk-SK" dirty="0"/>
              <a:t>(A+G) je rovný počtu </a:t>
            </a:r>
            <a:r>
              <a:rPr lang="sk-SK" dirty="0" err="1" smtClean="0"/>
              <a:t>pyrimidínových</a:t>
            </a:r>
            <a:r>
              <a:rPr lang="sk-SK" dirty="0" smtClean="0"/>
              <a:t> </a:t>
            </a:r>
            <a:r>
              <a:rPr lang="sk-SK" dirty="0"/>
              <a:t>(T+C) </a:t>
            </a:r>
            <a:r>
              <a:rPr lang="sk-SK" b="1" dirty="0" err="1" smtClean="0"/>
              <a:t>Chargaffovo</a:t>
            </a:r>
            <a:r>
              <a:rPr lang="sk-SK" b="1" dirty="0" smtClean="0"/>
              <a:t> pravidlo</a:t>
            </a:r>
            <a:r>
              <a:rPr lang="sk-SK" dirty="0" smtClean="0"/>
              <a:t> </a:t>
            </a:r>
          </a:p>
          <a:p>
            <a:r>
              <a:rPr lang="sk-SK" dirty="0" smtClean="0"/>
              <a:t>Protiľahlé </a:t>
            </a:r>
            <a:r>
              <a:rPr lang="sk-SK" dirty="0"/>
              <a:t>reťazce DNA sú navzájom </a:t>
            </a:r>
            <a:r>
              <a:rPr lang="sk-SK" b="1" dirty="0" err="1"/>
              <a:t>antiparalelné</a:t>
            </a:r>
            <a:r>
              <a:rPr lang="sk-SK" dirty="0"/>
              <a:t>, tzn. že jeden je orientovaný v smere 5'-3' a druhý 3'-5</a:t>
            </a:r>
            <a:r>
              <a:rPr lang="sk-SK" dirty="0" smtClean="0"/>
              <a:t>'.</a:t>
            </a:r>
          </a:p>
          <a:p>
            <a:r>
              <a:rPr lang="sk-SK" dirty="0"/>
              <a:t>kedykoľvek dôjde k oddeleniu oboch vláken (teplom alebo pH), </a:t>
            </a:r>
            <a:r>
              <a:rPr lang="sk-SK" dirty="0" smtClean="0"/>
              <a:t>bežne za normál. podmienok pri ____________</a:t>
            </a:r>
            <a:endParaRPr lang="sk-SK" b="1" dirty="0" smtClean="0"/>
          </a:p>
          <a:p>
            <a:r>
              <a:rPr lang="sk-SK" b="1" dirty="0" err="1" smtClean="0"/>
              <a:t>DNA-polymeráza</a:t>
            </a:r>
            <a:r>
              <a:rPr lang="sk-SK" dirty="0" smtClean="0"/>
              <a:t> – enzým</a:t>
            </a:r>
            <a:r>
              <a:rPr lang="sk-SK" dirty="0"/>
              <a:t>, </a:t>
            </a:r>
            <a:r>
              <a:rPr lang="sk-SK" dirty="0" smtClean="0"/>
              <a:t>ktorý ku </a:t>
            </a:r>
            <a:r>
              <a:rPr lang="sk-SK" dirty="0"/>
              <a:t>každému jednovláknovému reťazcu </a:t>
            </a:r>
            <a:r>
              <a:rPr lang="sk-SK" dirty="0" err="1"/>
              <a:t>dosyntetizuje</a:t>
            </a:r>
            <a:r>
              <a:rPr lang="sk-SK" dirty="0"/>
              <a:t> protiľahlé </a:t>
            </a:r>
            <a:r>
              <a:rPr lang="sk-SK" dirty="0" smtClean="0"/>
              <a:t>vlákno pri zdvojení DNA =___________________.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65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t="24030" r="41320" b="11252"/>
          <a:stretch/>
        </p:blipFill>
        <p:spPr bwMode="auto">
          <a:xfrm>
            <a:off x="-108520" y="178900"/>
            <a:ext cx="3384376" cy="667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2" t="27291" r="41431" b="13218"/>
          <a:stretch/>
        </p:blipFill>
        <p:spPr bwMode="auto">
          <a:xfrm>
            <a:off x="3275856" y="188640"/>
            <a:ext cx="364048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3" t="22043" r="41260" b="16746"/>
          <a:stretch/>
        </p:blipFill>
        <p:spPr bwMode="auto">
          <a:xfrm>
            <a:off x="6864824" y="1401092"/>
            <a:ext cx="2279176" cy="424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600" b="1" dirty="0"/>
              <a:t>Genetický kód</a:t>
            </a:r>
            <a:r>
              <a:rPr lang="sk-SK" sz="3600" dirty="0"/>
              <a:t> je kľúč – šifra, pomocou ktorého sa dá čítať (dešifrovať) genetická informácia.</a:t>
            </a:r>
            <a:br>
              <a:rPr lang="sk-SK" sz="36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589240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1600" b="1" dirty="0" smtClean="0"/>
              <a:t>Vlastnosti </a:t>
            </a:r>
            <a:r>
              <a:rPr lang="sk-SK" sz="1600" b="1" dirty="0"/>
              <a:t>genetického kódu:</a:t>
            </a:r>
            <a:endParaRPr lang="sk-SK" sz="1600" dirty="0"/>
          </a:p>
          <a:p>
            <a:pPr marL="0" indent="0">
              <a:buNone/>
            </a:pPr>
            <a:r>
              <a:rPr lang="sk-SK" sz="1600" b="1" u="sng" dirty="0" smtClean="0">
                <a:solidFill>
                  <a:srgbClr val="002060"/>
                </a:solidFill>
              </a:rPr>
              <a:t>a) je </a:t>
            </a:r>
            <a:r>
              <a:rPr lang="sk-SK" sz="1600" b="1" u="sng" dirty="0" err="1" smtClean="0">
                <a:solidFill>
                  <a:srgbClr val="002060"/>
                </a:solidFill>
              </a:rPr>
              <a:t>tripletový</a:t>
            </a:r>
            <a:r>
              <a:rPr lang="sk-SK" sz="1600" b="1" u="sng" dirty="0" smtClean="0">
                <a:solidFill>
                  <a:srgbClr val="002060"/>
                </a:solidFill>
              </a:rPr>
              <a:t> </a:t>
            </a:r>
            <a:r>
              <a:rPr lang="sk-SK" sz="1600" b="1" dirty="0" smtClean="0"/>
              <a:t>– </a:t>
            </a:r>
            <a:r>
              <a:rPr lang="sk-SK" sz="1600" b="1" dirty="0" err="1" smtClean="0"/>
              <a:t>triplet=kodón</a:t>
            </a:r>
            <a:r>
              <a:rPr lang="sk-SK" sz="1600" b="1" dirty="0" smtClean="0"/>
              <a:t>, trojica </a:t>
            </a:r>
            <a:r>
              <a:rPr lang="sk-SK" sz="1600" b="1" dirty="0" err="1" smtClean="0"/>
              <a:t>nukleotidov</a:t>
            </a:r>
            <a:r>
              <a:rPr lang="sk-SK" sz="1600" b="1" dirty="0" smtClean="0"/>
              <a:t> v </a:t>
            </a:r>
            <a:r>
              <a:rPr lang="sk-SK" sz="1600" b="1" dirty="0" err="1" smtClean="0"/>
              <a:t>mRNA</a:t>
            </a:r>
            <a:r>
              <a:rPr lang="sk-SK" sz="1600" b="1" dirty="0" smtClean="0"/>
              <a:t> – </a:t>
            </a:r>
            <a:r>
              <a:rPr lang="sk-SK" sz="1600" dirty="0" smtClean="0"/>
              <a:t>určuje aká AMK sa zaradí do vznikajúceho </a:t>
            </a:r>
            <a:r>
              <a:rPr lang="sk-SK" sz="1600" dirty="0" err="1" smtClean="0"/>
              <a:t>polypeptidového</a:t>
            </a:r>
            <a:r>
              <a:rPr lang="sk-SK" sz="1600" dirty="0" smtClean="0"/>
              <a:t> reťazca bielkoviny </a:t>
            </a:r>
          </a:p>
          <a:p>
            <a:pPr marL="0" indent="0">
              <a:buNone/>
            </a:pPr>
            <a:r>
              <a:rPr lang="sk-SK" sz="1600" b="1" dirty="0" smtClean="0">
                <a:solidFill>
                  <a:srgbClr val="002060"/>
                </a:solidFill>
              </a:rPr>
              <a:t>b)neprekrýva sa</a:t>
            </a:r>
            <a:r>
              <a:rPr lang="sk-SK" sz="1600" dirty="0" smtClean="0">
                <a:solidFill>
                  <a:srgbClr val="002060"/>
                </a:solidFill>
              </a:rPr>
              <a:t> </a:t>
            </a:r>
            <a:r>
              <a:rPr lang="sk-SK" sz="1600" dirty="0"/>
              <a:t>– každý </a:t>
            </a:r>
            <a:r>
              <a:rPr lang="sk-SK" sz="1600" dirty="0" err="1"/>
              <a:t>nukleotid</a:t>
            </a:r>
            <a:r>
              <a:rPr lang="sk-SK" sz="1600" dirty="0"/>
              <a:t> </a:t>
            </a:r>
            <a:r>
              <a:rPr lang="sk-SK" sz="1600" dirty="0" smtClean="0"/>
              <a:t>patrí iba jednému </a:t>
            </a:r>
            <a:r>
              <a:rPr lang="sk-SK" sz="1600" dirty="0" err="1" smtClean="0"/>
              <a:t>kodónu</a:t>
            </a:r>
            <a:r>
              <a:rPr lang="sk-SK" sz="1600" dirty="0" smtClean="0"/>
              <a:t>   - číta sa stále po 3 ...AUC  G CU..... </a:t>
            </a:r>
          </a:p>
          <a:p>
            <a:pPr marL="0" indent="0">
              <a:buNone/>
            </a:pPr>
            <a:r>
              <a:rPr lang="sk-SK" sz="1600" b="1" dirty="0">
                <a:solidFill>
                  <a:srgbClr val="002060"/>
                </a:solidFill>
              </a:rPr>
              <a:t>c) </a:t>
            </a:r>
            <a:r>
              <a:rPr lang="sk-SK" sz="1600" b="1" dirty="0" smtClean="0">
                <a:solidFill>
                  <a:srgbClr val="002060"/>
                </a:solidFill>
              </a:rPr>
              <a:t>neobsahuje interpunkčné znamienka  </a:t>
            </a:r>
            <a:r>
              <a:rPr lang="sk-SK" sz="1600" b="1" dirty="0" smtClean="0"/>
              <a:t>- počas </a:t>
            </a:r>
            <a:r>
              <a:rPr lang="sk-SK" sz="1600" b="1" dirty="0" err="1" smtClean="0"/>
              <a:t>translácie</a:t>
            </a:r>
            <a:r>
              <a:rPr lang="sk-SK" sz="1600" b="1" dirty="0" smtClean="0"/>
              <a:t> sa </a:t>
            </a:r>
            <a:r>
              <a:rPr lang="sk-SK" sz="1600" b="1" dirty="0" err="1" smtClean="0"/>
              <a:t>kodóny</a:t>
            </a:r>
            <a:r>
              <a:rPr lang="sk-SK" sz="1600" b="1" dirty="0" smtClean="0"/>
              <a:t> čítajú </a:t>
            </a:r>
            <a:r>
              <a:rPr lang="sk-SK" sz="1600" dirty="0" smtClean="0"/>
              <a:t>    </a:t>
            </a:r>
            <a:endParaRPr lang="sk-SK" sz="1600" dirty="0"/>
          </a:p>
          <a:p>
            <a:pPr marL="0" indent="0">
              <a:buNone/>
            </a:pPr>
            <a:r>
              <a:rPr lang="sk-SK" sz="1600" b="1" dirty="0">
                <a:solidFill>
                  <a:srgbClr val="002060"/>
                </a:solidFill>
              </a:rPr>
              <a:t>d</a:t>
            </a:r>
            <a:r>
              <a:rPr lang="sk-SK" sz="1600" b="1" dirty="0" smtClean="0">
                <a:solidFill>
                  <a:srgbClr val="002060"/>
                </a:solidFill>
              </a:rPr>
              <a:t>) </a:t>
            </a:r>
            <a:r>
              <a:rPr lang="sk-SK" sz="1600" b="1" dirty="0">
                <a:solidFill>
                  <a:srgbClr val="002060"/>
                </a:solidFill>
              </a:rPr>
              <a:t>degenerovaný </a:t>
            </a:r>
            <a:r>
              <a:rPr lang="sk-SK" sz="1600" dirty="0"/>
              <a:t>– </a:t>
            </a:r>
            <a:r>
              <a:rPr lang="sk-SK" sz="1600" dirty="0" smtClean="0"/>
              <a:t>existuje 64 </a:t>
            </a:r>
            <a:r>
              <a:rPr lang="sk-SK" sz="1600" dirty="0" err="1" smtClean="0"/>
              <a:t>kodónov</a:t>
            </a:r>
            <a:r>
              <a:rPr lang="sk-SK" sz="1600" dirty="0" smtClean="0"/>
              <a:t>, </a:t>
            </a:r>
            <a:r>
              <a:rPr lang="sk-SK" sz="1600" dirty="0" smtClean="0"/>
              <a:t>_______kóduje konkrétnu AMK, </a:t>
            </a:r>
          </a:p>
          <a:p>
            <a:r>
              <a:rPr lang="sk-SK" sz="1600" dirty="0" smtClean="0">
                <a:solidFill>
                  <a:srgbClr val="FF0000"/>
                </a:solidFill>
              </a:rPr>
              <a:t>Presná trojica </a:t>
            </a:r>
            <a:r>
              <a:rPr lang="sk-SK" sz="1600" dirty="0" err="1" smtClean="0">
                <a:solidFill>
                  <a:srgbClr val="FF0000"/>
                </a:solidFill>
              </a:rPr>
              <a:t>nukleotidov</a:t>
            </a:r>
            <a:r>
              <a:rPr lang="sk-SK" sz="1600" dirty="0" smtClean="0">
                <a:solidFill>
                  <a:srgbClr val="FF0000"/>
                </a:solidFill>
              </a:rPr>
              <a:t> v </a:t>
            </a:r>
            <a:r>
              <a:rPr lang="sk-SK" sz="1600" dirty="0" err="1" smtClean="0">
                <a:solidFill>
                  <a:srgbClr val="FF0000"/>
                </a:solidFill>
              </a:rPr>
              <a:t>mRNA</a:t>
            </a:r>
            <a:r>
              <a:rPr lang="sk-SK" sz="1600" dirty="0" smtClean="0">
                <a:solidFill>
                  <a:srgbClr val="FF0000"/>
                </a:solidFill>
              </a:rPr>
              <a:t> kóduje presnú AMK, </a:t>
            </a:r>
            <a:r>
              <a:rPr lang="sk-SK" sz="1600" dirty="0" smtClean="0">
                <a:solidFill>
                  <a:srgbClr val="FF0000"/>
                </a:solidFill>
              </a:rPr>
              <a:t>ale </a:t>
            </a:r>
            <a:r>
              <a:rPr lang="sk-SK" sz="1600" dirty="0" smtClean="0">
                <a:solidFill>
                  <a:srgbClr val="FF0000"/>
                </a:solidFill>
              </a:rPr>
              <a:t>jednu </a:t>
            </a:r>
            <a:r>
              <a:rPr lang="sk-SK" sz="1600" dirty="0">
                <a:solidFill>
                  <a:srgbClr val="FF0000"/>
                </a:solidFill>
              </a:rPr>
              <a:t>aminokyselinu kóduje viac </a:t>
            </a:r>
            <a:r>
              <a:rPr lang="sk-SK" sz="1600" dirty="0" err="1" smtClean="0">
                <a:solidFill>
                  <a:srgbClr val="FF0000"/>
                </a:solidFill>
              </a:rPr>
              <a:t>kodónov</a:t>
            </a:r>
            <a:r>
              <a:rPr lang="sk-SK" sz="1600" dirty="0" smtClean="0">
                <a:solidFill>
                  <a:srgbClr val="FF0000"/>
                </a:solidFill>
              </a:rPr>
              <a:t> </a:t>
            </a:r>
            <a:r>
              <a:rPr lang="sk-SK" sz="1600" dirty="0" smtClean="0">
                <a:solidFill>
                  <a:srgbClr val="FF0000"/>
                </a:solidFill>
              </a:rPr>
              <a:t>!!!!</a:t>
            </a:r>
            <a:endParaRPr lang="sk-SK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Napr</a:t>
            </a:r>
            <a:r>
              <a:rPr lang="sk-SK" sz="1600" dirty="0"/>
              <a:t>. </a:t>
            </a:r>
            <a:r>
              <a:rPr lang="sk-SK" sz="1600" dirty="0" err="1"/>
              <a:t>valín</a:t>
            </a:r>
            <a:r>
              <a:rPr lang="sk-SK" sz="1600" dirty="0"/>
              <a:t> je kódovaný: GUC, GUU, GUA, GUG.</a:t>
            </a:r>
          </a:p>
          <a:p>
            <a:pPr marL="0" indent="0">
              <a:buNone/>
            </a:pPr>
            <a:r>
              <a:rPr lang="sk-SK" sz="1600" dirty="0" smtClean="0"/>
              <a:t>!!!</a:t>
            </a:r>
            <a:r>
              <a:rPr lang="sk-SK" sz="1600" dirty="0" smtClean="0"/>
              <a:t>Preto </a:t>
            </a:r>
            <a:r>
              <a:rPr lang="sk-SK" sz="1600" dirty="0"/>
              <a:t>z poradia aminokyselín v bielkovinovom reťazci sa nevie určiť poradie </a:t>
            </a:r>
            <a:r>
              <a:rPr lang="sk-SK" sz="1600" dirty="0" err="1"/>
              <a:t>nukleotidov</a:t>
            </a:r>
            <a:r>
              <a:rPr lang="sk-SK" sz="1600" dirty="0"/>
              <a:t> v </a:t>
            </a:r>
            <a:r>
              <a:rPr lang="sk-SK" sz="1600" dirty="0" err="1"/>
              <a:t>mRNA</a:t>
            </a:r>
            <a:r>
              <a:rPr lang="sk-SK" sz="1600" dirty="0"/>
              <a:t>. Príslušnú aminokyselinu vieme určiť iba podľa </a:t>
            </a:r>
            <a:r>
              <a:rPr lang="sk-SK" sz="1600" dirty="0" err="1"/>
              <a:t>kodónu</a:t>
            </a:r>
            <a:r>
              <a:rPr lang="sk-SK" sz="1600" dirty="0"/>
              <a:t>.</a:t>
            </a:r>
          </a:p>
          <a:p>
            <a:pPr marL="0" indent="0">
              <a:buNone/>
            </a:pPr>
            <a:r>
              <a:rPr lang="sk-SK" sz="1600" dirty="0"/>
              <a:t>existuje 64 </a:t>
            </a:r>
            <a:r>
              <a:rPr lang="sk-SK" sz="1600" dirty="0" err="1"/>
              <a:t>kodónov</a:t>
            </a:r>
            <a:r>
              <a:rPr lang="sk-SK" sz="1600" dirty="0"/>
              <a:t>, _______kóduje konkrétnu AMK, </a:t>
            </a:r>
          </a:p>
          <a:p>
            <a:r>
              <a:rPr lang="sk-SK" sz="1600" b="1" dirty="0" smtClean="0"/>
              <a:t>___ sú </a:t>
            </a:r>
            <a:r>
              <a:rPr lang="sk-SK" sz="1600" b="1" dirty="0" err="1" smtClean="0"/>
              <a:t>terminačné</a:t>
            </a:r>
            <a:r>
              <a:rPr lang="sk-SK" sz="1600" b="1" dirty="0" smtClean="0"/>
              <a:t> </a:t>
            </a:r>
            <a:r>
              <a:rPr lang="sk-SK" sz="1600" b="1" dirty="0" err="1"/>
              <a:t>kodóny</a:t>
            </a:r>
            <a:r>
              <a:rPr lang="sk-SK" sz="1600" b="1" dirty="0"/>
              <a:t> </a:t>
            </a:r>
            <a:r>
              <a:rPr lang="sk-SK" sz="1600" b="1" dirty="0" smtClean="0"/>
              <a:t>(„STOP“ </a:t>
            </a:r>
            <a:r>
              <a:rPr lang="sk-SK" sz="1600" b="1" dirty="0" err="1"/>
              <a:t>kodóny</a:t>
            </a:r>
            <a:r>
              <a:rPr lang="sk-SK" sz="1600" b="1" dirty="0"/>
              <a:t>)</a:t>
            </a:r>
            <a:r>
              <a:rPr lang="sk-SK" sz="1600" dirty="0"/>
              <a:t> - zastavujú čítanie genetickej </a:t>
            </a:r>
            <a:r>
              <a:rPr lang="sk-SK" sz="1600" dirty="0" smtClean="0"/>
              <a:t>informácie, signál pre ukončenie tvorby vznikajúceho </a:t>
            </a:r>
            <a:r>
              <a:rPr lang="sk-SK" sz="1600" dirty="0" err="1" smtClean="0"/>
              <a:t>polypeptidového</a:t>
            </a:r>
            <a:r>
              <a:rPr lang="sk-SK" sz="1600" dirty="0" smtClean="0"/>
              <a:t> reťazca bielkoviny </a:t>
            </a:r>
          </a:p>
          <a:p>
            <a:r>
              <a:rPr lang="sk-SK" sz="1600" dirty="0" smtClean="0"/>
              <a:t>Týmito </a:t>
            </a:r>
            <a:r>
              <a:rPr lang="sk-SK" sz="1600" dirty="0" err="1"/>
              <a:t>kodónmi</a:t>
            </a:r>
            <a:r>
              <a:rPr lang="sk-SK" sz="1600" dirty="0"/>
              <a:t> sú: </a:t>
            </a:r>
            <a:r>
              <a:rPr lang="sk-SK" sz="1600" b="1" dirty="0"/>
              <a:t>UAA, UAG, UGA</a:t>
            </a:r>
            <a:endParaRPr lang="sk-SK" sz="1600" dirty="0"/>
          </a:p>
          <a:p>
            <a:r>
              <a:rPr lang="sk-SK" sz="1600" b="1" dirty="0" smtClean="0"/>
              <a:t>poznáme 1 iniciačný </a:t>
            </a:r>
            <a:r>
              <a:rPr lang="sk-SK" sz="1600" b="1" dirty="0" err="1" smtClean="0"/>
              <a:t>kodón</a:t>
            </a:r>
            <a:r>
              <a:rPr lang="sk-SK" sz="1600" b="1" dirty="0" smtClean="0"/>
              <a:t> </a:t>
            </a:r>
            <a:r>
              <a:rPr lang="sk-SK" sz="1600" dirty="0"/>
              <a:t>- </a:t>
            </a:r>
            <a:r>
              <a:rPr lang="sk-SK" sz="1600" dirty="0" smtClean="0"/>
              <a:t>,,ZAČIATOK“ je signálom pre tvorbu </a:t>
            </a:r>
            <a:r>
              <a:rPr lang="sk-SK" sz="1600" dirty="0" err="1" smtClean="0"/>
              <a:t>polynukleotidového</a:t>
            </a:r>
            <a:r>
              <a:rPr lang="sk-SK" sz="1600" dirty="0" smtClean="0"/>
              <a:t> reťazca,</a:t>
            </a:r>
          </a:p>
          <a:p>
            <a:r>
              <a:rPr lang="sk-SK" sz="1600" dirty="0" smtClean="0"/>
              <a:t>tým </a:t>
            </a:r>
            <a:r>
              <a:rPr lang="sk-SK" sz="1600" dirty="0" err="1"/>
              <a:t>kodónom</a:t>
            </a:r>
            <a:r>
              <a:rPr lang="sk-SK" sz="1600" dirty="0"/>
              <a:t> je: </a:t>
            </a:r>
            <a:r>
              <a:rPr lang="sk-SK" sz="1600" b="1" dirty="0"/>
              <a:t>AUG</a:t>
            </a:r>
            <a:r>
              <a:rPr lang="sk-SK" sz="1600" dirty="0"/>
              <a:t> </a:t>
            </a:r>
            <a:r>
              <a:rPr lang="sk-SK" sz="1600" dirty="0" smtClean="0"/>
              <a:t> - súčasne</a:t>
            </a:r>
            <a:r>
              <a:rPr lang="sk-SK" sz="1600" dirty="0"/>
              <a:t>, ak sa nachádza aj na iných miestach kódu kóduje aminokyselinu </a:t>
            </a:r>
            <a:r>
              <a:rPr lang="sk-SK" sz="1600" b="1" dirty="0" err="1" smtClean="0"/>
              <a:t>metionín</a:t>
            </a:r>
            <a:endParaRPr lang="sk-SK" sz="1600" b="1" dirty="0"/>
          </a:p>
          <a:p>
            <a:pPr marL="0" indent="0">
              <a:buNone/>
            </a:pPr>
            <a:r>
              <a:rPr lang="sk-SK" sz="1600" b="1" dirty="0" smtClean="0">
                <a:solidFill>
                  <a:srgbClr val="002060"/>
                </a:solidFill>
              </a:rPr>
              <a:t>e)je </a:t>
            </a:r>
            <a:r>
              <a:rPr lang="sk-SK" sz="1600" b="1" dirty="0">
                <a:solidFill>
                  <a:srgbClr val="002060"/>
                </a:solidFill>
              </a:rPr>
              <a:t>univerzálny</a:t>
            </a:r>
            <a:r>
              <a:rPr lang="sk-SK" sz="1600" dirty="0">
                <a:solidFill>
                  <a:srgbClr val="002060"/>
                </a:solidFill>
              </a:rPr>
              <a:t> </a:t>
            </a:r>
            <a:r>
              <a:rPr lang="sk-SK" sz="1600" dirty="0"/>
              <a:t>– </a:t>
            </a:r>
            <a:r>
              <a:rPr lang="sk-SK" sz="1600" dirty="0" smtClean="0"/>
              <a:t>platí pre všetky </a:t>
            </a:r>
            <a:r>
              <a:rPr lang="sk-SK" sz="1600" dirty="0"/>
              <a:t>organizmy </a:t>
            </a:r>
            <a:r>
              <a:rPr lang="sk-SK" sz="1600" dirty="0" smtClean="0"/>
              <a:t>od vírusov cez baktérie po človeka, majú </a:t>
            </a:r>
            <a:r>
              <a:rPr lang="sk-SK" sz="1600" dirty="0"/>
              <a:t>rovnaký </a:t>
            </a:r>
            <a:r>
              <a:rPr lang="sk-SK" sz="1600" dirty="0" smtClean="0"/>
              <a:t>význam a spôsob </a:t>
            </a:r>
            <a:r>
              <a:rPr lang="sk-SK" sz="1600" dirty="0"/>
              <a:t>kódovania genetickej informácie</a:t>
            </a:r>
          </a:p>
        </p:txBody>
      </p:sp>
    </p:spTree>
    <p:extLst>
      <p:ext uri="{BB962C8B-B14F-4D97-AF65-F5344CB8AC3E}">
        <p14:creationId xmlns:p14="http://schemas.microsoft.com/office/powerpoint/2010/main" val="32279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bielkovinách sa opakuje pravidelne ______</a:t>
            </a:r>
          </a:p>
          <a:p>
            <a:pPr marL="0" indent="0">
              <a:buNone/>
            </a:pPr>
            <a:r>
              <a:rPr lang="sk-SK" dirty="0" smtClean="0"/>
              <a:t> AMK – voláme ich ______________________.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84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Centrálna dogma molekulovej biológie</a:t>
            </a:r>
            <a:endParaRPr lang="sk-SK" b="1" dirty="0"/>
          </a:p>
        </p:txBody>
      </p:sp>
      <p:pic>
        <p:nvPicPr>
          <p:cNvPr id="2050" name="Picture 2" descr="Centrálna dogma molekulárnej biológ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86649"/>
            <a:ext cx="58864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39552" y="141277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/>
              <a:t>Francis</a:t>
            </a:r>
            <a:r>
              <a:rPr lang="sk-SK" dirty="0"/>
              <a:t> </a:t>
            </a:r>
            <a:r>
              <a:rPr lang="sk-SK" dirty="0" err="1"/>
              <a:t>Crick</a:t>
            </a:r>
            <a:r>
              <a:rPr lang="sk-SK" dirty="0"/>
              <a:t> v roku </a:t>
            </a:r>
            <a:r>
              <a:rPr lang="sk-SK" dirty="0" smtClean="0"/>
              <a:t>1958</a:t>
            </a:r>
          </a:p>
          <a:p>
            <a:r>
              <a:rPr lang="sk-SK" dirty="0"/>
              <a:t>Skrátene a zjednodušene je možné centrálnu dogmu znázorniť touto schémou: </a:t>
            </a:r>
          </a:p>
          <a:p>
            <a:r>
              <a:rPr lang="sk-SK" b="1" dirty="0"/>
              <a:t>gén (DNA) → </a:t>
            </a:r>
            <a:r>
              <a:rPr lang="sk-SK" b="1" dirty="0" err="1"/>
              <a:t>mRNA</a:t>
            </a:r>
            <a:r>
              <a:rPr lang="sk-SK" b="1" dirty="0"/>
              <a:t> </a:t>
            </a:r>
            <a:r>
              <a:rPr lang="sk-SK" b="1" dirty="0" err="1" smtClean="0"/>
              <a:t>→</a:t>
            </a:r>
            <a:r>
              <a:rPr lang="sk-SK" b="1" dirty="0" smtClean="0"/>
              <a:t> </a:t>
            </a:r>
            <a:r>
              <a:rPr lang="sk-SK" b="1" dirty="0"/>
              <a:t>funkčný proteín → normálna funkcia/znak </a:t>
            </a:r>
          </a:p>
          <a:p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067944" y="242088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CIEĽ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323528" y="5373216"/>
            <a:ext cx="1656184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FF0000"/>
                </a:solidFill>
              </a:rPr>
              <a:t>ŠTART</a:t>
            </a:r>
            <a:endParaRPr lang="sk-SK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Platnosť </a:t>
            </a:r>
            <a:r>
              <a:rPr lang="sk-SK" b="1" dirty="0" err="1"/>
              <a:t>Mendelových</a:t>
            </a:r>
            <a:r>
              <a:rPr lang="sk-SK" b="1" dirty="0"/>
              <a:t> zákonov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24744"/>
            <a:ext cx="8507288" cy="5472608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/>
              <a:t>Je </a:t>
            </a:r>
            <a:r>
              <a:rPr lang="sk-SK" sz="2400" dirty="0"/>
              <a:t>všeobecná, ak platia predpoklady:</a:t>
            </a:r>
          </a:p>
          <a:p>
            <a:r>
              <a:rPr lang="sk-SK" sz="2400" dirty="0"/>
              <a:t>ide o </a:t>
            </a:r>
            <a:r>
              <a:rPr lang="sk-SK" sz="2400" dirty="0" smtClean="0"/>
              <a:t> </a:t>
            </a:r>
            <a:r>
              <a:rPr lang="sk-SK" sz="2400" b="1" dirty="0"/>
              <a:t>dedičnosť kvalitatívnych </a:t>
            </a:r>
            <a:r>
              <a:rPr lang="sk-SK" sz="2400" dirty="0" smtClean="0"/>
              <a:t>znakov (farba kvetov....</a:t>
            </a:r>
            <a:endParaRPr lang="sk-SK" sz="2400" dirty="0"/>
          </a:p>
          <a:p>
            <a:r>
              <a:rPr lang="sk-SK" sz="2400" dirty="0"/>
              <a:t>ide o </a:t>
            </a:r>
            <a:r>
              <a:rPr lang="sk-SK" sz="2400" b="1" dirty="0" err="1"/>
              <a:t>autozómovú</a:t>
            </a:r>
            <a:r>
              <a:rPr lang="sk-SK" sz="2400" b="1" dirty="0"/>
              <a:t> dedičnosť </a:t>
            </a:r>
            <a:r>
              <a:rPr lang="sk-SK" sz="2400" dirty="0"/>
              <a:t>(</a:t>
            </a:r>
            <a:r>
              <a:rPr lang="sk-SK" sz="2400" dirty="0" smtClean="0"/>
              <a:t>gény ležia </a:t>
            </a:r>
            <a:r>
              <a:rPr lang="sk-SK" sz="2400" dirty="0"/>
              <a:t>na </a:t>
            </a:r>
            <a:r>
              <a:rPr lang="sk-SK" sz="2400" dirty="0" err="1" smtClean="0"/>
              <a:t>autozómoch</a:t>
            </a:r>
            <a:endParaRPr lang="sk-SK" sz="2400" dirty="0" smtClean="0"/>
          </a:p>
          <a:p>
            <a:r>
              <a:rPr lang="sk-SK" sz="2400" b="1" dirty="0" smtClean="0"/>
              <a:t>rodičia </a:t>
            </a:r>
            <a:r>
              <a:rPr lang="sk-SK" sz="2400" b="1" dirty="0"/>
              <a:t>sú homozygotní (AA x </a:t>
            </a:r>
            <a:r>
              <a:rPr lang="sk-SK" sz="2400" b="1" dirty="0" err="1"/>
              <a:t>aa</a:t>
            </a:r>
            <a:r>
              <a:rPr lang="sk-SK" sz="2400" b="1" dirty="0"/>
              <a:t>)</a:t>
            </a:r>
          </a:p>
          <a:p>
            <a:r>
              <a:rPr lang="sk-SK" sz="2400" dirty="0" smtClean="0"/>
              <a:t>pri </a:t>
            </a:r>
            <a:r>
              <a:rPr lang="sk-SK" sz="2400" dirty="0"/>
              <a:t>sledovaní viacerých znakov (2, 3, 4, …), </a:t>
            </a:r>
            <a:r>
              <a:rPr lang="sk-SK" sz="2400" b="1" dirty="0"/>
              <a:t>každý gén </a:t>
            </a:r>
            <a:r>
              <a:rPr lang="sk-SK" sz="2400" dirty="0"/>
              <a:t>leží </a:t>
            </a:r>
            <a:r>
              <a:rPr lang="sk-SK" sz="2400" b="1" dirty="0"/>
              <a:t>na inom chromozóme</a:t>
            </a:r>
          </a:p>
          <a:p>
            <a:r>
              <a:rPr lang="sk-SK" sz="2400" dirty="0" smtClean="0"/>
              <a:t>znaky </a:t>
            </a:r>
            <a:r>
              <a:rPr lang="sk-SK" sz="2400" dirty="0"/>
              <a:t>a vlastnosti sa nesmú prenášať cytoplazmou </a:t>
            </a:r>
          </a:p>
          <a:p>
            <a:r>
              <a:rPr lang="sk-SK" sz="2400" dirty="0" smtClean="0"/>
              <a:t>musia </a:t>
            </a:r>
            <a:r>
              <a:rPr lang="sk-SK" sz="2400" dirty="0"/>
              <a:t>byť zabezpečené približne </a:t>
            </a:r>
            <a:r>
              <a:rPr lang="sk-SK" sz="2400" b="1" dirty="0"/>
              <a:t>rovnaké </a:t>
            </a:r>
            <a:r>
              <a:rPr lang="sk-SK" sz="2400" dirty="0"/>
              <a:t>konštantné</a:t>
            </a:r>
            <a:r>
              <a:rPr lang="sk-SK" sz="2400" b="1" dirty="0"/>
              <a:t> podmienky</a:t>
            </a:r>
            <a:r>
              <a:rPr lang="sk-SK" sz="2400" dirty="0"/>
              <a:t> prostredia pre jednotlivé generácie</a:t>
            </a:r>
          </a:p>
          <a:p>
            <a:r>
              <a:rPr lang="sk-SK" sz="2400" dirty="0" smtClean="0"/>
              <a:t>pohlavné bunky =</a:t>
            </a:r>
            <a:r>
              <a:rPr lang="sk-SK" sz="2400" dirty="0" err="1" smtClean="0"/>
              <a:t>gaméty</a:t>
            </a:r>
            <a:r>
              <a:rPr lang="sk-SK" sz="2400" dirty="0" smtClean="0"/>
              <a:t> </a:t>
            </a:r>
            <a:r>
              <a:rPr lang="sk-SK" sz="2400" dirty="0"/>
              <a:t>musia byť </a:t>
            </a:r>
            <a:r>
              <a:rPr lang="sk-SK" sz="2400" dirty="0" smtClean="0"/>
              <a:t>plnohodnotné, </a:t>
            </a:r>
          </a:p>
          <a:p>
            <a:r>
              <a:rPr lang="sk-SK" sz="2400" b="1" dirty="0" smtClean="0"/>
              <a:t>životnosťou </a:t>
            </a:r>
            <a:r>
              <a:rPr lang="sk-SK" sz="2400" b="1" dirty="0" err="1" smtClean="0"/>
              <a:t>zygót</a:t>
            </a:r>
            <a:r>
              <a:rPr lang="sk-SK" sz="2400" b="1" dirty="0" smtClean="0"/>
              <a:t> je</a:t>
            </a:r>
            <a:r>
              <a:rPr lang="sk-SK" sz="2400" dirty="0" smtClean="0"/>
              <a:t> ro</a:t>
            </a:r>
            <a:r>
              <a:rPr lang="sk-SK" sz="2400" b="1" dirty="0" smtClean="0"/>
              <a:t>vnaká </a:t>
            </a:r>
            <a:endParaRPr lang="sk-SK" sz="2400" dirty="0"/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270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Aké typy </a:t>
            </a:r>
            <a:r>
              <a:rPr lang="sk-SK" dirty="0" err="1" smtClean="0"/>
              <a:t>gamét</a:t>
            </a:r>
            <a:r>
              <a:rPr lang="sk-SK" dirty="0" smtClean="0"/>
              <a:t> tvorí jedinec </a:t>
            </a:r>
            <a:r>
              <a:rPr lang="sk-SK" dirty="0" err="1" smtClean="0"/>
              <a:t>AABb</a:t>
            </a:r>
            <a:r>
              <a:rPr lang="sk-SK" dirty="0" smtClean="0"/>
              <a:t>?</a:t>
            </a:r>
          </a:p>
          <a:p>
            <a:r>
              <a:rPr lang="sk-SK" dirty="0" smtClean="0"/>
              <a:t>____________________________________</a:t>
            </a:r>
          </a:p>
          <a:p>
            <a:r>
              <a:rPr lang="sk-SK" dirty="0"/>
              <a:t>Aké typy </a:t>
            </a:r>
            <a:r>
              <a:rPr lang="sk-SK" dirty="0" err="1"/>
              <a:t>gamét</a:t>
            </a:r>
            <a:r>
              <a:rPr lang="sk-SK" dirty="0"/>
              <a:t> tvorí jedinec </a:t>
            </a:r>
            <a:r>
              <a:rPr lang="sk-SK" dirty="0" err="1" smtClean="0"/>
              <a:t>AaBb</a:t>
            </a:r>
            <a:r>
              <a:rPr lang="sk-SK" dirty="0"/>
              <a:t>?</a:t>
            </a:r>
          </a:p>
          <a:p>
            <a:pPr marL="0" indent="0">
              <a:buNone/>
            </a:pPr>
            <a:r>
              <a:rPr lang="sk-SK" dirty="0" smtClean="0"/>
              <a:t>______________________________________</a:t>
            </a:r>
          </a:p>
          <a:p>
            <a:r>
              <a:rPr lang="sk-SK" dirty="0" smtClean="0"/>
              <a:t> </a:t>
            </a:r>
            <a:r>
              <a:rPr lang="sk-SK" dirty="0"/>
              <a:t>Aké typy </a:t>
            </a:r>
            <a:r>
              <a:rPr lang="sk-SK" dirty="0" err="1"/>
              <a:t>gamét</a:t>
            </a:r>
            <a:r>
              <a:rPr lang="sk-SK" dirty="0"/>
              <a:t> tvorí jedinec </a:t>
            </a:r>
            <a:r>
              <a:rPr lang="sk-SK" b="1" dirty="0" err="1" smtClean="0"/>
              <a:t>AABbCc</a:t>
            </a:r>
            <a:r>
              <a:rPr lang="sk-SK" dirty="0" smtClean="0"/>
              <a:t>?</a:t>
            </a:r>
            <a:endParaRPr lang="sk-SK" dirty="0"/>
          </a:p>
          <a:p>
            <a:r>
              <a:rPr lang="sk-SK" dirty="0" smtClean="0"/>
              <a:t>____________________________________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50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8" t="21193" r="23280" b="4418"/>
          <a:stretch/>
        </p:blipFill>
        <p:spPr bwMode="auto">
          <a:xfrm>
            <a:off x="323528" y="138623"/>
            <a:ext cx="8496944" cy="63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0"/>
            <a:ext cx="8723312" cy="666936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Pravo/</a:t>
            </a:r>
            <a:r>
              <a:rPr lang="sk-SK" dirty="0" err="1" smtClean="0"/>
              <a:t>ľavorukosť</a:t>
            </a:r>
            <a:r>
              <a:rPr lang="sk-SK" dirty="0" smtClean="0"/>
              <a:t> (aj farba očí, vlasov) sú    viazané </a:t>
            </a:r>
            <a:r>
              <a:rPr lang="sk-SK" dirty="0"/>
              <a:t>na prvých </a:t>
            </a:r>
            <a:r>
              <a:rPr lang="sk-SK" dirty="0" smtClean="0"/>
              <a:t>22 párov </a:t>
            </a:r>
            <a:r>
              <a:rPr lang="sk-SK" dirty="0"/>
              <a:t>chromozómov</a:t>
            </a:r>
            <a:r>
              <a:rPr lang="sk-SK" dirty="0" smtClean="0"/>
              <a:t>)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/>
              <a:t>PLATÍ: V populácii je </a:t>
            </a:r>
            <a:r>
              <a:rPr lang="sk-SK" b="1" dirty="0" err="1" smtClean="0"/>
              <a:t>pravorukosť</a:t>
            </a:r>
            <a:r>
              <a:rPr lang="sk-SK" b="1" dirty="0" smtClean="0"/>
              <a:t>/tmavé vlasy/hnedé oči  </a:t>
            </a:r>
            <a:r>
              <a:rPr lang="sk-SK" b="1" dirty="0"/>
              <a:t>dominantný znak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– !!!!stačí </a:t>
            </a:r>
            <a:r>
              <a:rPr lang="sk-SK" b="1" dirty="0"/>
              <a:t>1 </a:t>
            </a:r>
            <a:r>
              <a:rPr lang="sk-SK" b="1" dirty="0" err="1" smtClean="0"/>
              <a:t>alela</a:t>
            </a:r>
            <a:r>
              <a:rPr lang="sk-SK" b="1" dirty="0" smtClean="0"/>
              <a:t> (A</a:t>
            </a:r>
            <a:r>
              <a:rPr lang="sk-SK" b="1" dirty="0"/>
              <a:t>) na prejav </a:t>
            </a:r>
            <a:r>
              <a:rPr lang="sk-SK" b="1" dirty="0" smtClean="0"/>
              <a:t>daného znaku!!!!!!  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err="1" smtClean="0"/>
              <a:t>Domin.alela</a:t>
            </a:r>
            <a:r>
              <a:rPr lang="sk-SK" b="1" dirty="0" smtClean="0"/>
              <a:t> – </a:t>
            </a:r>
            <a:r>
              <a:rPr lang="sk-SK" dirty="0" smtClean="0"/>
              <a:t>(</a:t>
            </a:r>
            <a:r>
              <a:rPr lang="sk-SK" dirty="0" err="1" smtClean="0"/>
              <a:t>ozn.veľkým</a:t>
            </a:r>
            <a:r>
              <a:rPr lang="sk-SK" dirty="0" smtClean="0"/>
              <a:t> písmenom) zodpovedá za </a:t>
            </a:r>
            <a:r>
              <a:rPr lang="sk-SK" dirty="0" err="1" smtClean="0"/>
              <a:t>pravorukosť</a:t>
            </a:r>
            <a:r>
              <a:rPr lang="sk-SK" dirty="0" smtClean="0"/>
              <a:t>, tmavú f.</a:t>
            </a:r>
          </a:p>
          <a:p>
            <a:pPr marL="0" indent="0">
              <a:buNone/>
            </a:pPr>
            <a:r>
              <a:rPr lang="sk-SK" b="1" dirty="0" smtClean="0"/>
              <a:t>Recesívna </a:t>
            </a:r>
            <a:r>
              <a:rPr lang="sk-SK" b="1" dirty="0" err="1" smtClean="0"/>
              <a:t>alela</a:t>
            </a:r>
            <a:r>
              <a:rPr lang="sk-SK" b="1" dirty="0" smtClean="0"/>
              <a:t> – (</a:t>
            </a:r>
            <a:r>
              <a:rPr lang="sk-SK" b="1" dirty="0" err="1" smtClean="0"/>
              <a:t>ozn.malým</a:t>
            </a:r>
            <a:r>
              <a:rPr lang="sk-SK" b="1" dirty="0" smtClean="0"/>
              <a:t> p.) – </a:t>
            </a:r>
            <a:r>
              <a:rPr lang="sk-SK" dirty="0" smtClean="0"/>
              <a:t>zodpovedá za </a:t>
            </a:r>
            <a:r>
              <a:rPr lang="sk-SK" dirty="0" err="1" smtClean="0"/>
              <a:t>ľavorukosť</a:t>
            </a:r>
            <a:r>
              <a:rPr lang="sk-SK" dirty="0" smtClean="0"/>
              <a:t>, svetlú farba vlasov, modrú farbu očí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5" name="Zaoblený obdĺžnik 4"/>
          <p:cNvSpPr/>
          <p:nvPr/>
        </p:nvSpPr>
        <p:spPr>
          <a:xfrm>
            <a:off x="251520" y="2708920"/>
            <a:ext cx="864096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- </a:t>
            </a:r>
            <a:r>
              <a:rPr lang="sk-SK" sz="2800" b="1" dirty="0" err="1">
                <a:solidFill>
                  <a:srgbClr val="FFFF00"/>
                </a:solidFill>
              </a:rPr>
              <a:t>pravoruký</a:t>
            </a:r>
            <a:r>
              <a:rPr lang="sk-SK" sz="2800" b="1" dirty="0">
                <a:solidFill>
                  <a:srgbClr val="FFFF00"/>
                </a:solidFill>
              </a:rPr>
              <a:t>/tmavovlasý/tmavooký človek – genotyp: AA, </a:t>
            </a:r>
            <a:r>
              <a:rPr lang="sk-SK" sz="2800" b="1" dirty="0" err="1">
                <a:solidFill>
                  <a:srgbClr val="FFFF00"/>
                </a:solidFill>
              </a:rPr>
              <a:t>Aa</a:t>
            </a:r>
            <a:r>
              <a:rPr lang="sk-SK" sz="2800" b="1" dirty="0">
                <a:solidFill>
                  <a:srgbClr val="FFFF00"/>
                </a:solidFill>
              </a:rPr>
              <a:t>     !!!!!!</a:t>
            </a:r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251520" y="3717032"/>
            <a:ext cx="8640960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</a:rPr>
              <a:t>-</a:t>
            </a:r>
            <a:r>
              <a:rPr lang="sk-SK" sz="2800" b="1" dirty="0" err="1">
                <a:solidFill>
                  <a:srgbClr val="FFFF00"/>
                </a:solidFill>
              </a:rPr>
              <a:t>ľavoruký</a:t>
            </a:r>
            <a:r>
              <a:rPr lang="sk-SK" sz="2800" b="1" dirty="0">
                <a:solidFill>
                  <a:srgbClr val="FFFF00"/>
                </a:solidFill>
              </a:rPr>
              <a:t>/svetlovlasý/modrooký človek – </a:t>
            </a:r>
            <a:r>
              <a:rPr lang="sk-SK" sz="2800" b="1" dirty="0" smtClean="0">
                <a:solidFill>
                  <a:srgbClr val="FFFF00"/>
                </a:solidFill>
              </a:rPr>
              <a:t>genotyp - </a:t>
            </a:r>
            <a:r>
              <a:rPr lang="sk-SK" sz="2800" b="1" dirty="0" err="1" smtClean="0">
                <a:solidFill>
                  <a:srgbClr val="FFFF00"/>
                </a:solidFill>
              </a:rPr>
              <a:t>aa</a:t>
            </a:r>
            <a:r>
              <a:rPr lang="sk-SK" sz="2800" b="1" dirty="0" smtClean="0">
                <a:solidFill>
                  <a:srgbClr val="FFFF00"/>
                </a:solidFill>
              </a:rPr>
              <a:t> </a:t>
            </a:r>
            <a:endParaRPr lang="sk-SK" sz="2800" b="1" dirty="0">
              <a:solidFill>
                <a:srgbClr val="FFFF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87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/>
              <a:t>Zápis:   genotypy rodičov:</a:t>
            </a:r>
          </a:p>
          <a:p>
            <a:pPr marL="0" indent="0">
              <a:buNone/>
            </a:pPr>
            <a:r>
              <a:rPr lang="sk-SK" dirty="0" smtClean="0"/>
              <a:t>       </a:t>
            </a:r>
          </a:p>
          <a:p>
            <a:pPr marL="0" indent="0">
              <a:buNone/>
            </a:pPr>
            <a:r>
              <a:rPr lang="sk-SK" dirty="0" smtClean="0"/>
              <a:t>P:   AA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Odpoveď:    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-4412" y="116632"/>
            <a:ext cx="9148412" cy="15030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100" b="1" dirty="0" smtClean="0"/>
              <a:t>Aké budú v tomto znaku deti </a:t>
            </a:r>
            <a:r>
              <a:rPr lang="sk-SK" sz="3100" b="1" dirty="0" err="1" smtClean="0"/>
              <a:t>pravorukého</a:t>
            </a:r>
            <a:r>
              <a:rPr lang="sk-SK" sz="3100" b="1" dirty="0" smtClean="0"/>
              <a:t> otca (v ktorého rode sa nevyskytol žiadny ľavák) a </a:t>
            </a:r>
            <a:r>
              <a:rPr lang="sk-SK" sz="3100" b="1" dirty="0" err="1" smtClean="0"/>
              <a:t>ľavorukej</a:t>
            </a:r>
            <a:r>
              <a:rPr lang="sk-SK" sz="3100" b="1" dirty="0" smtClean="0"/>
              <a:t> matky?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1529</Words>
  <Application>Microsoft Office PowerPoint</Application>
  <PresentationFormat>Prezentácia na obrazovke (4:3)</PresentationFormat>
  <Paragraphs>286</Paragraphs>
  <Slides>48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49" baseType="lpstr">
      <vt:lpstr>Motív Office</vt:lpstr>
      <vt:lpstr>Prezentácia programu PowerPoint</vt:lpstr>
      <vt:lpstr>Otázky na vypracovanie</vt:lpstr>
      <vt:lpstr>Chromozómy</vt:lpstr>
      <vt:lpstr>Prezentácia programu PowerPoint</vt:lpstr>
      <vt:lpstr>Platnosť Mendelových zákonov </vt:lpstr>
      <vt:lpstr>Úloha:</vt:lpstr>
      <vt:lpstr>Prezentácia programu PowerPoint</vt:lpstr>
      <vt:lpstr>Prezentácia programu PowerPoint</vt:lpstr>
      <vt:lpstr>Prezentácia programu PowerPoint</vt:lpstr>
      <vt:lpstr>Aké budú v tomto znaku deti pravorukého otca (v ktorého rode sa nevyskytol žiadny ľavák) a ľavorukej matky?</vt:lpstr>
      <vt:lpstr>Ak sa povie pravoruký otec a nie je bližšie špecifikované, v rodokmeni, ako zapíšeme jeho genotyp?</vt:lpstr>
      <vt:lpstr>ÚLOHA: Mohlo by sa pravorukým rodičom narodiť ľavoruké dieťa? </vt:lpstr>
      <vt:lpstr>Môžu mať pravorukí ľudia ľavoruké dieťa? </vt:lpstr>
      <vt:lpstr>Prezentácia programu PowerPoint</vt:lpstr>
      <vt:lpstr>Prezentácia programu PowerPoint</vt:lpstr>
      <vt:lpstr>Akú krvnú skupinu môže mať dieťa rodičov:   a) s krvnou skupinou 0  a AB      b) s krvnou skupinou AB  a  B0.</vt:lpstr>
      <vt:lpstr>Akú krvnú skupinu môže mať dieťa rodičov:   b) s krvnou skupinou AB  a  B0.</vt:lpstr>
      <vt:lpstr>Aká je pravdepodobnosť, že sa rodičom s krvnou skupinou A a B narodí dieťa s krvnou skupinou 0? (Poznámka: pri oboch, jeden s ich rodičov mal krvnú skupinu 0 a druhý bol heterozygotným) </vt:lpstr>
      <vt:lpstr>Prezentácia programu PowerPoint</vt:lpstr>
      <vt:lpstr>Prezentácia programu PowerPoint</vt:lpstr>
      <vt:lpstr>Aká je pravdepodobnosť, že sa rodičom s krvnou skupinou A0 a A0 narodí dieťa s krvnou skupinou A? </vt:lpstr>
      <vt:lpstr>Pr. Pri rajčiakoch je červená farba plodu dominantná (R) oproti žltej (r) a guľatý tvar plodov (T) je dominantný oproti vajcovitému (t). Aké budú genotypy a fenotypy potomstva pri dihybridnom krížení? a) RRTT  x    rrtt                    b) RrTt    x    RrTt </vt:lpstr>
      <vt:lpstr>Prezentácia programu PowerPoint</vt:lpstr>
      <vt:lpstr>Prezentácia programu PowerPoint</vt:lpstr>
      <vt:lpstr>Molekulové základy dedičnosti</vt:lpstr>
      <vt:lpstr>Prezentácia programu PowerPoint</vt:lpstr>
      <vt:lpstr>Prezentácia programu PowerPoint</vt:lpstr>
      <vt:lpstr>V DNA</vt:lpstr>
      <vt:lpstr>Prezentácia programu PowerPoint</vt:lpstr>
      <vt:lpstr>Kde je lokalizovaná DNA v bunke?</vt:lpstr>
      <vt:lpstr>Párovanie báz=_________=_________</vt:lpstr>
      <vt:lpstr>Pripomeňme si:</vt:lpstr>
      <vt:lpstr>Prezentácia programu PowerPoint</vt:lpstr>
      <vt:lpstr>Prezentácia programu PowerPoint</vt:lpstr>
      <vt:lpstr>Prezentácia programu PowerPoint</vt:lpstr>
      <vt:lpstr>Prezentácia programu PowerPoint</vt:lpstr>
      <vt:lpstr>5-minútová rozcvička   </vt:lpstr>
      <vt:lpstr>ÚLOHA 1:K danému DNA reťazcu doplňte dusíkaté bázy na vznikajúcom komplementárnom reťazci: </vt:lpstr>
      <vt:lpstr>ÚLOHA 2: S využitím tabuľky určte, ktoré aminokyseliny  podľa poradia budú súčasťou vynikajúceho polypeptidového reťazca bielkoviny ak poznáme vlákno DNA?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Genetický kód je kľúč – šifra, pomocou ktorého sa dá čítať (dešifrovať) genetická informácia. </vt:lpstr>
      <vt:lpstr>Prezentácia programu PowerPoint</vt:lpstr>
      <vt:lpstr>Centrálna dogma molekulovej biológie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111</cp:revision>
  <dcterms:created xsi:type="dcterms:W3CDTF">2021-02-01T21:23:51Z</dcterms:created>
  <dcterms:modified xsi:type="dcterms:W3CDTF">2021-03-12T07:44:33Z</dcterms:modified>
</cp:coreProperties>
</file>