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4" r:id="rId6"/>
    <p:sldId id="259" r:id="rId7"/>
    <p:sldId id="261" r:id="rId8"/>
    <p:sldId id="262" r:id="rId9"/>
    <p:sldId id="263" r:id="rId10"/>
    <p:sldId id="264" r:id="rId11"/>
    <p:sldId id="275" r:id="rId12"/>
    <p:sldId id="260" r:id="rId13"/>
    <p:sldId id="265" r:id="rId14"/>
    <p:sldId id="279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2" r:id="rId23"/>
    <p:sldId id="278" r:id="rId24"/>
    <p:sldId id="273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ECE3-1F52-41B7-B01D-2DB3464071BB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psiageografia.sk/materialy/juhovychodna-europa-kviz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9600" b="1" dirty="0" smtClean="0"/>
              <a:t>MAPA, MIERKA MAPY</a:t>
            </a:r>
            <a:endParaRPr lang="sk-SK" sz="9600" b="1" dirty="0"/>
          </a:p>
        </p:txBody>
      </p:sp>
      <p:sp>
        <p:nvSpPr>
          <p:cNvPr id="3" name="Obdĺžnik 2"/>
          <p:cNvSpPr/>
          <p:nvPr/>
        </p:nvSpPr>
        <p:spPr>
          <a:xfrm>
            <a:off x="179512" y="5085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2"/>
              </a:rPr>
              <a:t>Juhovýchodná Európa (kvíz) - Lepšia geografia (</a:t>
            </a:r>
            <a:r>
              <a:rPr lang="sk-SK" dirty="0" err="1" smtClean="0">
                <a:hlinkClick r:id="rId2"/>
              </a:rPr>
              <a:t>lepsiageografia.sk</a:t>
            </a:r>
            <a:r>
              <a:rPr lang="sk-SK" dirty="0" smtClean="0">
                <a:hlinkClick r:id="rId2"/>
              </a:rPr>
              <a:t>)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 rot="16200000">
            <a:off x="-609387" y="3497819"/>
            <a:ext cx="2594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Politické mapy</a:t>
            </a:r>
          </a:p>
        </p:txBody>
      </p:sp>
      <p:pic>
        <p:nvPicPr>
          <p:cNvPr id="7" name="Zástupný symbol obsahu 6" descr="6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>
          <a:xfrm>
            <a:off x="1115616" y="1201922"/>
            <a:ext cx="7488832" cy="513083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 rot="16200000">
            <a:off x="-197990" y="3497819"/>
            <a:ext cx="177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err="1"/>
              <a:t>Autoatlas</a:t>
            </a:r>
            <a:endParaRPr lang="sk-SK" sz="3200" dirty="0"/>
          </a:p>
        </p:txBody>
      </p:sp>
      <p:pic>
        <p:nvPicPr>
          <p:cNvPr id="8" name="Zástupný symbol obsahu 7" descr="0101234%20CR%20atlas%2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1285860"/>
            <a:ext cx="7707356" cy="503868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MIERKA MAPY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/>
              <a:t>Mierka mapy</a:t>
            </a:r>
            <a:r>
              <a:rPr lang="sk-SK" dirty="0"/>
              <a:t> udáva pomer zmenšenia dĺžky meranej na mape k dĺžke v skutočnosti. </a:t>
            </a:r>
          </a:p>
        </p:txBody>
      </p:sp>
      <p:pic>
        <p:nvPicPr>
          <p:cNvPr id="4" name="Obrázok 3" descr="slovensk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428868"/>
            <a:ext cx="7072330" cy="4314121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1071538" y="2428868"/>
            <a:ext cx="1928826" cy="500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/>
              <a:t>Typy mierok</a:t>
            </a:r>
            <a:endParaRPr lang="sk-SK" cap="all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/>
              <a:t>Číselná mierka</a:t>
            </a:r>
            <a:endParaRPr lang="sk-SK" dirty="0"/>
          </a:p>
          <a:p>
            <a:r>
              <a:rPr lang="sk-SK" dirty="0"/>
              <a:t>Číselná mierka udáva, koľkokrát je dĺžka odmeraná na mape zmenšená. </a:t>
            </a:r>
          </a:p>
          <a:p>
            <a:r>
              <a:rPr lang="sk-SK" dirty="0"/>
              <a:t>Udáva sa pomerom </a:t>
            </a:r>
            <a:r>
              <a:rPr lang="sk-SK" b="1" dirty="0"/>
              <a:t>1 : M</a:t>
            </a:r>
            <a:r>
              <a:rPr lang="sk-SK" dirty="0"/>
              <a:t>, kde </a:t>
            </a:r>
            <a:r>
              <a:rPr lang="sk-SK" b="1" dirty="0"/>
              <a:t>M</a:t>
            </a:r>
            <a:r>
              <a:rPr lang="sk-SK" dirty="0"/>
              <a:t> je mierkové číslo. </a:t>
            </a:r>
          </a:p>
          <a:p>
            <a:r>
              <a:rPr lang="sk-SK" dirty="0" err="1"/>
              <a:t>napr</a:t>
            </a:r>
            <a:r>
              <a:rPr lang="sk-SK" dirty="0"/>
              <a:t>: </a:t>
            </a:r>
            <a:r>
              <a:rPr lang="sk-SK" b="1" dirty="0">
                <a:solidFill>
                  <a:srgbClr val="FF0000"/>
                </a:solidFill>
              </a:rPr>
              <a:t>1 : 1 500 000 </a:t>
            </a:r>
            <a:r>
              <a:rPr lang="sk-SK" dirty="0"/>
              <a:t>znamená, že 1 cm na mape je 1 500 000 cm v skutočnosti (pretože nás najčastejšie zaujíma skutočná vzdialenosť v kilometroch, stačí oddeliť päť posledných núl a dostaneme vzdialenosť v kilometroch, čiže 1 cm na mape je 15 km).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694" t="1701" r="15251" b="22700"/>
          <a:stretch>
            <a:fillRect/>
          </a:stretch>
        </p:blipFill>
        <p:spPr bwMode="auto">
          <a:xfrm>
            <a:off x="0" y="0"/>
            <a:ext cx="922663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 – </a:t>
            </a:r>
            <a:r>
              <a:rPr lang="sk-SK" sz="4000" b="1" dirty="0"/>
              <a:t>doplň tabuľku</a:t>
            </a: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Mapová mierka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 na mape sa rovná v skutočnosti v teréne</a:t>
                      </a:r>
                    </a:p>
                    <a:p>
                      <a:r>
                        <a:rPr lang="sk-SK" dirty="0"/>
                        <a:t>(v 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km v teréne sa rovná na mape</a:t>
                      </a:r>
                    </a:p>
                    <a:p>
                      <a:r>
                        <a:rPr lang="sk-SK" dirty="0"/>
                        <a:t>(v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</a:t>
                      </a:r>
                      <a:r>
                        <a:rPr lang="sk-SK" baseline="0" dirty="0"/>
                        <a:t> 12 500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0,125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 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0,75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00034" y="5500702"/>
            <a:ext cx="857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POZN.: </a:t>
            </a:r>
            <a:r>
              <a:rPr lang="sk-SK" dirty="0"/>
              <a:t>Pokiaľ vynásobíme dĺžku na mape mierkovým číslom, získame dĺžku v skutočnosti. </a:t>
            </a:r>
          </a:p>
          <a:p>
            <a:r>
              <a:rPr lang="sk-SK" dirty="0"/>
              <a:t>Pokiaľ vynásobíme dĺžku v skutočnosti mierkou, dostávame dĺžku na mape.</a:t>
            </a:r>
          </a:p>
        </p:txBody>
      </p:sp>
      <p:graphicFrame>
        <p:nvGraphicFramePr>
          <p:cNvPr id="6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Mapová mierka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 na mape sa rovná v skutočnosti v teréne</a:t>
                      </a:r>
                    </a:p>
                    <a:p>
                      <a:r>
                        <a:rPr lang="sk-SK" dirty="0"/>
                        <a:t>(v 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km v teréne sa rovná na mape</a:t>
                      </a:r>
                    </a:p>
                    <a:p>
                      <a:r>
                        <a:rPr lang="sk-SK" dirty="0"/>
                        <a:t>(v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</a:t>
                      </a:r>
                      <a:r>
                        <a:rPr lang="sk-SK" baseline="0" dirty="0"/>
                        <a:t> 12 500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0,125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8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sk-SK" baseline="0" dirty="0">
                          <a:solidFill>
                            <a:srgbClr val="FF0000"/>
                          </a:solidFill>
                        </a:rPr>
                        <a:t> : 25 000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0,25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 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0,5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sk-SK" baseline="0" dirty="0">
                          <a:solidFill>
                            <a:srgbClr val="FF0000"/>
                          </a:solidFill>
                        </a:rPr>
                        <a:t> : 75 000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0,75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1,33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 :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1 :500 000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0,2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 : 1 000 </a:t>
                      </a:r>
                      <a:r>
                        <a:rPr lang="sk-SK" dirty="0" err="1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0,1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/>
              <a:t>Typy mierok</a:t>
            </a:r>
            <a:endParaRPr lang="sk-SK" cap="all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/>
              <a:t>Grafická mierka</a:t>
            </a:r>
            <a:endParaRPr lang="sk-SK" dirty="0"/>
          </a:p>
          <a:p>
            <a:r>
              <a:rPr lang="sk-SK" dirty="0"/>
              <a:t>Na mape nájdeme veľmi často aj grafické znázornenie mierky. </a:t>
            </a:r>
          </a:p>
          <a:p>
            <a:r>
              <a:rPr lang="sk-SK" dirty="0"/>
              <a:t>Pokiaľ si prenesieme toto grafické znázornenie na úzky prúžok papiera, môžeme podľa neho jednoduchým nanášaním na mape pomerne presne merať vzdialenosti.</a:t>
            </a:r>
          </a:p>
          <a:p>
            <a:endParaRPr lang="sk-SK" dirty="0"/>
          </a:p>
        </p:txBody>
      </p:sp>
      <p:pic>
        <p:nvPicPr>
          <p:cNvPr id="4" name="Obrázok 3" descr="Graphical_sca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5429264"/>
            <a:ext cx="6786610" cy="785818"/>
          </a:xfrm>
          <a:prstGeom prst="rect">
            <a:avLst/>
          </a:prstGeom>
        </p:spPr>
      </p:pic>
      <p:pic>
        <p:nvPicPr>
          <p:cNvPr id="5" name="Obrázok 4" descr="mier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5257814"/>
            <a:ext cx="6715172" cy="1343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MÁP PODĽA MIERKY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/>
              <a:t>Mapy veľkej mierky </a:t>
            </a:r>
            <a:r>
              <a:rPr lang="sk-SK" dirty="0"/>
              <a:t>– podrobné</a:t>
            </a:r>
          </a:p>
          <a:p>
            <a:pPr>
              <a:buNone/>
            </a:pPr>
            <a:r>
              <a:rPr lang="sk-SK" dirty="0"/>
              <a:t>	mierka väčšia než 1 : 200 000</a:t>
            </a:r>
          </a:p>
        </p:txBody>
      </p:sp>
      <p:pic>
        <p:nvPicPr>
          <p:cNvPr id="4" name="Obrázok 3" descr="ma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982" y="2547312"/>
            <a:ext cx="4484670" cy="4017519"/>
          </a:xfrm>
          <a:prstGeom prst="rect">
            <a:avLst/>
          </a:prstGeom>
        </p:spPr>
      </p:pic>
      <p:pic>
        <p:nvPicPr>
          <p:cNvPr id="5" name="Obrázok 4" descr="slovensky-raj-1-50-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571744"/>
            <a:ext cx="2733678" cy="39988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MÁP PODĽA MIERKY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/>
              <a:t>Mapy strednej mierky </a:t>
            </a:r>
            <a:r>
              <a:rPr lang="sk-SK" dirty="0"/>
              <a:t>– </a:t>
            </a:r>
          </a:p>
          <a:p>
            <a:pPr>
              <a:buNone/>
            </a:pPr>
            <a:r>
              <a:rPr lang="sk-SK" dirty="0"/>
              <a:t>	 1 : 200 000 až 1 : 1 000 </a:t>
            </a:r>
            <a:r>
              <a:rPr lang="sk-SK" dirty="0" err="1"/>
              <a:t>000</a:t>
            </a:r>
            <a:endParaRPr lang="sk-SK" dirty="0"/>
          </a:p>
        </p:txBody>
      </p:sp>
      <p:pic>
        <p:nvPicPr>
          <p:cNvPr id="6" name="Obrázok 5" descr="24.jpg"/>
          <p:cNvPicPr>
            <a:picLocks noChangeAspect="1"/>
          </p:cNvPicPr>
          <p:nvPr/>
        </p:nvPicPr>
        <p:blipFill>
          <a:blip r:embed="rId2" cstate="print"/>
          <a:srcRect l="2187" t="4392" r="2187" b="3009"/>
          <a:stretch>
            <a:fillRect/>
          </a:stretch>
        </p:blipFill>
        <p:spPr>
          <a:xfrm>
            <a:off x="1428728" y="2571744"/>
            <a:ext cx="6083959" cy="399632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500166" y="6143644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1 : 200 000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TYPY MÁP PODĽA MIERKY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sk-SK" b="1" dirty="0"/>
              <a:t>Mapy malej mierky </a:t>
            </a:r>
            <a:r>
              <a:rPr lang="sk-SK" dirty="0"/>
              <a:t>– veľké skreslenia</a:t>
            </a:r>
          </a:p>
          <a:p>
            <a:pPr>
              <a:buNone/>
            </a:pPr>
            <a:r>
              <a:rPr lang="sk-SK" dirty="0"/>
              <a:t>	 mierka menšia než 1 : 1 000 </a:t>
            </a:r>
            <a:r>
              <a:rPr lang="sk-SK" dirty="0" err="1"/>
              <a:t>000</a:t>
            </a:r>
            <a:endParaRPr lang="sk-SK" dirty="0"/>
          </a:p>
        </p:txBody>
      </p:sp>
      <p:pic>
        <p:nvPicPr>
          <p:cNvPr id="4" name="Obrázok 3" descr="gCWTxicOUFVJOsfa.jpg"/>
          <p:cNvPicPr>
            <a:picLocks noChangeAspect="1"/>
          </p:cNvPicPr>
          <p:nvPr/>
        </p:nvPicPr>
        <p:blipFill>
          <a:blip r:embed="rId2" cstate="print"/>
          <a:srcRect l="1969" t="3844" r="1670"/>
          <a:stretch>
            <a:fillRect/>
          </a:stretch>
        </p:blipFill>
        <p:spPr>
          <a:xfrm>
            <a:off x="1285852" y="2428868"/>
            <a:ext cx="6643734" cy="426508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786182" y="642939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/>
              <a:t>1 : 12 000 </a:t>
            </a:r>
            <a:r>
              <a:rPr lang="sk-SK" b="1" dirty="0" err="1"/>
              <a:t>000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9788085781113.jpg"/>
          <p:cNvPicPr>
            <a:picLocks noChangeAspect="1"/>
          </p:cNvPicPr>
          <p:nvPr/>
        </p:nvPicPr>
        <p:blipFill>
          <a:blip r:embed="rId2" cstate="print"/>
          <a:srcRect b="21794"/>
          <a:stretch>
            <a:fillRect/>
          </a:stretch>
        </p:blipFill>
        <p:spPr>
          <a:xfrm>
            <a:off x="4247456" y="3861049"/>
            <a:ext cx="5021418" cy="299695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MAPA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/>
              <a:t>Mapa</a:t>
            </a:r>
            <a:r>
              <a:rPr lang="sk-SK" dirty="0"/>
              <a:t> je </a:t>
            </a:r>
            <a:r>
              <a:rPr lang="sk-SK" dirty="0" smtClean="0"/>
              <a:t>zmenšený, zjednodušený a skreslený obraz zeme v rovine.</a:t>
            </a:r>
          </a:p>
          <a:p>
            <a:endParaRPr lang="sk-SK" dirty="0"/>
          </a:p>
          <a:p>
            <a:r>
              <a:rPr lang="sk-SK" dirty="0" smtClean="0"/>
              <a:t>Mapy môžu </a:t>
            </a:r>
            <a:r>
              <a:rPr lang="sk-SK" dirty="0"/>
              <a:t>byť aj priestorové (=plastické)</a:t>
            </a:r>
          </a:p>
        </p:txBody>
      </p:sp>
      <p:pic>
        <p:nvPicPr>
          <p:cNvPr id="4" name="Obrázok 3" descr="m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82395"/>
            <a:ext cx="4427984" cy="2975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Pracuj s atlasom: Vypočítaj vzdušnú vzdialenosť z BRATISLAVY do hlavných miest susedných štátov.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3857620" y="421481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286116" y="464344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BRATISLAVA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4321967" y="3393281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4572000" y="4000504"/>
            <a:ext cx="185738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286248" y="5072074"/>
            <a:ext cx="57150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0800000" flipV="1">
            <a:off x="3286116" y="5072074"/>
            <a:ext cx="50006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0800000">
            <a:off x="2857488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43504" y="285749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Varšava</a:t>
            </a:r>
          </a:p>
          <a:p>
            <a:pPr algn="ctr"/>
            <a:r>
              <a:rPr lang="sk-SK" dirty="0"/>
              <a:t>530 km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500826" y="3786190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Kyjev</a:t>
            </a:r>
          </a:p>
          <a:p>
            <a:pPr algn="ctr"/>
            <a:r>
              <a:rPr lang="sk-SK" dirty="0"/>
              <a:t>1020 km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000628" y="535782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Budapešť</a:t>
            </a:r>
          </a:p>
          <a:p>
            <a:pPr algn="ctr"/>
            <a:r>
              <a:rPr lang="sk-SK" dirty="0"/>
              <a:t>165 km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571604" y="3357562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Praha</a:t>
            </a:r>
          </a:p>
          <a:p>
            <a:pPr algn="ctr"/>
            <a:r>
              <a:rPr lang="sk-SK" dirty="0"/>
              <a:t>285 km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2071670" y="5286388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Viedeň</a:t>
            </a:r>
          </a:p>
          <a:p>
            <a:pPr algn="ctr"/>
            <a:r>
              <a:rPr lang="sk-SK" dirty="0"/>
              <a:t>56 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AZIMUT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46243"/>
            <a:ext cx="8229600" cy="4525963"/>
          </a:xfrm>
        </p:spPr>
        <p:txBody>
          <a:bodyPr/>
          <a:lstStyle/>
          <a:p>
            <a:r>
              <a:rPr lang="sk-SK" b="1" dirty="0"/>
              <a:t>Azimut</a:t>
            </a:r>
            <a:r>
              <a:rPr lang="sk-SK" dirty="0"/>
              <a:t> je orientovaný uhol v stupňoch (orientovaný znamená, že má definovaný smer merania v smere hodinových ručičiek), ktorý zviera určitý smer (pochodová os, smer k pozorovanému objektu, smer </a:t>
            </a:r>
          </a:p>
          <a:p>
            <a:pPr>
              <a:buNone/>
            </a:pPr>
            <a:r>
              <a:rPr lang="sk-SK" dirty="0"/>
              <a:t>	pohybu) od severného pólu.</a:t>
            </a:r>
          </a:p>
          <a:p>
            <a:r>
              <a:rPr lang="sk-SK" dirty="0"/>
              <a:t>Severný pól má azimut 0˚</a:t>
            </a:r>
          </a:p>
        </p:txBody>
      </p:sp>
      <p:pic>
        <p:nvPicPr>
          <p:cNvPr id="4" name="Obrázok 3" descr="azim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3500438"/>
            <a:ext cx="2962275" cy="2828925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 rot="5400000">
            <a:off x="6251587" y="4964917"/>
            <a:ext cx="192803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6215074" y="4929198"/>
            <a:ext cx="192882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7072330" y="371475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S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7072330" y="59293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J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8143900" y="47148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V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5857884" y="47148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B90EE63-F98B-4E52-9883-B328D376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89F9288-157C-4255-A8C6-5D668A3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6355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Pracuj s atlasom: Vypočítaj azimut z BRATISLAVY do hlavných miest susedných štátov.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3857620" y="421481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286116" y="464344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BRATISLAVA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4321967" y="3393281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4572000" y="4000504"/>
            <a:ext cx="185738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286248" y="5072074"/>
            <a:ext cx="57150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0800000" flipV="1">
            <a:off x="3286116" y="5072074"/>
            <a:ext cx="50006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0800000">
            <a:off x="2857488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43504" y="285749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Varšava</a:t>
            </a:r>
          </a:p>
          <a:p>
            <a:pPr algn="ctr"/>
            <a:r>
              <a:rPr lang="sk-SK" dirty="0"/>
              <a:t>30°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500826" y="3786190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Kyjev</a:t>
            </a:r>
          </a:p>
          <a:p>
            <a:pPr algn="ctr"/>
            <a:r>
              <a:rPr lang="sk-SK" dirty="0"/>
              <a:t>70°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000628" y="535782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Budapešť</a:t>
            </a:r>
          </a:p>
          <a:p>
            <a:pPr algn="ctr"/>
            <a:r>
              <a:rPr lang="sk-SK" dirty="0"/>
              <a:t>120°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571604" y="3357562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Praha</a:t>
            </a:r>
          </a:p>
          <a:p>
            <a:pPr algn="ctr"/>
            <a:r>
              <a:rPr lang="sk-SK" dirty="0"/>
              <a:t>320°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2071670" y="5286388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Viedeň</a:t>
            </a:r>
          </a:p>
          <a:p>
            <a:pPr algn="ctr"/>
            <a:r>
              <a:rPr lang="sk-SK" dirty="0"/>
              <a:t>280°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GLÓBUS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/>
              <a:t>Glóbus</a:t>
            </a:r>
            <a:r>
              <a:rPr lang="sk-SK" dirty="0"/>
              <a:t> je </a:t>
            </a:r>
            <a:r>
              <a:rPr lang="sk-SK" dirty="0" smtClean="0"/>
              <a:t>zmenšený, zjednodušený a skreslený </a:t>
            </a:r>
            <a:r>
              <a:rPr lang="sk-SK" dirty="0"/>
              <a:t>model planéty, mesiaca či hviezdy (napr. glóbus Zeme).</a:t>
            </a:r>
          </a:p>
          <a:p>
            <a:r>
              <a:rPr lang="sk-SK" dirty="0"/>
              <a:t>Skutočný tvar Zeme (</a:t>
            </a:r>
            <a:r>
              <a:rPr lang="sk-SK" b="1" dirty="0" err="1"/>
              <a:t>geoid</a:t>
            </a:r>
            <a:r>
              <a:rPr lang="sk-SK" dirty="0"/>
              <a:t>) býva pri glóbuse nahradený guľou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ok 3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59426"/>
            <a:ext cx="1933709" cy="2498574"/>
          </a:xfrm>
          <a:prstGeom prst="rect">
            <a:avLst/>
          </a:prstGeom>
        </p:spPr>
      </p:pic>
      <p:pic>
        <p:nvPicPr>
          <p:cNvPr id="5" name="Obrázok 4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288198"/>
            <a:ext cx="1728192" cy="2569802"/>
          </a:xfrm>
          <a:prstGeom prst="rect">
            <a:avLst/>
          </a:prstGeom>
        </p:spPr>
      </p:pic>
      <p:pic>
        <p:nvPicPr>
          <p:cNvPr id="6" name="Obrázok 5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4359426"/>
            <a:ext cx="1933709" cy="2498574"/>
          </a:xfrm>
          <a:prstGeom prst="rect">
            <a:avLst/>
          </a:prstGeom>
        </p:spPr>
      </p:pic>
      <p:pic>
        <p:nvPicPr>
          <p:cNvPr id="7" name="Obrázok 6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288198"/>
            <a:ext cx="1728192" cy="2569802"/>
          </a:xfrm>
          <a:prstGeom prst="rect">
            <a:avLst/>
          </a:prstGeom>
        </p:spPr>
      </p:pic>
      <p:pic>
        <p:nvPicPr>
          <p:cNvPr id="8" name="Obrázok 7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0291" y="4359426"/>
            <a:ext cx="1933709" cy="2498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ED9391-10E0-4559-978E-A76474CE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8915736-6401-419B-A321-2C9E54C1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="" xmlns:a16="http://schemas.microsoft.com/office/drawing/2014/main" id="{ED73D5AB-CC9D-4766-B8A6-F0EC0C64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594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KARTOGRAFIA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/>
              <a:t>Kartografia</a:t>
            </a:r>
            <a:r>
              <a:rPr lang="sk-SK" dirty="0"/>
              <a:t> (z gréckeho </a:t>
            </a:r>
            <a:r>
              <a:rPr lang="sk-SK" i="1" dirty="0" err="1"/>
              <a:t>chartis</a:t>
            </a:r>
            <a:r>
              <a:rPr lang="sk-SK" dirty="0"/>
              <a:t> – mapa, </a:t>
            </a:r>
            <a:r>
              <a:rPr lang="sk-SK" i="1" dirty="0" err="1"/>
              <a:t>graphein</a:t>
            </a:r>
            <a:r>
              <a:rPr lang="sk-SK" dirty="0"/>
              <a:t> – kresliť) je vedný odbor zaoberajúci sa znázorňovaním zemského povrchu, nebeských telies a objektov, javov na nich a ich vzájomných vzťahov.</a:t>
            </a:r>
          </a:p>
          <a:p>
            <a:r>
              <a:rPr lang="sk-SK" dirty="0"/>
              <a:t>Mapy sa pôvodne tvorili pomocou pera a papiera, vynálezom a rozšírením počítačov došlo k revolúcii v kartografii. Väčšina </a:t>
            </a:r>
          </a:p>
          <a:p>
            <a:pPr>
              <a:buNone/>
            </a:pPr>
            <a:r>
              <a:rPr lang="sk-SK" dirty="0"/>
              <a:t>	dnešných komerčných máp </a:t>
            </a:r>
          </a:p>
          <a:p>
            <a:pPr>
              <a:buNone/>
            </a:pPr>
            <a:r>
              <a:rPr lang="sk-SK" dirty="0"/>
              <a:t>	sa tvorí pomocou špecializovaného </a:t>
            </a:r>
          </a:p>
          <a:p>
            <a:pPr>
              <a:buNone/>
            </a:pPr>
            <a:r>
              <a:rPr lang="sk-SK" dirty="0"/>
              <a:t>	softvéru.</a:t>
            </a:r>
          </a:p>
        </p:txBody>
      </p:sp>
      <p:pic>
        <p:nvPicPr>
          <p:cNvPr id="4" name="Obrázok 3" descr="glob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943370"/>
            <a:ext cx="2285984" cy="2914630"/>
          </a:xfrm>
          <a:prstGeom prst="rect">
            <a:avLst/>
          </a:prstGeom>
        </p:spPr>
      </p:pic>
      <p:pic>
        <p:nvPicPr>
          <p:cNvPr id="5" name="Obrázok 4" descr="rozciety_globu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5214934"/>
            <a:ext cx="3286132" cy="1643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DELENIE MÁP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b="1" dirty="0" err="1"/>
              <a:t>Podľa</a:t>
            </a:r>
            <a:r>
              <a:rPr lang="cs-CZ" b="1" dirty="0"/>
              <a:t> obsahu:</a:t>
            </a:r>
          </a:p>
          <a:p>
            <a:r>
              <a:rPr lang="cs-CZ" b="1" dirty="0"/>
              <a:t>topografické</a:t>
            </a:r>
            <a:r>
              <a:rPr lang="cs-CZ" dirty="0"/>
              <a:t> – podrobné (aj turistické)</a:t>
            </a:r>
          </a:p>
          <a:p>
            <a:r>
              <a:rPr lang="cs-CZ" b="1" dirty="0" err="1"/>
              <a:t>všeobecno</a:t>
            </a:r>
            <a:r>
              <a:rPr lang="cs-CZ" b="1" dirty="0"/>
              <a:t> - geografické</a:t>
            </a:r>
            <a:r>
              <a:rPr lang="cs-CZ" dirty="0"/>
              <a:t> - </a:t>
            </a:r>
            <a:r>
              <a:rPr lang="cs-CZ" dirty="0" err="1"/>
              <a:t>zobrazujú</a:t>
            </a:r>
            <a:r>
              <a:rPr lang="cs-CZ" dirty="0"/>
              <a:t> </a:t>
            </a:r>
            <a:r>
              <a:rPr lang="cs-CZ" dirty="0" err="1"/>
              <a:t>rozsiahle</a:t>
            </a:r>
            <a:r>
              <a:rPr lang="cs-CZ" dirty="0"/>
              <a:t> geografické celky s vysokou </a:t>
            </a:r>
            <a:r>
              <a:rPr lang="cs-CZ" dirty="0" err="1"/>
              <a:t>mierou</a:t>
            </a:r>
            <a:r>
              <a:rPr lang="cs-CZ" dirty="0"/>
              <a:t> </a:t>
            </a:r>
            <a:r>
              <a:rPr lang="cs-CZ" dirty="0" err="1"/>
              <a:t>generalizácie</a:t>
            </a:r>
            <a:r>
              <a:rPr lang="cs-CZ" dirty="0"/>
              <a:t> základných </a:t>
            </a:r>
            <a:r>
              <a:rPr lang="cs-CZ" dirty="0" err="1"/>
              <a:t>fyzickogeografických</a:t>
            </a:r>
            <a:r>
              <a:rPr lang="cs-CZ" dirty="0"/>
              <a:t> i socioekonomických </a:t>
            </a:r>
            <a:r>
              <a:rPr lang="cs-CZ" dirty="0" err="1"/>
              <a:t>prvkov</a:t>
            </a:r>
            <a:endParaRPr lang="cs-CZ" dirty="0"/>
          </a:p>
          <a:p>
            <a:r>
              <a:rPr lang="cs-CZ" b="1" dirty="0"/>
              <a:t>tematické –</a:t>
            </a:r>
            <a:r>
              <a:rPr lang="cs-CZ" dirty="0"/>
              <a:t> </a:t>
            </a:r>
            <a:r>
              <a:rPr lang="cs-CZ" dirty="0" err="1"/>
              <a:t>majú</a:t>
            </a:r>
            <a:r>
              <a:rPr lang="cs-CZ" dirty="0"/>
              <a:t> </a:t>
            </a:r>
            <a:r>
              <a:rPr lang="cs-CZ" dirty="0" err="1"/>
              <a:t>prednostne</a:t>
            </a:r>
            <a:r>
              <a:rPr lang="cs-CZ" dirty="0"/>
              <a:t> </a:t>
            </a:r>
            <a:r>
              <a:rPr lang="cs-CZ" dirty="0" err="1"/>
              <a:t>vymedzenú</a:t>
            </a:r>
            <a:r>
              <a:rPr lang="cs-CZ" dirty="0"/>
              <a:t> tematiku, </a:t>
            </a:r>
            <a:r>
              <a:rPr lang="cs-CZ" dirty="0" err="1"/>
              <a:t>ostatné</a:t>
            </a:r>
            <a:r>
              <a:rPr lang="cs-CZ" dirty="0"/>
              <a:t> prvky </a:t>
            </a:r>
            <a:r>
              <a:rPr lang="cs-CZ" dirty="0" err="1"/>
              <a:t>môžu</a:t>
            </a:r>
            <a:r>
              <a:rPr lang="cs-CZ" dirty="0"/>
              <a:t> byť potlačené </a:t>
            </a:r>
            <a:r>
              <a:rPr lang="cs-CZ" dirty="0" err="1"/>
              <a:t>alebo</a:t>
            </a:r>
            <a:r>
              <a:rPr lang="cs-CZ" dirty="0"/>
              <a:t> vynechané</a:t>
            </a:r>
          </a:p>
          <a:p>
            <a:endParaRPr lang="sk-SK" dirty="0"/>
          </a:p>
        </p:txBody>
      </p:sp>
      <p:pic>
        <p:nvPicPr>
          <p:cNvPr id="4" name="Obrázok 3" descr="smokt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837" y="585787"/>
            <a:ext cx="7934325" cy="56864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1560" y="548680"/>
            <a:ext cx="26642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/>
              <a:t>Topografická mapa</a:t>
            </a:r>
          </a:p>
        </p:txBody>
      </p:sp>
      <p:pic>
        <p:nvPicPr>
          <p:cNvPr id="6" name="Obrázok 5" descr="9.jpg"/>
          <p:cNvPicPr>
            <a:picLocks noChangeAspect="1"/>
          </p:cNvPicPr>
          <p:nvPr/>
        </p:nvPicPr>
        <p:blipFill>
          <a:blip r:embed="rId3" cstate="print"/>
          <a:srcRect l="1536" t="5638" r="1988" b="5486"/>
          <a:stretch>
            <a:fillRect/>
          </a:stretch>
        </p:blipFill>
        <p:spPr>
          <a:xfrm>
            <a:off x="179512" y="548680"/>
            <a:ext cx="8712968" cy="583264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004048" y="5805264"/>
            <a:ext cx="38164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/>
              <a:t>Všeobecnogeografická</a:t>
            </a:r>
            <a:r>
              <a:rPr lang="sk-SK" sz="2400" b="1" dirty="0"/>
              <a:t> mapa</a:t>
            </a:r>
          </a:p>
        </p:txBody>
      </p:sp>
      <p:pic>
        <p:nvPicPr>
          <p:cNvPr id="9" name="Obrázok 8" descr="Image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0"/>
            <a:ext cx="8775374" cy="6865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pic>
        <p:nvPicPr>
          <p:cNvPr id="4" name="Zástupný symbol obsahu 3" descr="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7" t="1847" r="26559" b="5499"/>
          <a:stretch>
            <a:fillRect/>
          </a:stretch>
        </p:blipFill>
        <p:spPr>
          <a:xfrm>
            <a:off x="1691680" y="1152107"/>
            <a:ext cx="5976664" cy="5705893"/>
          </a:xfrm>
        </p:spPr>
      </p:pic>
      <p:sp>
        <p:nvSpPr>
          <p:cNvPr id="5" name="BlokTextu 4"/>
          <p:cNvSpPr txBox="1"/>
          <p:nvPr/>
        </p:nvSpPr>
        <p:spPr>
          <a:xfrm rot="16200000">
            <a:off x="-486398" y="3764153"/>
            <a:ext cx="285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Dejepisné mapy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23528" y="2060848"/>
            <a:ext cx="3811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Meteorologické mapy</a:t>
            </a:r>
          </a:p>
        </p:txBody>
      </p:sp>
      <p:pic>
        <p:nvPicPr>
          <p:cNvPr id="7" name="Zástupný symbol obsahu 6" descr="synopticka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124743"/>
            <a:ext cx="4572000" cy="3639721"/>
          </a:xfrm>
        </p:spPr>
      </p:pic>
      <p:pic>
        <p:nvPicPr>
          <p:cNvPr id="8" name="Obrázok 7" descr="map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48993"/>
            <a:ext cx="5004048" cy="340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MÁP</a:t>
            </a:r>
          </a:p>
        </p:txBody>
      </p:sp>
      <p:sp>
        <p:nvSpPr>
          <p:cNvPr id="5" name="BlokTextu 4"/>
          <p:cNvSpPr txBox="1"/>
          <p:nvPr/>
        </p:nvSpPr>
        <p:spPr>
          <a:xfrm rot="16200000">
            <a:off x="-1030783" y="363118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Mapy nočnej oblohy</a:t>
            </a:r>
          </a:p>
        </p:txBody>
      </p:sp>
      <p:pic>
        <p:nvPicPr>
          <p:cNvPr id="7" name="Zástupný symbol obsahu 6" descr="r11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7249187" cy="50744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629</Words>
  <Application>Microsoft Office PowerPoint</Application>
  <PresentationFormat>Prezentácia na obrazovke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Motív Office</vt:lpstr>
      <vt:lpstr>MAPA, MIERKA MAPY</vt:lpstr>
      <vt:lpstr>MAPA</vt:lpstr>
      <vt:lpstr>GLÓBUS</vt:lpstr>
      <vt:lpstr>Snímka 4</vt:lpstr>
      <vt:lpstr>KARTOGRAFIA</vt:lpstr>
      <vt:lpstr>DELENIE MÁP</vt:lpstr>
      <vt:lpstr>DRUHY MÁP</vt:lpstr>
      <vt:lpstr>DRUHY MÁP</vt:lpstr>
      <vt:lpstr>DRUHY MÁP</vt:lpstr>
      <vt:lpstr>DRUHY MÁP</vt:lpstr>
      <vt:lpstr>DRUHY MÁP</vt:lpstr>
      <vt:lpstr>MIERKA MAPY</vt:lpstr>
      <vt:lpstr>Typy mierok</vt:lpstr>
      <vt:lpstr>Snímka 14</vt:lpstr>
      <vt:lpstr>PRÍKLAD – doplň tabuľku</vt:lpstr>
      <vt:lpstr>Typy mierok</vt:lpstr>
      <vt:lpstr>TYPY MÁP PODĽA MIERKY</vt:lpstr>
      <vt:lpstr>TYPY MÁP PODĽA MIERKY</vt:lpstr>
      <vt:lpstr>TYPY MÁP PODĽA MIERKY</vt:lpstr>
      <vt:lpstr>PRÍKLAD</vt:lpstr>
      <vt:lpstr>Snímka 21</vt:lpstr>
      <vt:lpstr>AZIMUT</vt:lpstr>
      <vt:lpstr>Snímka 23</vt:lpstr>
      <vt:lpstr>PRÍKLAD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MAPY</dc:title>
  <dc:creator>Ucitel1</dc:creator>
  <cp:lastModifiedBy>sokol</cp:lastModifiedBy>
  <cp:revision>28</cp:revision>
  <dcterms:created xsi:type="dcterms:W3CDTF">2012-09-11T09:54:33Z</dcterms:created>
  <dcterms:modified xsi:type="dcterms:W3CDTF">2023-05-28T08:51:23Z</dcterms:modified>
</cp:coreProperties>
</file>