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8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C917-9138-4102-824B-18A30FD6B826}" type="datetimeFigureOut">
              <a:rPr lang="sk-SK" smtClean="0"/>
              <a:pPr/>
              <a:t>27.03.2020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2D78-253B-4C7E-8CCB-B5A1AE7AF2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C917-9138-4102-824B-18A30FD6B826}" type="datetimeFigureOut">
              <a:rPr lang="sk-SK" smtClean="0"/>
              <a:pPr/>
              <a:t>27.03.2020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2D78-253B-4C7E-8CCB-B5A1AE7AF2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C917-9138-4102-824B-18A30FD6B826}" type="datetimeFigureOut">
              <a:rPr lang="sk-SK" smtClean="0"/>
              <a:pPr/>
              <a:t>27.03.2020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2D78-253B-4C7E-8CCB-B5A1AE7AF2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C917-9138-4102-824B-18A30FD6B826}" type="datetimeFigureOut">
              <a:rPr lang="sk-SK" smtClean="0"/>
              <a:pPr/>
              <a:t>27.03.2020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2D78-253B-4C7E-8CCB-B5A1AE7AF2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C917-9138-4102-824B-18A30FD6B826}" type="datetimeFigureOut">
              <a:rPr lang="sk-SK" smtClean="0"/>
              <a:pPr/>
              <a:t>27.03.2020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2D78-253B-4C7E-8CCB-B5A1AE7AF2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C917-9138-4102-824B-18A30FD6B826}" type="datetimeFigureOut">
              <a:rPr lang="sk-SK" smtClean="0"/>
              <a:pPr/>
              <a:t>27.03.2020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2D78-253B-4C7E-8CCB-B5A1AE7AF2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C917-9138-4102-824B-18A30FD6B826}" type="datetimeFigureOut">
              <a:rPr lang="sk-SK" smtClean="0"/>
              <a:pPr/>
              <a:t>27.03.2020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2D78-253B-4C7E-8CCB-B5A1AE7AF2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C917-9138-4102-824B-18A30FD6B826}" type="datetimeFigureOut">
              <a:rPr lang="sk-SK" smtClean="0"/>
              <a:pPr/>
              <a:t>27.03.2020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2D78-253B-4C7E-8CCB-B5A1AE7AF2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C917-9138-4102-824B-18A30FD6B826}" type="datetimeFigureOut">
              <a:rPr lang="sk-SK" smtClean="0"/>
              <a:pPr/>
              <a:t>27.03.2020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2D78-253B-4C7E-8CCB-B5A1AE7AF2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C917-9138-4102-824B-18A30FD6B826}" type="datetimeFigureOut">
              <a:rPr lang="sk-SK" smtClean="0"/>
              <a:pPr/>
              <a:t>27.03.2020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2D78-253B-4C7E-8CCB-B5A1AE7AF2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C917-9138-4102-824B-18A30FD6B826}" type="datetimeFigureOut">
              <a:rPr lang="sk-SK" smtClean="0"/>
              <a:pPr/>
              <a:t>27.03.2020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2D78-253B-4C7E-8CCB-B5A1AE7AF2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40000"/>
                <a:satMod val="350000"/>
              </a:schemeClr>
            </a:gs>
            <a:gs pos="40000">
              <a:schemeClr val="accent3">
                <a:lumMod val="20000"/>
                <a:lumOff val="80000"/>
              </a:schemeClr>
            </a:gs>
            <a:gs pos="100000">
              <a:srgbClr val="92D050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C917-9138-4102-824B-18A30FD6B826}" type="datetimeFigureOut">
              <a:rPr lang="sk-SK" smtClean="0"/>
              <a:pPr/>
              <a:t>27.03.2020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02D78-253B-4C7E-8CCB-B5A1AE7AF25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Osobnosť človeka</a:t>
            </a:r>
            <a:endParaRPr lang="sk-SK" dirty="0">
              <a:latin typeface="Book Antiqua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Emotions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772816"/>
            <a:ext cx="6440264" cy="4457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4122"/>
          </a:xfrm>
        </p:spPr>
        <p:txBody>
          <a:bodyPr/>
          <a:lstStyle/>
          <a:p>
            <a:r>
              <a:rPr lang="sk-SK" dirty="0" smtClean="0">
                <a:solidFill>
                  <a:srgbClr val="0070C0"/>
                </a:solidFill>
                <a:latin typeface="Bookman Old Style" pitchFamily="18" charset="0"/>
              </a:rPr>
              <a:t>Melancholik</a:t>
            </a:r>
            <a:endParaRPr lang="sk-SK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4392488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Za melancholikov sú označované osoby, ktorých myšlienky sú skôr pesimistické. Takí ľudia sú </a:t>
            </a:r>
            <a:r>
              <a:rPr lang="sk-SK" b="1" dirty="0" smtClean="0"/>
              <a:t>veľmi citliví </a:t>
            </a:r>
            <a:r>
              <a:rPr lang="sk-SK" dirty="0" smtClean="0"/>
              <a:t>a žijú v stálej neistote a strachu z budúcnosti. Majú obvykle </a:t>
            </a:r>
            <a:r>
              <a:rPr lang="sk-SK" b="1" dirty="0" smtClean="0"/>
              <a:t>negatívny postoj k reálnemu svetu </a:t>
            </a:r>
            <a:r>
              <a:rPr lang="sk-SK" dirty="0" smtClean="0"/>
              <a:t>a často si život až zbytočne komplikujú. Melancholici nenadväzujú vzťahy s okolím jednoducho, takže ak už niekomu dovolia, aby vstúpil do ich života, úplne sa mu oddajú a sú schopní pre dotknutú osobu urobiť takmer čokoľvek.</a:t>
            </a:r>
            <a:endParaRPr lang="sk-SK" dirty="0"/>
          </a:p>
        </p:txBody>
      </p:sp>
      <p:pic>
        <p:nvPicPr>
          <p:cNvPr id="4" name="Obrázok 3" descr="melancholi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725144"/>
            <a:ext cx="3672408" cy="1912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22114"/>
          </a:xfrm>
        </p:spPr>
        <p:txBody>
          <a:bodyPr/>
          <a:lstStyle/>
          <a:p>
            <a:r>
              <a:rPr lang="sk-SK" dirty="0" smtClean="0">
                <a:solidFill>
                  <a:srgbClr val="00B050"/>
                </a:solidFill>
                <a:latin typeface="Bookman Old Style" pitchFamily="18" charset="0"/>
              </a:rPr>
              <a:t>Flegmatik</a:t>
            </a:r>
            <a:endParaRPr lang="sk-SK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4608512"/>
          </a:xfrm>
        </p:spPr>
        <p:txBody>
          <a:bodyPr>
            <a:normAutofit/>
          </a:bodyPr>
          <a:lstStyle/>
          <a:p>
            <a:r>
              <a:rPr lang="sk-SK" dirty="0" smtClean="0"/>
              <a:t>Druh človeka, ktorého </a:t>
            </a:r>
            <a:r>
              <a:rPr lang="sk-SK" b="1" dirty="0" smtClean="0"/>
              <a:t>len tak niečo nerozhádže </a:t>
            </a:r>
            <a:r>
              <a:rPr lang="sk-SK" dirty="0" smtClean="0"/>
              <a:t>a všetko je mu tak nejako ľahostajné. Pre tohto človeka neexistujú žiadne veľké ciele a ambície. Svoje city má vždy úplne pod kontrolou a jeho dôveru si získajú len máloktoré osoby. </a:t>
            </a:r>
            <a:r>
              <a:rPr lang="sk-SK" smtClean="0"/>
              <a:t>Flegmatik je </a:t>
            </a:r>
            <a:r>
              <a:rPr lang="sk-SK" dirty="0" smtClean="0"/>
              <a:t>veľmi spokojná osoba, pretože </a:t>
            </a:r>
            <a:r>
              <a:rPr lang="sk-SK" b="1" dirty="0" smtClean="0"/>
              <a:t>všedné problémy ho nijako nerozhádžu.</a:t>
            </a:r>
            <a:endParaRPr lang="sk-SK" dirty="0"/>
          </a:p>
        </p:txBody>
      </p:sp>
      <p:pic>
        <p:nvPicPr>
          <p:cNvPr id="4" name="Obrázok 3" descr="flegmati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4869160"/>
            <a:ext cx="2736304" cy="1820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Činitele vývinu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Vývin osobnosti prebieha od narodenia až po smrť</a:t>
            </a:r>
          </a:p>
          <a:p>
            <a:pPr>
              <a:buNone/>
            </a:pPr>
            <a:r>
              <a:rPr lang="sk-SK" dirty="0" smtClean="0"/>
              <a:t>Medzi hlavné činitele vývinu patrí: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b="1" i="1" dirty="0" smtClean="0">
                <a:solidFill>
                  <a:srgbClr val="FF0000"/>
                </a:solidFill>
              </a:rPr>
              <a:t>a) dedičnosť</a:t>
            </a:r>
          </a:p>
          <a:p>
            <a:pPr>
              <a:buNone/>
            </a:pPr>
            <a:r>
              <a:rPr lang="sk-SK" b="1" i="1" dirty="0" smtClean="0">
                <a:solidFill>
                  <a:srgbClr val="FF0000"/>
                </a:solidFill>
              </a:rPr>
              <a:t>	b) výchova</a:t>
            </a:r>
            <a:endParaRPr lang="sk-SK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r>
              <a:rPr lang="sk-SK" sz="4800" b="1" dirty="0" smtClean="0"/>
              <a:t>Ďakujem za pozornosť</a:t>
            </a:r>
            <a:endParaRPr lang="sk-SK" sz="4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Osobnosť je každá ľudská bytosť.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Ľudia sa navzájom odlišujú svojimi schopnosťami, charakterom, temperamentom, inteligenciou, telesným vzhľadom a pod.</a:t>
            </a:r>
            <a:endParaRPr lang="sk-SK" dirty="0"/>
          </a:p>
        </p:txBody>
      </p:sp>
      <p:pic>
        <p:nvPicPr>
          <p:cNvPr id="5" name="Obrázok 4" descr="imagesXNSCP1X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501008"/>
            <a:ext cx="2376264" cy="3172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6203032" cy="4525963"/>
          </a:xfrm>
        </p:spPr>
        <p:txBody>
          <a:bodyPr/>
          <a:lstStyle/>
          <a:p>
            <a:pPr indent="0">
              <a:buNone/>
            </a:pPr>
            <a:r>
              <a:rPr lang="sk-SK" dirty="0" smtClean="0"/>
              <a:t>Vedci rozlišujú mnoho typov osobností podľa rôznych kritérií. Už v starovekom Grécku sa domnievali, že u ľudí možno nájsť akési spoločné znaky, ktoré sa prejavujú podobným správaním a že by sa mali nejakým spôsobom začať triediť.</a:t>
            </a:r>
            <a:endParaRPr lang="sk-SK" dirty="0"/>
          </a:p>
        </p:txBody>
      </p:sp>
      <p:pic>
        <p:nvPicPr>
          <p:cNvPr id="4" name="Obrázok 3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1844824"/>
            <a:ext cx="2232248" cy="3640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4 typy temperamentu</a:t>
            </a:r>
            <a:endParaRPr lang="sk-SK" dirty="0"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3600" b="1" i="1" dirty="0" smtClean="0">
                <a:solidFill>
                  <a:srgbClr val="FF0000"/>
                </a:solidFill>
                <a:latin typeface="Book Antiqua" pitchFamily="18" charset="0"/>
              </a:rPr>
              <a:t>sangvinik</a:t>
            </a:r>
          </a:p>
          <a:p>
            <a:pPr>
              <a:buNone/>
            </a:pPr>
            <a:endParaRPr lang="sk-SK" sz="3600" b="1" i="1" dirty="0" smtClean="0">
              <a:solidFill>
                <a:srgbClr val="FF0000"/>
              </a:solidFill>
              <a:latin typeface="Book Antiqua" pitchFamily="18" charset="0"/>
            </a:endParaRPr>
          </a:p>
          <a:p>
            <a:r>
              <a:rPr lang="sk-SK" sz="3600" b="1" i="1" dirty="0">
                <a:solidFill>
                  <a:srgbClr val="FF0000"/>
                </a:solidFill>
                <a:latin typeface="Book Antiqua" pitchFamily="18" charset="0"/>
              </a:rPr>
              <a:t>c</a:t>
            </a:r>
            <a:r>
              <a:rPr lang="sk-SK" sz="3600" b="1" i="1" dirty="0" smtClean="0">
                <a:solidFill>
                  <a:srgbClr val="FF0000"/>
                </a:solidFill>
                <a:latin typeface="Book Antiqua" pitchFamily="18" charset="0"/>
              </a:rPr>
              <a:t>holerik</a:t>
            </a:r>
          </a:p>
          <a:p>
            <a:pPr>
              <a:buNone/>
            </a:pPr>
            <a:endParaRPr lang="sk-SK" sz="3600" b="1" i="1" dirty="0" smtClean="0">
              <a:solidFill>
                <a:srgbClr val="FF0000"/>
              </a:solidFill>
              <a:latin typeface="Book Antiqua" pitchFamily="18" charset="0"/>
            </a:endParaRPr>
          </a:p>
          <a:p>
            <a:r>
              <a:rPr lang="sk-SK" sz="3600" b="1" i="1" dirty="0">
                <a:solidFill>
                  <a:srgbClr val="FF0000"/>
                </a:solidFill>
                <a:latin typeface="Book Antiqua" pitchFamily="18" charset="0"/>
              </a:rPr>
              <a:t>m</a:t>
            </a:r>
            <a:r>
              <a:rPr lang="sk-SK" sz="3600" b="1" i="1" dirty="0" smtClean="0">
                <a:solidFill>
                  <a:srgbClr val="FF0000"/>
                </a:solidFill>
                <a:latin typeface="Book Antiqua" pitchFamily="18" charset="0"/>
              </a:rPr>
              <a:t>elancholik</a:t>
            </a:r>
          </a:p>
          <a:p>
            <a:pPr>
              <a:buNone/>
            </a:pPr>
            <a:endParaRPr lang="sk-SK" sz="3600" b="1" i="1" dirty="0" smtClean="0">
              <a:solidFill>
                <a:srgbClr val="FF0000"/>
              </a:solidFill>
              <a:latin typeface="Book Antiqua" pitchFamily="18" charset="0"/>
            </a:endParaRPr>
          </a:p>
          <a:p>
            <a:r>
              <a:rPr lang="sk-SK" sz="3600" b="1" i="1" dirty="0" smtClean="0">
                <a:solidFill>
                  <a:srgbClr val="FF0000"/>
                </a:solidFill>
                <a:latin typeface="Book Antiqua" pitchFamily="18" charset="0"/>
              </a:rPr>
              <a:t>flegmatik</a:t>
            </a:r>
            <a:endParaRPr lang="sk-SK" sz="3600" b="1" i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pic>
        <p:nvPicPr>
          <p:cNvPr id="4" name="Obrázok 3" descr="imagesHROWHSL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1268760"/>
            <a:ext cx="4411504" cy="5041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Hippokrates</a:t>
            </a:r>
            <a:endParaRPr lang="sk-SK" dirty="0"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	Hippokrates dával prejavy jednotlivých temperamentov za príčinu akýmsi telesným šťavám- ktorá z týchto štiav prevažuje, takú má človek povahu:</a:t>
            </a:r>
          </a:p>
          <a:p>
            <a:r>
              <a:rPr lang="sk-SK" b="1" dirty="0" smtClean="0">
                <a:solidFill>
                  <a:srgbClr val="7030A0"/>
                </a:solidFill>
              </a:rPr>
              <a:t>Sangvinik – </a:t>
            </a:r>
            <a:r>
              <a:rPr lang="sk-SK" b="1" dirty="0" smtClean="0">
                <a:solidFill>
                  <a:srgbClr val="FF0000"/>
                </a:solidFill>
              </a:rPr>
              <a:t>krv</a:t>
            </a:r>
          </a:p>
          <a:p>
            <a:r>
              <a:rPr lang="sk-SK" b="1" dirty="0" smtClean="0">
                <a:solidFill>
                  <a:srgbClr val="7030A0"/>
                </a:solidFill>
              </a:rPr>
              <a:t>Cholerik – </a:t>
            </a:r>
            <a:r>
              <a:rPr lang="sk-SK" b="1" dirty="0" smtClean="0">
                <a:solidFill>
                  <a:srgbClr val="FFFF00"/>
                </a:solidFill>
              </a:rPr>
              <a:t>žlč</a:t>
            </a:r>
          </a:p>
          <a:p>
            <a:r>
              <a:rPr lang="sk-SK" b="1" dirty="0" smtClean="0">
                <a:solidFill>
                  <a:srgbClr val="7030A0"/>
                </a:solidFill>
              </a:rPr>
              <a:t>Melancholik – </a:t>
            </a:r>
            <a:r>
              <a:rPr lang="sk-SK" b="1" dirty="0" smtClean="0">
                <a:solidFill>
                  <a:srgbClr val="0070C0"/>
                </a:solidFill>
              </a:rPr>
              <a:t>čierna žlč</a:t>
            </a:r>
          </a:p>
          <a:p>
            <a:r>
              <a:rPr lang="sk-SK" b="1" dirty="0" smtClean="0">
                <a:solidFill>
                  <a:srgbClr val="7030A0"/>
                </a:solidFill>
              </a:rPr>
              <a:t>Flegmatik - </a:t>
            </a:r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hlien</a:t>
            </a:r>
            <a:endParaRPr lang="sk-SK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Obrázok 3" descr="images68JZXQL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3284984"/>
            <a:ext cx="2232248" cy="3356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hippokrat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88640"/>
            <a:ext cx="1543029" cy="17281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Aký si ty???</a:t>
            </a:r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467544" y="980728"/>
            <a:ext cx="8136904" cy="5616624"/>
            <a:chOff x="251520" y="1052736"/>
            <a:chExt cx="8136904" cy="5616624"/>
          </a:xfrm>
        </p:grpSpPr>
        <p:sp>
          <p:nvSpPr>
            <p:cNvPr id="4" name="Obdĺžnik 3"/>
            <p:cNvSpPr/>
            <p:nvPr/>
          </p:nvSpPr>
          <p:spPr>
            <a:xfrm>
              <a:off x="251520" y="1052736"/>
              <a:ext cx="4032448" cy="280831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spoločenský	prístupný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bezstarostný		veselý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živý		povrchný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nestály</a:t>
              </a:r>
              <a:endParaRPr lang="sk-SK" sz="2000" b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7" name="Obdĺžnik 6"/>
            <p:cNvSpPr/>
            <p:nvPr/>
          </p:nvSpPr>
          <p:spPr>
            <a:xfrm>
              <a:off x="4355976" y="1052736"/>
              <a:ext cx="4032448" cy="280831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nedotklivý	nepokojný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útočný		výbušný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náladový	prchký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aktívny</a:t>
              </a:r>
              <a:endParaRPr lang="sk-SK" sz="2000" b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8" name="Obdĺžnik 7"/>
            <p:cNvSpPr/>
            <p:nvPr/>
          </p:nvSpPr>
          <p:spPr>
            <a:xfrm>
              <a:off x="251520" y="3861048"/>
              <a:ext cx="4032448" cy="280831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náladový	úzkostlivý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nerozhodný	zádumčivý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smutný		citlivý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nesmelý	nespoločenský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tichý</a:t>
              </a:r>
              <a:endParaRPr lang="sk-SK" sz="2000" b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9" name="Obdĺžnik 8"/>
            <p:cNvSpPr/>
            <p:nvPr/>
          </p:nvSpPr>
          <p:spPr>
            <a:xfrm>
              <a:off x="4355976" y="3861048"/>
              <a:ext cx="4032448" cy="280831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pokojný	rozvážny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zmierlivý	ovláda sa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spoľahlivý	vyrovnaný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vytrvalý</a:t>
              </a:r>
              <a:endParaRPr lang="sk-SK" sz="2000" b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Aký si ty???</a:t>
            </a:r>
            <a:endParaRPr lang="sk-SK" dirty="0"/>
          </a:p>
        </p:txBody>
      </p:sp>
      <p:grpSp>
        <p:nvGrpSpPr>
          <p:cNvPr id="3" name="Skupina 9"/>
          <p:cNvGrpSpPr/>
          <p:nvPr/>
        </p:nvGrpSpPr>
        <p:grpSpPr>
          <a:xfrm>
            <a:off x="467544" y="692696"/>
            <a:ext cx="8136904" cy="5616624"/>
            <a:chOff x="251520" y="1052736"/>
            <a:chExt cx="8136904" cy="5616624"/>
          </a:xfrm>
        </p:grpSpPr>
        <p:sp>
          <p:nvSpPr>
            <p:cNvPr id="4" name="Obdĺžnik 3"/>
            <p:cNvSpPr/>
            <p:nvPr/>
          </p:nvSpPr>
          <p:spPr>
            <a:xfrm>
              <a:off x="251520" y="1052736"/>
              <a:ext cx="4032448" cy="280831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spoločenský	prístupný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bezstarostný		veselý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živý		povrchný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nestály</a:t>
              </a:r>
              <a:endParaRPr lang="sk-SK" sz="2000" b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7" name="Obdĺžnik 6"/>
            <p:cNvSpPr/>
            <p:nvPr/>
          </p:nvSpPr>
          <p:spPr>
            <a:xfrm>
              <a:off x="4355976" y="1052736"/>
              <a:ext cx="4032448" cy="280831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nedotklivý	nepokojný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útočný		výbušný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náladový	prchký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aktívny</a:t>
              </a:r>
              <a:endParaRPr lang="sk-SK" sz="2000" b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8" name="Obdĺžnik 7"/>
            <p:cNvSpPr/>
            <p:nvPr/>
          </p:nvSpPr>
          <p:spPr>
            <a:xfrm>
              <a:off x="251520" y="3861048"/>
              <a:ext cx="4032448" cy="280831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náladový	úzkostlivý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nerozhodný	zádumčivý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smutný		citlivý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nesmelý	nespoločenský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tichý</a:t>
              </a:r>
              <a:endParaRPr lang="sk-SK" sz="2000" b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9" name="Obdĺžnik 8"/>
            <p:cNvSpPr/>
            <p:nvPr/>
          </p:nvSpPr>
          <p:spPr>
            <a:xfrm>
              <a:off x="4355976" y="3861048"/>
              <a:ext cx="4032448" cy="280831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pokojný	rozvážny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zmierlivý	ovláda sa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spoľahlivý	vyrovnaný</a:t>
              </a:r>
            </a:p>
            <a:p>
              <a:pPr algn="ctr"/>
              <a:endParaRPr lang="sk-SK" sz="2000" b="1" dirty="0" smtClean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/>
              <a:r>
                <a:rPr lang="sk-SK" sz="2000" b="1" dirty="0" smtClean="0">
                  <a:solidFill>
                    <a:schemeClr val="tx1"/>
                  </a:solidFill>
                  <a:latin typeface="Comic Sans MS" pitchFamily="66" charset="0"/>
                </a:rPr>
                <a:t>vytrvalý</a:t>
              </a:r>
              <a:endParaRPr lang="sk-SK" sz="2000" b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</p:grpSp>
      <p:sp>
        <p:nvSpPr>
          <p:cNvPr id="10" name="BlokTextu 9"/>
          <p:cNvSpPr txBox="1"/>
          <p:nvPr/>
        </p:nvSpPr>
        <p:spPr>
          <a:xfrm>
            <a:off x="0" y="620688"/>
            <a:ext cx="476541" cy="273630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sk-SK" sz="1400" b="1" dirty="0" err="1" smtClean="0">
                <a:latin typeface="Comic Sans MS" pitchFamily="66" charset="0"/>
              </a:rPr>
              <a:t>Sankvinik</a:t>
            </a:r>
            <a:endParaRPr lang="sk-SK" sz="1400" b="1" dirty="0">
              <a:latin typeface="Comic Sans MS" pitchFamily="66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8667459" y="908720"/>
            <a:ext cx="476541" cy="244827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sk-SK" sz="1400" b="1" dirty="0" smtClean="0">
                <a:latin typeface="Comic Sans MS" pitchFamily="66" charset="0"/>
              </a:rPr>
              <a:t>Cholerik</a:t>
            </a:r>
            <a:endParaRPr lang="sk-SK" sz="1400" b="1" dirty="0">
              <a:latin typeface="Comic Sans MS" pitchFamily="66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1" y="3501008"/>
            <a:ext cx="476541" cy="335699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sk-SK" sz="1400" b="1" dirty="0" smtClean="0">
                <a:latin typeface="Comic Sans MS" pitchFamily="66" charset="0"/>
              </a:rPr>
              <a:t>Melancholik</a:t>
            </a:r>
            <a:endParaRPr lang="sk-SK" sz="1400" b="1" dirty="0">
              <a:latin typeface="Comic Sans MS" pitchFamily="66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8667459" y="3717032"/>
            <a:ext cx="476541" cy="288032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sk-SK" sz="1400" b="1" dirty="0" smtClean="0">
                <a:latin typeface="Comic Sans MS" pitchFamily="66" charset="0"/>
              </a:rPr>
              <a:t>Flegmatik</a:t>
            </a:r>
            <a:endParaRPr lang="sk-SK" sz="14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latin typeface="Bookman Old Style" pitchFamily="18" charset="0"/>
              </a:rPr>
              <a:t>Sangvinik</a:t>
            </a:r>
            <a:endParaRPr lang="sk-SK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525963"/>
          </a:xfrm>
        </p:spPr>
        <p:txBody>
          <a:bodyPr>
            <a:normAutofit/>
          </a:bodyPr>
          <a:lstStyle/>
          <a:p>
            <a:r>
              <a:rPr lang="sk-SK" dirty="0" smtClean="0"/>
              <a:t>Sangvinik predstavuje akúsi podobu </a:t>
            </a:r>
            <a:r>
              <a:rPr lang="sk-SK" b="1" dirty="0" smtClean="0"/>
              <a:t>normálneho </a:t>
            </a:r>
            <a:r>
              <a:rPr lang="sk-SK" dirty="0" smtClean="0"/>
              <a:t>alebo dokonca </a:t>
            </a:r>
            <a:r>
              <a:rPr lang="sk-SK" b="1" dirty="0" smtClean="0"/>
              <a:t>priemerného človeka </a:t>
            </a:r>
            <a:r>
              <a:rPr lang="sk-SK" dirty="0" smtClean="0"/>
              <a:t>.</a:t>
            </a:r>
          </a:p>
          <a:p>
            <a:r>
              <a:rPr lang="sk-SK" b="1" dirty="0" smtClean="0"/>
              <a:t>Jedná sa o vyrovnaného jedinca </a:t>
            </a:r>
            <a:r>
              <a:rPr lang="sk-SK" dirty="0" smtClean="0"/>
              <a:t>, ktorého emócie sú pomerne stabilné, a tak sa smeje len, keď mu niečo naozaj pripadá smiešne a ak je podráždený, rieši situáciu vždy s rozvahou. Dá sa teda povedať, že sangvinik je osoba s vyrovnaným pohľadom na svet</a:t>
            </a:r>
            <a:endParaRPr lang="sk-SK" dirty="0"/>
          </a:p>
        </p:txBody>
      </p:sp>
      <p:pic>
        <p:nvPicPr>
          <p:cNvPr id="4" name="Obrázok 3" descr="sangvini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5114925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22114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  <a:latin typeface="Bookman Old Style" pitchFamily="18" charset="0"/>
              </a:rPr>
              <a:t>Cholerik</a:t>
            </a:r>
            <a:endParaRPr lang="sk-SK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Medzi cholerikov sa radia najmä jedinci, ktorí sa prejavujú svoju </a:t>
            </a:r>
            <a:r>
              <a:rPr lang="sk-SK" b="1" dirty="0" smtClean="0"/>
              <a:t>nadmerne výbušnou povahou </a:t>
            </a:r>
            <a:r>
              <a:rPr lang="sk-SK" dirty="0" smtClean="0"/>
              <a:t>.</a:t>
            </a:r>
          </a:p>
          <a:p>
            <a:r>
              <a:rPr lang="sk-SK" dirty="0" smtClean="0"/>
              <a:t>Títo ľudia majú častý </a:t>
            </a:r>
            <a:r>
              <a:rPr lang="sk-SK" b="1" dirty="0" smtClean="0"/>
              <a:t>sklon k agresii </a:t>
            </a:r>
            <a:r>
              <a:rPr lang="sk-SK" dirty="0" smtClean="0"/>
              <a:t>a často sa dokonca radia k nebezpečným ľuďom, pretože ich správanie je často impulzívne a úplne neovplyvniteľné. Cholerika by ste nikdy nemali podceňovať, jeho reakcie totiž vo väčšine prípadov nemajú hranice.</a:t>
            </a:r>
            <a:endParaRPr lang="sk-SK" dirty="0"/>
          </a:p>
        </p:txBody>
      </p:sp>
      <p:pic>
        <p:nvPicPr>
          <p:cNvPr id="4" name="Obrázok 3" descr="imagesO1JVBU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5" y="4509120"/>
            <a:ext cx="3204553" cy="21324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363</Words>
  <Application>Microsoft Office PowerPoint</Application>
  <PresentationFormat>Prezentácia na obrazovke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 Office</vt:lpstr>
      <vt:lpstr>Osobnosť človeka</vt:lpstr>
      <vt:lpstr>Osobnosť je každá ľudská bytosť.</vt:lpstr>
      <vt:lpstr>Prezentácia programu PowerPoint</vt:lpstr>
      <vt:lpstr>4 typy temperamentu</vt:lpstr>
      <vt:lpstr>Hippokrates</vt:lpstr>
      <vt:lpstr>Aký si ty???</vt:lpstr>
      <vt:lpstr>Aký si ty???</vt:lpstr>
      <vt:lpstr>Sangvinik</vt:lpstr>
      <vt:lpstr>Cholerik</vt:lpstr>
      <vt:lpstr>Melancholik</vt:lpstr>
      <vt:lpstr>Flegmatik</vt:lpstr>
      <vt:lpstr>Činitele vývinu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Osobnosť človeka</dc:title>
  <dc:creator>pc</dc:creator>
  <cp:lastModifiedBy>Raduz</cp:lastModifiedBy>
  <cp:revision>12</cp:revision>
  <dcterms:created xsi:type="dcterms:W3CDTF">2017-09-11T13:57:15Z</dcterms:created>
  <dcterms:modified xsi:type="dcterms:W3CDTF">2020-03-27T12:36:57Z</dcterms:modified>
</cp:coreProperties>
</file>