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25. 4. 2021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už vieme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Čo študuje </a:t>
            </a:r>
            <a:r>
              <a:rPr lang="sk-SK" b="1" dirty="0" err="1" smtClean="0"/>
              <a:t>termochémia</a:t>
            </a:r>
            <a:r>
              <a:rPr lang="sk-SK" b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Aký je rozdiel medzi </a:t>
            </a:r>
            <a:r>
              <a:rPr lang="sk-SK" b="1" dirty="0" err="1" smtClean="0"/>
              <a:t>termochémiou</a:t>
            </a:r>
            <a:r>
              <a:rPr lang="sk-SK" b="1" dirty="0" smtClean="0"/>
              <a:t> a termodynamikou?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Ako sú charakterizované štandardné a ako normálne podmienky chemických reakcií?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Kto je autorom 1.termochemického zákona?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Aké je znenie 1.termochemického zákona?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Kto je autorom 2.termochemického zákona?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Aké je znenie 2.termochemického zákona?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Ako označujeme reakčné teplo a akú má jednotku?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Čo je </a:t>
            </a:r>
            <a:r>
              <a:rPr lang="el-GR" b="1" dirty="0" smtClean="0">
                <a:latin typeface="Times New Roman"/>
                <a:cs typeface="Times New Roman"/>
              </a:rPr>
              <a:t>Δ</a:t>
            </a:r>
            <a:r>
              <a:rPr lang="sk-SK" b="1" dirty="0" smtClean="0">
                <a:latin typeface="Times New Roman"/>
                <a:cs typeface="Times New Roman"/>
              </a:rPr>
              <a:t>H?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>
                <a:latin typeface="Times New Roman"/>
                <a:cs typeface="Times New Roman"/>
              </a:rPr>
              <a:t>Čím je charakterizovaná endotermická reakcia?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>
                <a:latin typeface="Times New Roman"/>
                <a:cs typeface="Times New Roman"/>
              </a:rPr>
              <a:t>Uveďte 3 príklady endotermickej reakcie.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>
                <a:latin typeface="Times New Roman"/>
                <a:cs typeface="Times New Roman"/>
              </a:rPr>
              <a:t>Čím je charakterizovaná </a:t>
            </a:r>
            <a:r>
              <a:rPr lang="sk-SK" b="1" dirty="0" err="1" smtClean="0">
                <a:latin typeface="Times New Roman"/>
                <a:cs typeface="Times New Roman"/>
              </a:rPr>
              <a:t>exotermcká</a:t>
            </a:r>
            <a:r>
              <a:rPr lang="sk-SK" b="1" dirty="0" smtClean="0">
                <a:latin typeface="Times New Roman"/>
                <a:cs typeface="Times New Roman"/>
              </a:rPr>
              <a:t> reakcia?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>
                <a:latin typeface="Times New Roman"/>
                <a:cs typeface="Times New Roman"/>
              </a:rPr>
              <a:t>Uveďte 3 príklady exotermickej reakcie.</a:t>
            </a:r>
          </a:p>
          <a:p>
            <a:pPr marL="514350" indent="-514350">
              <a:buFont typeface="+mj-lt"/>
              <a:buAutoNum type="arabicPeriod"/>
            </a:pPr>
            <a:endParaRPr lang="sk-SK" dirty="0" smtClean="0">
              <a:latin typeface="Times New Roman"/>
              <a:cs typeface="Times New Roman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351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70532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Zatrieďte medzi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4928" y="698543"/>
            <a:ext cx="3096344" cy="648072"/>
          </a:xfrm>
        </p:spPr>
        <p:txBody>
          <a:bodyPr/>
          <a:lstStyle/>
          <a:p>
            <a:r>
              <a:rPr lang="sk-SK" dirty="0" smtClean="0"/>
              <a:t>EXOTERMICKÉ R.</a:t>
            </a:r>
            <a:endParaRPr lang="sk-SK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5983932" y="698543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ENDOTERMICKÉ R.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2987824" y="1324167"/>
            <a:ext cx="3240360" cy="5533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Horenie</a:t>
            </a:r>
          </a:p>
          <a:p>
            <a:pPr algn="ctr"/>
            <a:endParaRPr lang="sk-SK" dirty="0"/>
          </a:p>
          <a:p>
            <a:pPr algn="ctr"/>
            <a:r>
              <a:rPr lang="sk-SK" sz="2000" b="1" dirty="0" smtClean="0">
                <a:solidFill>
                  <a:srgbClr val="00B050"/>
                </a:solidFill>
              </a:rPr>
              <a:t>Vznik fosílnych palív</a:t>
            </a:r>
          </a:p>
          <a:p>
            <a:pPr algn="ctr"/>
            <a:endParaRPr lang="sk-SK" b="1" dirty="0" smtClean="0">
              <a:solidFill>
                <a:srgbClr val="00B050"/>
              </a:solidFill>
            </a:endParaRPr>
          </a:p>
          <a:p>
            <a:pPr algn="ctr"/>
            <a:r>
              <a:rPr lang="sk-SK" sz="2000" b="1" dirty="0" smtClean="0">
                <a:solidFill>
                  <a:srgbClr val="FF0000"/>
                </a:solidFill>
              </a:rPr>
              <a:t>Pečenie</a:t>
            </a:r>
          </a:p>
          <a:p>
            <a:pPr algn="ctr"/>
            <a:endParaRPr lang="sk-SK" sz="2000" b="1" dirty="0" smtClean="0">
              <a:solidFill>
                <a:schemeClr val="tx1"/>
              </a:solidFill>
            </a:endParaRPr>
          </a:p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Nabíjanie batérie telefónu</a:t>
            </a:r>
          </a:p>
          <a:p>
            <a:pPr algn="ctr"/>
            <a:endParaRPr lang="sk-SK" sz="2000" b="1" dirty="0" smtClean="0">
              <a:solidFill>
                <a:schemeClr val="tx1"/>
              </a:solidFill>
            </a:endParaRPr>
          </a:p>
          <a:p>
            <a:pPr algn="ctr"/>
            <a:r>
              <a:rPr lang="sk-SK" sz="2000" b="1" dirty="0" smtClean="0">
                <a:solidFill>
                  <a:srgbClr val="7030A0"/>
                </a:solidFill>
              </a:rPr>
              <a:t>Hasenie vápna</a:t>
            </a:r>
          </a:p>
          <a:p>
            <a:pPr algn="ctr"/>
            <a:endParaRPr lang="sk-SK" sz="2000" b="1" dirty="0">
              <a:solidFill>
                <a:schemeClr val="tx1"/>
              </a:solidFill>
            </a:endParaRPr>
          </a:p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Reakcia Na s vodou</a:t>
            </a:r>
          </a:p>
          <a:p>
            <a:pPr algn="ctr"/>
            <a:endParaRPr lang="sk-SK" sz="2000" b="1" dirty="0">
              <a:solidFill>
                <a:schemeClr val="tx1"/>
              </a:solidFill>
            </a:endParaRPr>
          </a:p>
          <a:p>
            <a:pPr algn="ctr"/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</a:rPr>
              <a:t>Horenie horčíkovej pásky</a:t>
            </a:r>
          </a:p>
          <a:p>
            <a:pPr algn="ctr"/>
            <a:endParaRPr lang="sk-SK" sz="2000" b="1" dirty="0">
              <a:solidFill>
                <a:schemeClr val="tx1"/>
              </a:solidFill>
            </a:endParaRPr>
          </a:p>
          <a:p>
            <a:pPr algn="ctr"/>
            <a:r>
              <a:rPr lang="sk-SK" sz="2000" b="1" dirty="0" smtClean="0">
                <a:solidFill>
                  <a:srgbClr val="FFC000"/>
                </a:solidFill>
              </a:rPr>
              <a:t>Rozpúšťanie</a:t>
            </a:r>
          </a:p>
          <a:p>
            <a:pPr algn="ctr"/>
            <a:endParaRPr lang="sk-SK" sz="2000" b="1" dirty="0" smtClean="0">
              <a:solidFill>
                <a:schemeClr val="tx1"/>
              </a:solidFill>
            </a:endParaRPr>
          </a:p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Pálenie vápna</a:t>
            </a:r>
          </a:p>
          <a:p>
            <a:pPr algn="ctr"/>
            <a:endParaRPr lang="sk-SK" sz="2000" b="1" dirty="0">
              <a:solidFill>
                <a:schemeClr val="tx1"/>
              </a:solidFill>
            </a:endParaRPr>
          </a:p>
          <a:p>
            <a:pPr algn="ctr"/>
            <a:r>
              <a:rPr lang="sk-SK" sz="2000" b="1" dirty="0" smtClean="0">
                <a:solidFill>
                  <a:srgbClr val="00B0F0"/>
                </a:solidFill>
              </a:rPr>
              <a:t>Neutralizácia</a:t>
            </a:r>
          </a:p>
          <a:p>
            <a:pPr algn="ctr"/>
            <a:endParaRPr lang="sk-SK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5004048" y="738079"/>
            <a:ext cx="1008112" cy="458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>
            <a:off x="3224684" y="738079"/>
            <a:ext cx="872480" cy="458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u="sng" dirty="0"/>
              <a:t>Príklad: Na základe </a:t>
            </a:r>
            <a:r>
              <a:rPr lang="sk-SK" b="1" u="sng" dirty="0" err="1"/>
              <a:t>termochemických</a:t>
            </a:r>
            <a:r>
              <a:rPr lang="sk-SK" b="1" u="sng" dirty="0"/>
              <a:t> rovníc čiastkových </a:t>
            </a:r>
            <a:r>
              <a:rPr lang="sk-SK" b="1" u="sng" dirty="0" smtClean="0"/>
              <a:t>reakcií: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1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sz="3300" dirty="0"/>
              <a:t>1. </a:t>
            </a:r>
            <a:r>
              <a:rPr lang="sk-SK" sz="3300" dirty="0" err="1"/>
              <a:t>Sn</a:t>
            </a:r>
            <a:r>
              <a:rPr lang="sk-SK" sz="3300" dirty="0"/>
              <a:t> (s) + Cl</a:t>
            </a:r>
            <a:r>
              <a:rPr lang="sk-SK" sz="3300" baseline="-25000" dirty="0"/>
              <a:t>2 </a:t>
            </a:r>
            <a:r>
              <a:rPr lang="sk-SK" sz="3300" dirty="0"/>
              <a:t>(g) SnCl</a:t>
            </a:r>
            <a:r>
              <a:rPr lang="sk-SK" sz="3300" baseline="-25000" dirty="0"/>
              <a:t>2</a:t>
            </a:r>
            <a:r>
              <a:rPr lang="sk-SK" sz="3300" dirty="0"/>
              <a:t> (s) </a:t>
            </a:r>
            <a:r>
              <a:rPr lang="el-GR" sz="3300" b="1" dirty="0"/>
              <a:t>Δ</a:t>
            </a:r>
            <a:r>
              <a:rPr lang="sk-SK" sz="3300" b="1" dirty="0"/>
              <a:t>H</a:t>
            </a:r>
            <a:r>
              <a:rPr lang="sk-SK" sz="3300" b="1" baseline="-25000" dirty="0"/>
              <a:t>1</a:t>
            </a:r>
            <a:r>
              <a:rPr lang="sk-SK" sz="3300" b="1" dirty="0"/>
              <a:t> = - 349,4 kJ.mol</a:t>
            </a:r>
            <a:r>
              <a:rPr lang="sk-SK" sz="3300" b="1" baseline="30000" dirty="0"/>
              <a:t>-1</a:t>
            </a:r>
            <a:endParaRPr lang="sk-SK" sz="3300" dirty="0"/>
          </a:p>
          <a:p>
            <a:r>
              <a:rPr lang="sk-SK" sz="3300" dirty="0"/>
              <a:t>2. SnCl</a:t>
            </a:r>
            <a:r>
              <a:rPr lang="sk-SK" sz="3300" baseline="-25000" dirty="0"/>
              <a:t>2</a:t>
            </a:r>
            <a:r>
              <a:rPr lang="sk-SK" sz="3300" dirty="0"/>
              <a:t> (s) + Cl</a:t>
            </a:r>
            <a:r>
              <a:rPr lang="sk-SK" sz="3300" baseline="-25000" dirty="0"/>
              <a:t>2</a:t>
            </a:r>
            <a:r>
              <a:rPr lang="sk-SK" sz="3300" dirty="0"/>
              <a:t> (g) SnCl</a:t>
            </a:r>
            <a:r>
              <a:rPr lang="sk-SK" sz="3300" baseline="-25000" dirty="0"/>
              <a:t>4</a:t>
            </a:r>
            <a:r>
              <a:rPr lang="sk-SK" sz="3300" dirty="0"/>
              <a:t> (l) </a:t>
            </a:r>
            <a:r>
              <a:rPr lang="el-GR" sz="3300" b="1" dirty="0"/>
              <a:t>Δ</a:t>
            </a:r>
            <a:r>
              <a:rPr lang="sk-SK" sz="3300" b="1" dirty="0"/>
              <a:t>H</a:t>
            </a:r>
            <a:r>
              <a:rPr lang="sk-SK" sz="3300" b="1" baseline="-25000" dirty="0"/>
              <a:t>2</a:t>
            </a:r>
            <a:r>
              <a:rPr lang="sk-SK" sz="3300" b="1" dirty="0"/>
              <a:t> = - 195,2 kJ.mol</a:t>
            </a:r>
            <a:r>
              <a:rPr lang="sk-SK" sz="3300" b="1" baseline="30000" dirty="0"/>
              <a:t>-1</a:t>
            </a:r>
            <a:endParaRPr lang="sk-SK" sz="3300" dirty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Určte:</a:t>
            </a:r>
          </a:p>
          <a:p>
            <a:r>
              <a:rPr lang="sk-SK" b="1" dirty="0" smtClean="0"/>
              <a:t>a ) zmenu </a:t>
            </a:r>
            <a:r>
              <a:rPr lang="sk-SK" b="1" dirty="0" err="1" smtClean="0"/>
              <a:t>entalpie</a:t>
            </a:r>
            <a:r>
              <a:rPr lang="sk-SK" b="1" dirty="0" smtClean="0"/>
              <a:t>___________________________</a:t>
            </a:r>
          </a:p>
          <a:p>
            <a:pPr marL="0" indent="0">
              <a:buNone/>
            </a:pPr>
            <a:endParaRPr lang="sk-SK" b="1" dirty="0" smtClean="0"/>
          </a:p>
          <a:p>
            <a:r>
              <a:rPr lang="sk-SK" b="1" dirty="0"/>
              <a:t>b</a:t>
            </a:r>
            <a:r>
              <a:rPr lang="sk-SK" b="1" dirty="0" smtClean="0"/>
              <a:t>) reakčné teplo  ____________________________       </a:t>
            </a:r>
          </a:p>
          <a:p>
            <a:pPr marL="0" indent="0">
              <a:buNone/>
            </a:pPr>
            <a:r>
              <a:rPr lang="sk-SK" b="1" dirty="0"/>
              <a:t> </a:t>
            </a:r>
            <a:r>
              <a:rPr lang="sk-SK" b="1" dirty="0" smtClean="0"/>
              <a:t>                                                                  sumárnej </a:t>
            </a:r>
            <a:r>
              <a:rPr lang="sk-SK" b="1" dirty="0"/>
              <a:t>reakcie</a:t>
            </a:r>
            <a:endParaRPr lang="sk-SK" dirty="0"/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80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u="sng" dirty="0"/>
              <a:t>Riešenie: </a:t>
            </a:r>
            <a:endParaRPr lang="sk-SK" dirty="0"/>
          </a:p>
          <a:p>
            <a:r>
              <a:rPr lang="sk-SK" dirty="0" err="1"/>
              <a:t>Sn</a:t>
            </a:r>
            <a:r>
              <a:rPr lang="sk-SK" dirty="0"/>
              <a:t> (s) + 2 Cl</a:t>
            </a:r>
            <a:r>
              <a:rPr lang="sk-SK" baseline="-25000" dirty="0"/>
              <a:t>2</a:t>
            </a:r>
            <a:r>
              <a:rPr lang="sk-SK" dirty="0"/>
              <a:t> (g) → SnCl</a:t>
            </a:r>
            <a:r>
              <a:rPr lang="sk-SK" baseline="-25000" dirty="0"/>
              <a:t>4</a:t>
            </a:r>
            <a:r>
              <a:rPr lang="sk-SK" dirty="0"/>
              <a:t> (l) </a:t>
            </a:r>
            <a:r>
              <a:rPr lang="el-GR" b="1" dirty="0"/>
              <a:t>Δ</a:t>
            </a:r>
            <a:r>
              <a:rPr lang="sk-SK" b="1" dirty="0"/>
              <a:t>H = ?</a:t>
            </a:r>
            <a:endParaRPr lang="sk-SK" dirty="0"/>
          </a:p>
          <a:p>
            <a:r>
              <a:rPr lang="el-GR" dirty="0"/>
              <a:t>Δ</a:t>
            </a:r>
            <a:r>
              <a:rPr lang="sk-SK" dirty="0"/>
              <a:t>H = </a:t>
            </a:r>
            <a:r>
              <a:rPr lang="el-GR" dirty="0"/>
              <a:t>Δ</a:t>
            </a:r>
            <a:r>
              <a:rPr lang="sk-SK" dirty="0"/>
              <a:t>H</a:t>
            </a:r>
            <a:r>
              <a:rPr lang="sk-SK" baseline="-25000" dirty="0"/>
              <a:t>1</a:t>
            </a:r>
            <a:r>
              <a:rPr lang="sk-SK" dirty="0"/>
              <a:t> + </a:t>
            </a:r>
            <a:r>
              <a:rPr lang="el-GR" dirty="0"/>
              <a:t>Δ</a:t>
            </a:r>
            <a:r>
              <a:rPr lang="sk-SK" dirty="0"/>
              <a:t>H</a:t>
            </a:r>
            <a:r>
              <a:rPr lang="sk-SK" baseline="-25000" dirty="0"/>
              <a:t>2</a:t>
            </a:r>
            <a:r>
              <a:rPr lang="sk-SK" dirty="0"/>
              <a:t> = - 349,4 kJ.mol</a:t>
            </a:r>
            <a:r>
              <a:rPr lang="sk-SK" baseline="30000" dirty="0"/>
              <a:t>-1</a:t>
            </a:r>
            <a:r>
              <a:rPr lang="sk-SK" dirty="0"/>
              <a:t> + (-195,2 kJ.mol</a:t>
            </a:r>
            <a:r>
              <a:rPr lang="sk-SK" baseline="30000" dirty="0"/>
              <a:t>-1</a:t>
            </a:r>
            <a:r>
              <a:rPr lang="sk-SK" dirty="0"/>
              <a:t>)</a:t>
            </a:r>
          </a:p>
          <a:p>
            <a:pPr marL="0" indent="0">
              <a:buNone/>
            </a:pPr>
            <a:r>
              <a:rPr lang="sk-SK" dirty="0" smtClean="0"/>
              <a:t>a) </a:t>
            </a:r>
            <a:r>
              <a:rPr lang="el-GR" b="1" u="sng" dirty="0" smtClean="0"/>
              <a:t>Δ</a:t>
            </a:r>
            <a:r>
              <a:rPr lang="sk-SK" b="1" u="sng" dirty="0"/>
              <a:t>H = - 544,6kJ.mol</a:t>
            </a:r>
            <a:r>
              <a:rPr lang="sk-SK" b="1" baseline="30000" dirty="0"/>
              <a:t>-1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b</a:t>
            </a:r>
            <a:r>
              <a:rPr lang="sk-SK" b="1" dirty="0" smtClean="0"/>
              <a:t>) Q</a:t>
            </a:r>
            <a:r>
              <a:rPr lang="sk-SK" b="1" u="sng" dirty="0"/>
              <a:t>= - 544,6kJ.mol</a:t>
            </a:r>
            <a:r>
              <a:rPr lang="sk-SK" b="1" baseline="30000" dirty="0"/>
              <a:t>-1</a:t>
            </a:r>
            <a:endParaRPr lang="sk-SK" b="1" dirty="0"/>
          </a:p>
          <a:p>
            <a:pPr marL="0" indent="0">
              <a:buNone/>
            </a:pP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6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Určte o aký typ chemickej reakcie ide: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sk-SK" sz="2800" b="1" dirty="0"/>
              <a:t>2 NH</a:t>
            </a:r>
            <a:r>
              <a:rPr lang="sk-SK" sz="2800" b="1" baseline="-25000" dirty="0"/>
              <a:t>3</a:t>
            </a:r>
            <a:r>
              <a:rPr lang="sk-SK" sz="2800" b="1" dirty="0"/>
              <a:t>(g)  →  3 H</a:t>
            </a:r>
            <a:r>
              <a:rPr lang="sk-SK" sz="2800" b="1" baseline="-25000" dirty="0"/>
              <a:t>2</a:t>
            </a:r>
            <a:r>
              <a:rPr lang="sk-SK" sz="2800" b="1" dirty="0"/>
              <a:t>(g) + N</a:t>
            </a:r>
            <a:r>
              <a:rPr lang="sk-SK" sz="2800" b="1" baseline="-25000" dirty="0"/>
              <a:t>2</a:t>
            </a:r>
            <a:r>
              <a:rPr lang="sk-SK" sz="2800" b="1" dirty="0"/>
              <a:t>(g)	</a:t>
            </a:r>
            <a:r>
              <a:rPr lang="sk-SK" sz="2800" b="1" dirty="0"/>
              <a:t> </a:t>
            </a:r>
            <a:r>
              <a:rPr lang="sk-SK" sz="2800" b="1" dirty="0" smtClean="0"/>
              <a:t>         ΔH </a:t>
            </a:r>
            <a:r>
              <a:rPr lang="sk-SK" sz="2800" b="1" dirty="0"/>
              <a:t>= 92,4 kJ.mol</a:t>
            </a:r>
            <a:r>
              <a:rPr lang="sk-SK" sz="2800" b="1" baseline="30000" dirty="0"/>
              <a:t>-1 </a:t>
            </a:r>
            <a:endParaRPr lang="sk-SK" sz="2800" b="1" baseline="30000" dirty="0" smtClean="0"/>
          </a:p>
          <a:p>
            <a:pPr marL="0" lvl="0" indent="0">
              <a:buNone/>
            </a:pPr>
            <a:r>
              <a:rPr lang="sk-SK" sz="2800" dirty="0" smtClean="0"/>
              <a:t>_____EXO_______ENDO_________________________</a:t>
            </a:r>
            <a:endParaRPr lang="sk-SK" sz="2800" dirty="0"/>
          </a:p>
          <a:p>
            <a:pPr marL="0" lvl="0" indent="0">
              <a:buNone/>
            </a:pPr>
            <a:r>
              <a:rPr lang="sk-SK" sz="2800" dirty="0" smtClean="0"/>
              <a:t>2.   </a:t>
            </a:r>
            <a:r>
              <a:rPr lang="sk-SK" sz="2800" b="1" dirty="0" smtClean="0"/>
              <a:t>H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(g</a:t>
            </a:r>
            <a:r>
              <a:rPr lang="sk-SK" sz="2800" b="1" dirty="0"/>
              <a:t>)  +  Br</a:t>
            </a:r>
            <a:r>
              <a:rPr lang="sk-SK" sz="2800" b="1" baseline="-25000" dirty="0"/>
              <a:t>2</a:t>
            </a:r>
            <a:r>
              <a:rPr lang="sk-SK" sz="2800" b="1" dirty="0"/>
              <a:t>(l)  →  2 </a:t>
            </a:r>
            <a:r>
              <a:rPr lang="sk-SK" sz="2800" b="1" dirty="0" err="1"/>
              <a:t>HBr</a:t>
            </a:r>
            <a:r>
              <a:rPr lang="sk-SK" sz="2800" b="1" dirty="0"/>
              <a:t>(g) 	</a:t>
            </a:r>
            <a:r>
              <a:rPr lang="sk-SK" sz="2800" b="1" dirty="0" smtClean="0"/>
              <a:t>          ΔH </a:t>
            </a:r>
            <a:r>
              <a:rPr lang="sk-SK" sz="2800" b="1" dirty="0"/>
              <a:t>= -71 kJ.mol</a:t>
            </a:r>
            <a:r>
              <a:rPr lang="sk-SK" sz="2800" b="1" baseline="30000" dirty="0"/>
              <a:t>-1 </a:t>
            </a:r>
            <a:endParaRPr lang="sk-SK" sz="2800" b="1" baseline="30000" dirty="0" smtClean="0"/>
          </a:p>
          <a:p>
            <a:pPr marL="0" lvl="0" indent="0">
              <a:buNone/>
            </a:pPr>
            <a:r>
              <a:rPr lang="sk-SK" sz="2800" dirty="0"/>
              <a:t>_____EXO_______ENDO_________________________</a:t>
            </a:r>
            <a:endParaRPr lang="sk-SK" sz="2800" dirty="0"/>
          </a:p>
          <a:p>
            <a:pPr marL="0" lvl="0" indent="0">
              <a:buNone/>
            </a:pPr>
            <a:r>
              <a:rPr lang="sk-SK" sz="2800" dirty="0" smtClean="0"/>
              <a:t>3. </a:t>
            </a:r>
            <a:r>
              <a:rPr lang="sk-SK" sz="2800" b="1" dirty="0" smtClean="0"/>
              <a:t>H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O(g</a:t>
            </a:r>
            <a:r>
              <a:rPr lang="sk-SK" sz="2800" b="1" dirty="0"/>
              <a:t>)  +  C(s)  →  CO(g)  +  H</a:t>
            </a:r>
            <a:r>
              <a:rPr lang="sk-SK" sz="2800" b="1" baseline="-25000" dirty="0"/>
              <a:t>2</a:t>
            </a:r>
            <a:r>
              <a:rPr lang="sk-SK" sz="2800" b="1" dirty="0"/>
              <a:t>(g)  	</a:t>
            </a:r>
            <a:r>
              <a:rPr lang="sk-SK" sz="2800" b="1" dirty="0" smtClean="0"/>
              <a:t>ΔH </a:t>
            </a:r>
            <a:r>
              <a:rPr lang="sk-SK" sz="2800" b="1" dirty="0"/>
              <a:t>= 131,4 kJ.mol</a:t>
            </a:r>
            <a:r>
              <a:rPr lang="sk-SK" sz="2800" b="1" baseline="30000" dirty="0"/>
              <a:t>-1 </a:t>
            </a:r>
            <a:endParaRPr lang="sk-SK" sz="2800" b="1" baseline="30000" dirty="0" smtClean="0"/>
          </a:p>
          <a:p>
            <a:pPr marL="0" lvl="0" indent="0">
              <a:buNone/>
            </a:pPr>
            <a:r>
              <a:rPr lang="sk-SK" sz="2800" dirty="0" smtClean="0"/>
              <a:t>_____</a:t>
            </a:r>
            <a:r>
              <a:rPr lang="sk-SK" sz="2800" dirty="0"/>
              <a:t>EXO_______ENDO</a:t>
            </a:r>
            <a:r>
              <a:rPr lang="sk-SK" sz="2800" dirty="0" smtClean="0"/>
              <a:t>_________________________</a:t>
            </a:r>
          </a:p>
          <a:p>
            <a:pPr marL="0" lvl="0" indent="0">
              <a:buNone/>
            </a:pPr>
            <a:r>
              <a:rPr lang="sk-SK" sz="2800" dirty="0" smtClean="0"/>
              <a:t>4. </a:t>
            </a:r>
            <a:r>
              <a:rPr lang="sk-SK" sz="2800" b="1" dirty="0" smtClean="0"/>
              <a:t>3C(s</a:t>
            </a:r>
            <a:r>
              <a:rPr lang="sk-SK" sz="2800" b="1" dirty="0"/>
              <a:t>)  +  2 Fe</a:t>
            </a:r>
            <a:r>
              <a:rPr lang="sk-SK" sz="2800" b="1" baseline="-25000" dirty="0"/>
              <a:t>2</a:t>
            </a:r>
            <a:r>
              <a:rPr lang="sk-SK" sz="2800" b="1" dirty="0"/>
              <a:t>O</a:t>
            </a:r>
            <a:r>
              <a:rPr lang="sk-SK" sz="2800" b="1" baseline="-25000" dirty="0"/>
              <a:t>3</a:t>
            </a:r>
            <a:r>
              <a:rPr lang="sk-SK" sz="2800" b="1" dirty="0"/>
              <a:t>(s)  +  463,8 </a:t>
            </a:r>
            <a:r>
              <a:rPr lang="sk-SK" sz="2800" b="1" dirty="0" err="1"/>
              <a:t>kJ</a:t>
            </a:r>
            <a:r>
              <a:rPr lang="sk-SK" sz="2800" b="1" dirty="0"/>
              <a:t>  →  4 </a:t>
            </a:r>
            <a:r>
              <a:rPr lang="sk-SK" sz="2800" b="1" dirty="0" err="1"/>
              <a:t>Fe</a:t>
            </a:r>
            <a:r>
              <a:rPr lang="sk-SK" sz="2800" b="1" dirty="0"/>
              <a:t>(s)  +  3 </a:t>
            </a:r>
            <a:r>
              <a:rPr lang="sk-SK" sz="2800" b="1" dirty="0" smtClean="0"/>
              <a:t>CO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(g)</a:t>
            </a:r>
          </a:p>
          <a:p>
            <a:pPr marL="0" lvl="0" indent="0">
              <a:buNone/>
            </a:pPr>
            <a:r>
              <a:rPr lang="sk-SK" sz="2800" dirty="0"/>
              <a:t>_____EXO_______ENDO_________________________ </a:t>
            </a:r>
            <a:endParaRPr lang="sk-SK" sz="2800" dirty="0" smtClean="0"/>
          </a:p>
          <a:p>
            <a:pPr marL="0" lvl="0" indent="0">
              <a:buNone/>
            </a:pPr>
            <a:r>
              <a:rPr lang="sk-SK" sz="2800" dirty="0" smtClean="0"/>
              <a:t>5. </a:t>
            </a:r>
            <a:r>
              <a:rPr lang="sk-SK" sz="2800" b="1" dirty="0" smtClean="0"/>
              <a:t>C(s)  +  2 S(s)  →  CS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(l)  -  128 </a:t>
            </a:r>
            <a:r>
              <a:rPr lang="sk-SK" sz="2800" b="1" dirty="0" err="1" smtClean="0"/>
              <a:t>kJ</a:t>
            </a:r>
            <a:endParaRPr lang="sk-SK" sz="2800" b="1" dirty="0" smtClean="0"/>
          </a:p>
          <a:p>
            <a:pPr marL="0" indent="0">
              <a:buNone/>
            </a:pPr>
            <a:r>
              <a:rPr lang="sk-SK" dirty="0"/>
              <a:t>_____EXO_______ENDO</a:t>
            </a:r>
            <a:r>
              <a:rPr lang="sk-SK" dirty="0" smtClean="0"/>
              <a:t>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57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Aplikačné úlohy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50405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3300" b="1" i="1" dirty="0"/>
              <a:t>2CO </a:t>
            </a:r>
            <a:r>
              <a:rPr lang="sk-SK" sz="3300" b="1" i="1" dirty="0" smtClean="0"/>
              <a:t>(g) + </a:t>
            </a:r>
            <a:r>
              <a:rPr lang="sk-SK" sz="3300" b="1" i="1" dirty="0"/>
              <a:t>O</a:t>
            </a:r>
            <a:r>
              <a:rPr lang="sk-SK" sz="3300" b="1" i="1" baseline="-25000" dirty="0"/>
              <a:t>2</a:t>
            </a:r>
            <a:r>
              <a:rPr lang="sk-SK" sz="3300" b="1" i="1" dirty="0"/>
              <a:t> </a:t>
            </a:r>
            <a:r>
              <a:rPr lang="sk-SK" sz="3300" b="1" i="1" dirty="0" smtClean="0"/>
              <a:t>(g)→ 2CO</a:t>
            </a:r>
            <a:r>
              <a:rPr lang="sk-SK" sz="3300" b="1" i="1" baseline="-25000" dirty="0" smtClean="0"/>
              <a:t>2</a:t>
            </a:r>
            <a:r>
              <a:rPr lang="sk-SK" sz="3300" b="1" i="1" dirty="0"/>
              <a:t> </a:t>
            </a:r>
            <a:r>
              <a:rPr lang="sk-SK" sz="3300" b="1" i="1" dirty="0" smtClean="0"/>
              <a:t>(g)               </a:t>
            </a:r>
            <a:r>
              <a:rPr lang="el-GR" sz="3300" b="1" i="1" dirty="0" smtClean="0"/>
              <a:t>Δ</a:t>
            </a:r>
            <a:r>
              <a:rPr lang="sk-SK" sz="3300" b="1" i="1" dirty="0"/>
              <a:t>H= -566 </a:t>
            </a:r>
            <a:r>
              <a:rPr lang="sk-SK" sz="3300" b="1" i="1" dirty="0" smtClean="0"/>
              <a:t>kJ.mol</a:t>
            </a:r>
            <a:r>
              <a:rPr lang="sk-SK" sz="3300" b="1" i="1" baseline="30000" dirty="0" smtClean="0"/>
              <a:t>-1</a:t>
            </a:r>
            <a:endParaRPr lang="sk-SK" sz="3300" baseline="30000" dirty="0"/>
          </a:p>
          <a:p>
            <a:pPr marL="0" indent="0">
              <a:buNone/>
            </a:pPr>
            <a:endParaRPr lang="sk-SK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Aká je to chemická reakcia?___________________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Ako by sa inak dala zapísať? </a:t>
            </a:r>
          </a:p>
          <a:p>
            <a:pPr marL="0" indent="0">
              <a:buNone/>
            </a:pPr>
            <a:r>
              <a:rPr lang="sk-SK" dirty="0" smtClean="0"/>
              <a:t>a)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b)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3. Koľko </a:t>
            </a:r>
            <a:r>
              <a:rPr lang="sk-SK" dirty="0"/>
              <a:t>tepla by sa uvoľnilo, </a:t>
            </a:r>
            <a:r>
              <a:rPr lang="sk-SK" dirty="0" smtClean="0"/>
              <a:t>ak by </a:t>
            </a:r>
            <a:r>
              <a:rPr lang="sk-SK" dirty="0"/>
              <a:t>vznikol 1 mol CO</a:t>
            </a:r>
            <a:r>
              <a:rPr lang="sk-SK" baseline="-25000" dirty="0"/>
              <a:t>2</a:t>
            </a:r>
            <a:r>
              <a:rPr lang="sk-SK" dirty="0" smtClean="0"/>
              <a:t>?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___________________________________________________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071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O aký typ </a:t>
            </a:r>
            <a:r>
              <a:rPr lang="sk-SK" dirty="0" err="1" smtClean="0"/>
              <a:t>chem</a:t>
            </a:r>
            <a:r>
              <a:rPr lang="sk-SK" dirty="0" smtClean="0"/>
              <a:t>. reakcie ide?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2H</a:t>
            </a:r>
            <a:r>
              <a:rPr lang="sk-SK" b="1" baseline="-25000" dirty="0"/>
              <a:t>2</a:t>
            </a:r>
            <a:r>
              <a:rPr lang="sk-SK" b="1" dirty="0"/>
              <a:t> (g) + O</a:t>
            </a:r>
            <a:r>
              <a:rPr lang="sk-SK" b="1" baseline="-25000" dirty="0"/>
              <a:t>2</a:t>
            </a:r>
            <a:r>
              <a:rPr lang="sk-SK" b="1" dirty="0"/>
              <a:t> (g) → 2H</a:t>
            </a:r>
            <a:r>
              <a:rPr lang="sk-SK" b="1" baseline="-25000" dirty="0"/>
              <a:t>2</a:t>
            </a:r>
            <a:r>
              <a:rPr lang="sk-SK" b="1" dirty="0"/>
              <a:t>O (g) </a:t>
            </a:r>
            <a:r>
              <a:rPr lang="sk-SK" b="1" dirty="0" smtClean="0"/>
              <a:t>    </a:t>
            </a:r>
            <a:r>
              <a:rPr lang="el-GR" b="1" dirty="0">
                <a:solidFill>
                  <a:srgbClr val="FF0000"/>
                </a:solidFill>
              </a:rPr>
              <a:t>Δ</a:t>
            </a:r>
            <a:r>
              <a:rPr lang="sk-SK" b="1" dirty="0">
                <a:solidFill>
                  <a:srgbClr val="FF0000"/>
                </a:solidFill>
              </a:rPr>
              <a:t>H</a:t>
            </a:r>
            <a:r>
              <a:rPr lang="sk-SK" b="1" baseline="-25000" dirty="0">
                <a:solidFill>
                  <a:srgbClr val="FF0000"/>
                </a:solidFill>
              </a:rPr>
              <a:t>1</a:t>
            </a:r>
            <a:r>
              <a:rPr lang="sk-SK" b="1" dirty="0">
                <a:solidFill>
                  <a:srgbClr val="FF0000"/>
                </a:solidFill>
              </a:rPr>
              <a:t> = - 483,9 </a:t>
            </a:r>
            <a:r>
              <a:rPr lang="sk-SK" b="1" dirty="0" smtClean="0">
                <a:solidFill>
                  <a:srgbClr val="FF0000"/>
                </a:solidFill>
              </a:rPr>
              <a:t>kJ.mol</a:t>
            </a:r>
            <a:r>
              <a:rPr lang="sk-SK" b="1" baseline="30000" dirty="0" smtClean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endParaRPr lang="sk-SK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baseline="30000" dirty="0" smtClean="0"/>
              <a:t>______________________________</a:t>
            </a:r>
          </a:p>
          <a:p>
            <a:pPr marL="0" indent="0">
              <a:buNone/>
            </a:pPr>
            <a:endParaRPr lang="sk-SK" dirty="0">
              <a:solidFill>
                <a:srgbClr val="FF0000"/>
              </a:solidFill>
            </a:endParaRPr>
          </a:p>
          <a:p>
            <a:r>
              <a:rPr lang="sk-SK" dirty="0" smtClean="0"/>
              <a:t>Napíšte ako prebehne spätná reakcia: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Akú hodnotu reakčného tepla bude mať?_______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75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vieme vyčítať z grafu?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8" t="22726" r="52469" b="28916"/>
          <a:stretch/>
        </p:blipFill>
        <p:spPr bwMode="auto">
          <a:xfrm>
            <a:off x="1403648" y="1340768"/>
            <a:ext cx="6192688" cy="530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sk-SK" b="1" dirty="0" smtClean="0"/>
              <a:t>A z tohto?</a:t>
            </a:r>
            <a:endParaRPr lang="sk-SK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4" t="46547" r="57100" b="17622"/>
          <a:stretch/>
        </p:blipFill>
        <p:spPr bwMode="auto">
          <a:xfrm>
            <a:off x="1397000" y="1435100"/>
            <a:ext cx="6487368" cy="516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6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93</TotalTime>
  <Words>221</Words>
  <Application>Microsoft Office PowerPoint</Application>
  <PresentationFormat>Prezentácia na obrazovke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Čo už vieme </vt:lpstr>
      <vt:lpstr>Zatrieďte medzi </vt:lpstr>
      <vt:lpstr>Príklad: Na základe termochemických rovníc čiastkových reakcií:</vt:lpstr>
      <vt:lpstr>Riešenie:</vt:lpstr>
      <vt:lpstr>Určte o aký typ chemickej reakcie ide:</vt:lpstr>
      <vt:lpstr>Aplikačné úlohy </vt:lpstr>
      <vt:lpstr>O aký typ chem. reakcie ide?</vt:lpstr>
      <vt:lpstr>Čo vieme vyčítať z grafu?</vt:lpstr>
      <vt:lpstr>A z tohto?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11</cp:revision>
  <dcterms:created xsi:type="dcterms:W3CDTF">2021-04-25T09:47:05Z</dcterms:created>
  <dcterms:modified xsi:type="dcterms:W3CDTF">2021-04-25T14:30:21Z</dcterms:modified>
</cp:coreProperties>
</file>