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67" r:id="rId3"/>
    <p:sldId id="268" r:id="rId4"/>
    <p:sldId id="269" r:id="rId5"/>
    <p:sldId id="270" r:id="rId6"/>
    <p:sldId id="263" r:id="rId7"/>
    <p:sldId id="257" r:id="rId8"/>
    <p:sldId id="258" r:id="rId9"/>
    <p:sldId id="259" r:id="rId10"/>
    <p:sldId id="260" r:id="rId11"/>
    <p:sldId id="261" r:id="rId12"/>
    <p:sldId id="272" r:id="rId13"/>
    <p:sldId id="273" r:id="rId14"/>
    <p:sldId id="264" r:id="rId15"/>
    <p:sldId id="276" r:id="rId16"/>
    <p:sldId id="274" r:id="rId17"/>
    <p:sldId id="275" r:id="rId18"/>
    <p:sldId id="271" r:id="rId19"/>
    <p:sldId id="265" r:id="rId20"/>
    <p:sldId id="278" r:id="rId21"/>
    <p:sldId id="277" r:id="rId22"/>
    <p:sldId id="280" r:id="rId23"/>
    <p:sldId id="266" r:id="rId24"/>
    <p:sldId id="279" r:id="rId25"/>
    <p:sldId id="281" r:id="rId26"/>
    <p:sldId id="282" r:id="rId27"/>
    <p:sldId id="262" r:id="rId28"/>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autoAdjust="0"/>
    <p:restoredTop sz="94660"/>
  </p:normalViewPr>
  <p:slideViewPr>
    <p:cSldViewPr>
      <p:cViewPr varScale="1">
        <p:scale>
          <a:sx n="107" d="100"/>
          <a:sy n="107" d="100"/>
        </p:scale>
        <p:origin x="-112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98C98B-94B4-4936-8BD3-214089B5AC1D}" type="datetimeFigureOut">
              <a:rPr lang="sk-SK" smtClean="0"/>
              <a:pPr/>
              <a:t>07.04.2021</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2079C-4691-4E03-AD27-37E76257BE2A}" type="slidenum">
              <a:rPr lang="sk-SK" smtClean="0"/>
              <a:pPr/>
              <a:t>‹#›</a:t>
            </a:fld>
            <a:endParaRPr lang="sk-SK"/>
          </a:p>
        </p:txBody>
      </p:sp>
    </p:spTree>
    <p:extLst>
      <p:ext uri="{BB962C8B-B14F-4D97-AF65-F5344CB8AC3E}">
        <p14:creationId xmlns:p14="http://schemas.microsoft.com/office/powerpoint/2010/main" val="394410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a:t>
            </a:fld>
            <a:endParaRPr lang="sk-SK"/>
          </a:p>
        </p:txBody>
      </p:sp>
    </p:spTree>
    <p:extLst>
      <p:ext uri="{BB962C8B-B14F-4D97-AF65-F5344CB8AC3E}">
        <p14:creationId xmlns:p14="http://schemas.microsoft.com/office/powerpoint/2010/main" val="253513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10</a:t>
            </a:fld>
            <a:endParaRPr lang="sk-SK"/>
          </a:p>
        </p:txBody>
      </p:sp>
    </p:spTree>
    <p:extLst>
      <p:ext uri="{BB962C8B-B14F-4D97-AF65-F5344CB8AC3E}">
        <p14:creationId xmlns:p14="http://schemas.microsoft.com/office/powerpoint/2010/main" val="523731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11</a:t>
            </a:fld>
            <a:endParaRPr lang="sk-SK"/>
          </a:p>
        </p:txBody>
      </p:sp>
    </p:spTree>
    <p:extLst>
      <p:ext uri="{BB962C8B-B14F-4D97-AF65-F5344CB8AC3E}">
        <p14:creationId xmlns:p14="http://schemas.microsoft.com/office/powerpoint/2010/main" val="236105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12</a:t>
            </a:fld>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13</a:t>
            </a:fld>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14</a:t>
            </a:fld>
            <a:endParaRPr lang="sk-SK"/>
          </a:p>
        </p:txBody>
      </p:sp>
    </p:spTree>
    <p:extLst>
      <p:ext uri="{BB962C8B-B14F-4D97-AF65-F5344CB8AC3E}">
        <p14:creationId xmlns:p14="http://schemas.microsoft.com/office/powerpoint/2010/main" val="1125652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15</a:t>
            </a:fld>
            <a:endParaRPr lang="sk-S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16</a:t>
            </a:fld>
            <a:endParaRPr lang="sk-S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17</a:t>
            </a:fld>
            <a:endParaRPr lang="sk-S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18</a:t>
            </a:fld>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19</a:t>
            </a:fld>
            <a:endParaRPr lang="sk-SK"/>
          </a:p>
        </p:txBody>
      </p:sp>
    </p:spTree>
    <p:extLst>
      <p:ext uri="{BB962C8B-B14F-4D97-AF65-F5344CB8AC3E}">
        <p14:creationId xmlns:p14="http://schemas.microsoft.com/office/powerpoint/2010/main" val="30093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a:t>
            </a:fld>
            <a:endParaRPr 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20</a:t>
            </a:fld>
            <a:endParaRPr lang="sk-S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21</a:t>
            </a:fld>
            <a:endParaRPr lang="sk-S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22</a:t>
            </a:fld>
            <a:endParaRPr lang="sk-S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23</a:t>
            </a:fld>
            <a:endParaRPr lang="sk-SK"/>
          </a:p>
        </p:txBody>
      </p:sp>
    </p:spTree>
    <p:extLst>
      <p:ext uri="{BB962C8B-B14F-4D97-AF65-F5344CB8AC3E}">
        <p14:creationId xmlns:p14="http://schemas.microsoft.com/office/powerpoint/2010/main" val="1155663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24</a:t>
            </a:fld>
            <a:endParaRPr lang="sk-SK"/>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25</a:t>
            </a:fld>
            <a:endParaRPr lang="sk-SK"/>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26</a:t>
            </a:fld>
            <a:endParaRPr lang="sk-SK"/>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27</a:t>
            </a:fld>
            <a:endParaRPr lang="sk-SK"/>
          </a:p>
        </p:txBody>
      </p:sp>
    </p:spTree>
    <p:extLst>
      <p:ext uri="{BB962C8B-B14F-4D97-AF65-F5344CB8AC3E}">
        <p14:creationId xmlns:p14="http://schemas.microsoft.com/office/powerpoint/2010/main" val="203646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3</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4</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5</a:t>
            </a:fld>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6</a:t>
            </a:fld>
            <a:endParaRPr lang="sk-SK"/>
          </a:p>
        </p:txBody>
      </p:sp>
    </p:spTree>
    <p:extLst>
      <p:ext uri="{BB962C8B-B14F-4D97-AF65-F5344CB8AC3E}">
        <p14:creationId xmlns:p14="http://schemas.microsoft.com/office/powerpoint/2010/main" val="293945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7</a:t>
            </a:fld>
            <a:endParaRPr lang="sk-SK"/>
          </a:p>
        </p:txBody>
      </p:sp>
    </p:spTree>
    <p:extLst>
      <p:ext uri="{BB962C8B-B14F-4D97-AF65-F5344CB8AC3E}">
        <p14:creationId xmlns:p14="http://schemas.microsoft.com/office/powerpoint/2010/main" val="284529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8</a:t>
            </a:fld>
            <a:endParaRPr lang="sk-SK"/>
          </a:p>
        </p:txBody>
      </p:sp>
    </p:spTree>
    <p:extLst>
      <p:ext uri="{BB962C8B-B14F-4D97-AF65-F5344CB8AC3E}">
        <p14:creationId xmlns:p14="http://schemas.microsoft.com/office/powerpoint/2010/main" val="96481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3072079C-4691-4E03-AD27-37E76257BE2A}" type="slidenum">
              <a:rPr lang="sk-SK" smtClean="0"/>
              <a:pPr/>
              <a:t>9</a:t>
            </a:fld>
            <a:endParaRPr lang="sk-SK"/>
          </a:p>
        </p:txBody>
      </p:sp>
    </p:spTree>
    <p:extLst>
      <p:ext uri="{BB962C8B-B14F-4D97-AF65-F5344CB8AC3E}">
        <p14:creationId xmlns:p14="http://schemas.microsoft.com/office/powerpoint/2010/main" val="207227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8" name="Nadpis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sk-SK" smtClean="0"/>
              <a:t>Kliknite sem a upravte štýl predlohy nadpisov.</a:t>
            </a:r>
            <a:endParaRPr kumimoji="0" lang="en-US"/>
          </a:p>
        </p:txBody>
      </p:sp>
      <p:sp>
        <p:nvSpPr>
          <p:cNvPr id="28" name="Zástupný symbol dátumu 27"/>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17" name="Zástupný symbol päty 16"/>
          <p:cNvSpPr>
            <a:spLocks noGrp="1"/>
          </p:cNvSpPr>
          <p:nvPr>
            <p:ph type="ftr" sz="quarter" idx="11"/>
          </p:nvPr>
        </p:nvSpPr>
        <p:spPr/>
        <p:txBody>
          <a:bodyPr/>
          <a:lstStyle/>
          <a:p>
            <a:endParaRPr lang="sk-SK"/>
          </a:p>
        </p:txBody>
      </p:sp>
      <p:sp>
        <p:nvSpPr>
          <p:cNvPr id="29" name="Zástupný symbol čísla snímky 28"/>
          <p:cNvSpPr>
            <a:spLocks noGrp="1"/>
          </p:cNvSpPr>
          <p:nvPr>
            <p:ph type="sldNum" sz="quarter" idx="12"/>
          </p:nvPr>
        </p:nvSpPr>
        <p:spPr/>
        <p:txBody>
          <a:bodyPr/>
          <a:lstStyle/>
          <a:p>
            <a:fld id="{9A62644E-1B96-473E-9E26-01D59377B6DF}" type="slidenum">
              <a:rPr lang="sk-SK" smtClean="0"/>
              <a:pPr/>
              <a:t>‹#›</a:t>
            </a:fld>
            <a:endParaRPr lang="sk-SK"/>
          </a:p>
        </p:txBody>
      </p:sp>
      <p:sp>
        <p:nvSpPr>
          <p:cNvPr id="9" name="Podnadpis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Kliknite sem a upravte štýl predlohy podnadpisov.</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3">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a:xfrm>
            <a:off x="7924800" y="6416675"/>
            <a:ext cx="762000" cy="365125"/>
          </a:xfrm>
        </p:spPr>
        <p:txBody>
          <a:bodyPr/>
          <a:lstStyle/>
          <a:p>
            <a:fld id="{9A62644E-1B96-473E-9E26-01D59377B6DF}" type="slidenum">
              <a:rPr lang="sk-SK" smtClean="0"/>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sk-SK" smtClean="0"/>
              <a:t>Kliknite sem a upravte štýl predlohy nadpisov.</a:t>
            </a:r>
            <a:endParaRPr kumimoji="0" lang="en-US"/>
          </a:p>
        </p:txBody>
      </p:sp>
      <p:sp>
        <p:nvSpPr>
          <p:cNvPr id="3" name="Zástupný symbol obrázka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sk-SK" smtClean="0">
                <a:solidFill>
                  <a:schemeClr val="lt1"/>
                </a:solidFill>
                <a:latin typeface="+mn-lt"/>
                <a:ea typeface="+mn-ea"/>
                <a:cs typeface="+mn-cs"/>
              </a:rPr>
              <a:t>Ak chcete pridať obrázok, kliknite na ikonu</a:t>
            </a:r>
            <a:endParaRPr kumimoji="0" lang="en-US" dirty="0">
              <a:solidFill>
                <a:schemeClr val="lt1"/>
              </a:solidFill>
              <a:latin typeface="+mn-lt"/>
              <a:ea typeface="+mn-ea"/>
              <a:cs typeface="+mn-cs"/>
            </a:endParaRPr>
          </a:p>
        </p:txBody>
      </p:sp>
      <p:sp>
        <p:nvSpPr>
          <p:cNvPr id="4" name="Zástupný symbol textu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sk-SK" smtClean="0"/>
              <a:t>Kliknite sem a upravte štýly predlohy textu.</a:t>
            </a:r>
          </a:p>
        </p:txBody>
      </p:sp>
      <p:sp>
        <p:nvSpPr>
          <p:cNvPr id="5" name="Zástupný symbol dátumu 4"/>
          <p:cNvSpPr>
            <a:spLocks noGrp="1"/>
          </p:cNvSpPr>
          <p:nvPr>
            <p:ph type="dt" sz="half" idx="10"/>
          </p:nvPr>
        </p:nvSpPr>
        <p:spPr/>
        <p:txBody>
          <a:bodyPr/>
          <a:lstStyle/>
          <a:p>
            <a:fld id="{9515F447-867C-4BEF-8FBF-2F91E8AFE62B}" type="datetimeFigureOut">
              <a:rPr lang="sk-SK" smtClean="0"/>
              <a:pPr/>
              <a:t>07.04.2021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9A62644E-1B96-473E-9E26-01D59377B6DF}"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Zástupný symbol nadpisu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sk-SK" smtClean="0"/>
              <a:t>Kliknite sem a upravte štýl predlohy nadpisov.</a:t>
            </a:r>
            <a:endParaRPr kumimoji="0" lang="en-US"/>
          </a:p>
        </p:txBody>
      </p:sp>
      <p:sp>
        <p:nvSpPr>
          <p:cNvPr id="13" name="Zástupný symbol textu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15F447-867C-4BEF-8FBF-2F91E8AFE62B}" type="datetimeFigureOut">
              <a:rPr lang="sk-SK" smtClean="0"/>
              <a:pPr/>
              <a:t>07.04.2021</a:t>
            </a:fld>
            <a:endParaRPr lang="sk-SK"/>
          </a:p>
        </p:txBody>
      </p:sp>
      <p:sp>
        <p:nvSpPr>
          <p:cNvPr id="3" name="Zástupný symbol päty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sk-SK"/>
          </a:p>
        </p:txBody>
      </p:sp>
      <p:sp>
        <p:nvSpPr>
          <p:cNvPr id="23" name="Zástupný symbol čísla snímky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A62644E-1B96-473E-9E26-01D59377B6DF}" type="slidenum">
              <a:rPr lang="sk-SK" smtClean="0"/>
              <a:pPr/>
              <a:t>‹#›</a:t>
            </a:fld>
            <a:endParaRPr lang="sk-SK"/>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44XpBNjF97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youtube.com/watch?v=jU3kvXOI5B8" TargetMode="External"/><Relationship Id="rId5" Type="http://schemas.openxmlformats.org/officeDocument/2006/relationships/hyperlink" Target="https://www.youtube.com/watch?v=9e2n5KnJcVA" TargetMode="Externa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kU8jExsdZf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youtube.com/watch?v=72aw7ylZ2bU"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UwEerLUWwbo"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a4IzpfRJNQk"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QPIm-dkXiQ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a4IzpfRJNQ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3wxWNAM8Cs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klubvtn.info/info_197_soubory/11197c.jp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bionic.wikia.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1inifMJ0x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n_1apYo6-O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HvkQhzhZJ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4Vzecc2QhQ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youtube.com/watch?v=VC4LHy7AUr8"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watch?v=1Ml0r-5U3lw" TargetMode="External"/><Relationship Id="rId5" Type="http://schemas.openxmlformats.org/officeDocument/2006/relationships/hyperlink" Target="https://www.youtube.com/watch?v=sXXP3SKS6Vs" TargetMode="Externa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youtube.com/watch?v=cjFkpga2z5Y&amp;list=PL2Ypz2lXMDaNoA-HITrZPe5IuSCgDL8YC" TargetMode="Externa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357430"/>
            <a:ext cx="7772400" cy="1500198"/>
          </a:xfrm>
        </p:spPr>
        <p:txBody>
          <a:bodyPr/>
          <a:lstStyle/>
          <a:p>
            <a:r>
              <a:rPr lang="sk-SK" b="1" dirty="0" smtClean="0">
                <a:solidFill>
                  <a:srgbClr val="C00000"/>
                </a:solidFill>
                <a:latin typeface="Century" pitchFamily="18" charset="0"/>
              </a:rPr>
              <a:t>Priebeh 2. sv. vojny</a:t>
            </a:r>
            <a:endParaRPr lang="sk-SK" b="1" dirty="0">
              <a:solidFill>
                <a:srgbClr val="C00000"/>
              </a:solidFill>
              <a:latin typeface="Century" pitchFamily="18" charset="0"/>
            </a:endParaRPr>
          </a:p>
        </p:txBody>
      </p:sp>
      <p:sp>
        <p:nvSpPr>
          <p:cNvPr id="3" name="Podnadpis 2"/>
          <p:cNvSpPr>
            <a:spLocks noGrp="1"/>
          </p:cNvSpPr>
          <p:nvPr>
            <p:ph type="subTitle" idx="1"/>
          </p:nvPr>
        </p:nvSpPr>
        <p:spPr>
          <a:xfrm>
            <a:off x="785786" y="4857760"/>
            <a:ext cx="7500990" cy="1214446"/>
          </a:xfrm>
        </p:spPr>
        <p:txBody>
          <a:bodyPr/>
          <a:lstStyle/>
          <a:p>
            <a:r>
              <a:rPr lang="sk-SK" sz="1600" dirty="0" smtClean="0">
                <a:solidFill>
                  <a:srgbClr val="C00000"/>
                </a:solidFill>
              </a:rPr>
              <a:t>ročník :  III. A, VII. O, IV.                                           </a:t>
            </a:r>
            <a:r>
              <a:rPr lang="sk-SK" sz="2400" dirty="0" smtClean="0">
                <a:solidFill>
                  <a:srgbClr val="C00000"/>
                </a:solidFill>
              </a:rPr>
              <a:t>Mgr. R. </a:t>
            </a:r>
            <a:r>
              <a:rPr lang="sk-SK" sz="2400" dirty="0" err="1" smtClean="0">
                <a:solidFill>
                  <a:srgbClr val="C00000"/>
                </a:solidFill>
              </a:rPr>
              <a:t>Burčák</a:t>
            </a:r>
            <a:endParaRPr lang="sk-SK" sz="2400" dirty="0">
              <a:solidFill>
                <a:srgbClr val="C00000"/>
              </a:solidFill>
            </a:endParaRPr>
          </a:p>
        </p:txBody>
      </p:sp>
      <p:pic>
        <p:nvPicPr>
          <p:cNvPr id="4" name="Obrázok 3"/>
          <p:cNvPicPr>
            <a:picLocks noChangeAspect="1" noChangeArrowheads="1"/>
          </p:cNvPicPr>
          <p:nvPr/>
        </p:nvPicPr>
        <p:blipFill>
          <a:blip r:embed="rId3" cstate="print"/>
          <a:srcRect/>
          <a:stretch>
            <a:fillRect/>
          </a:stretch>
        </p:blipFill>
        <p:spPr bwMode="auto">
          <a:xfrm>
            <a:off x="642910" y="214290"/>
            <a:ext cx="869950" cy="900112"/>
          </a:xfrm>
          <a:prstGeom prst="rect">
            <a:avLst/>
          </a:prstGeom>
          <a:noFill/>
          <a:ln w="9525">
            <a:noFill/>
            <a:miter lim="800000"/>
            <a:headEnd/>
            <a:tailEnd/>
          </a:ln>
        </p:spPr>
      </p:pic>
      <p:pic>
        <p:nvPicPr>
          <p:cNvPr id="5" name="Obrázok 6" descr="D:\Dokumenty\0_aktualne_projekty\ASFEU_skoly\Publicita\14-logotyp_opv\logotyp_asfeu\agentura_cmyk.jpg"/>
          <p:cNvPicPr>
            <a:picLocks noChangeAspect="1" noChangeArrowheads="1"/>
          </p:cNvPicPr>
          <p:nvPr/>
        </p:nvPicPr>
        <p:blipFill>
          <a:blip r:embed="rId4" cstate="print"/>
          <a:srcRect/>
          <a:stretch>
            <a:fillRect/>
          </a:stretch>
        </p:blipFill>
        <p:spPr bwMode="auto">
          <a:xfrm>
            <a:off x="3143240" y="428604"/>
            <a:ext cx="3095625" cy="704850"/>
          </a:xfrm>
          <a:prstGeom prst="rect">
            <a:avLst/>
          </a:prstGeom>
          <a:noFill/>
          <a:ln w="9525">
            <a:noFill/>
            <a:miter lim="800000"/>
            <a:headEnd/>
            <a:tailEnd/>
          </a:ln>
        </p:spPr>
      </p:pic>
      <p:pic>
        <p:nvPicPr>
          <p:cNvPr id="6" name="Obrázok 7" descr="D:\Dokumenty\0_aktualne_projekty\ASFEU_skoly\Publicita\14-logotyp_opv\logotyp_eu_esf\EU-ESF-VERTICAL-COLOR.jpg"/>
          <p:cNvPicPr>
            <a:picLocks noChangeAspect="1" noChangeArrowheads="1"/>
          </p:cNvPicPr>
          <p:nvPr/>
        </p:nvPicPr>
        <p:blipFill>
          <a:blip r:embed="rId5" cstate="print"/>
          <a:srcRect/>
          <a:stretch>
            <a:fillRect/>
          </a:stretch>
        </p:blipFill>
        <p:spPr bwMode="auto">
          <a:xfrm>
            <a:off x="7429520" y="357166"/>
            <a:ext cx="1000132" cy="900112"/>
          </a:xfrm>
          <a:prstGeom prst="rect">
            <a:avLst/>
          </a:prstGeom>
          <a:noFill/>
          <a:ln w="9525">
            <a:noFill/>
            <a:miter lim="800000"/>
            <a:headEnd/>
            <a:tailEnd/>
          </a:ln>
        </p:spPr>
      </p:pic>
      <p:sp>
        <p:nvSpPr>
          <p:cNvPr id="7" name="Obdĺžnik 6"/>
          <p:cNvSpPr/>
          <p:nvPr/>
        </p:nvSpPr>
        <p:spPr>
          <a:xfrm>
            <a:off x="5857884" y="1500174"/>
            <a:ext cx="3000396" cy="400110"/>
          </a:xfrm>
          <a:prstGeom prst="rect">
            <a:avLst/>
          </a:prstGeom>
        </p:spPr>
        <p:txBody>
          <a:bodyPr wrap="square">
            <a:spAutoFit/>
          </a:bodyPr>
          <a:lstStyle/>
          <a:p>
            <a:pPr eaLnBrk="0" hangingPunct="0"/>
            <a:r>
              <a:rPr lang="sk-SK" sz="1000" b="1" dirty="0" smtClean="0">
                <a:solidFill>
                  <a:srgbClr val="000000"/>
                </a:solidFill>
                <a:latin typeface="Arial" pitchFamily="34" charset="0"/>
                <a:ea typeface="Times New Roman" pitchFamily="18" charset="0"/>
                <a:cs typeface="Arial" pitchFamily="34" charset="0"/>
              </a:rPr>
              <a:t>KĽÚČ K INOVATÍVNEMU VZDELÁVANIU</a:t>
            </a:r>
            <a:endParaRPr lang="sk-SK" sz="1000" dirty="0" smtClean="0">
              <a:solidFill>
                <a:srgbClr val="000000"/>
              </a:solidFill>
              <a:latin typeface="Arial" pitchFamily="34" charset="0"/>
              <a:ea typeface="Times New Roman" pitchFamily="18" charset="0"/>
              <a:cs typeface="Arial" pitchFamily="34" charset="0"/>
            </a:endParaRPr>
          </a:p>
          <a:p>
            <a:pPr eaLnBrk="0" hangingPunct="0"/>
            <a:r>
              <a:rPr lang="sk-SK" sz="1000" dirty="0" smtClean="0">
                <a:solidFill>
                  <a:srgbClr val="000000"/>
                </a:solidFill>
                <a:latin typeface="Arial" pitchFamily="34" charset="0"/>
                <a:ea typeface="Times New Roman" pitchFamily="18" charset="0"/>
                <a:cs typeface="Arial" pitchFamily="34" charset="0"/>
              </a:rPr>
              <a:t>ITMS k</a:t>
            </a:r>
            <a:r>
              <a:rPr lang="sk-SK" sz="1000" dirty="0" smtClean="0">
                <a:solidFill>
                  <a:srgbClr val="000000"/>
                </a:solidFill>
                <a:ea typeface="Times New Roman" pitchFamily="18" charset="0"/>
                <a:cs typeface="Arial" pitchFamily="34" charset="0"/>
              </a:rPr>
              <a:t>ó</a:t>
            </a:r>
            <a:r>
              <a:rPr lang="sk-SK" sz="1000" dirty="0" smtClean="0">
                <a:solidFill>
                  <a:srgbClr val="000000"/>
                </a:solidFill>
                <a:latin typeface="Arial" pitchFamily="34" charset="0"/>
                <a:ea typeface="Times New Roman" pitchFamily="18" charset="0"/>
                <a:cs typeface="Arial" pitchFamily="34" charset="0"/>
              </a:rPr>
              <a:t>d projektu: 26110130703</a:t>
            </a:r>
            <a:r>
              <a:rPr lang="sk-SK" sz="1000" dirty="0" smtClean="0">
                <a:solidFill>
                  <a:srgbClr val="000000"/>
                </a:solidFill>
                <a:ea typeface="Times New Roman" pitchFamily="18" charset="0"/>
                <a:cs typeface="Arial" pitchFamily="34" charset="0"/>
              </a:rPr>
              <a:t> </a:t>
            </a:r>
            <a:endParaRPr lang="sk-SK" sz="1000" dirty="0">
              <a:solidFill>
                <a:srgbClr val="000000"/>
              </a:solidFill>
              <a:ea typeface="Times New Roman" pitchFamily="18" charset="0"/>
              <a:cs typeface="Arial" pitchFamily="34" charset="0"/>
            </a:endParaRPr>
          </a:p>
        </p:txBody>
      </p:sp>
      <p:sp>
        <p:nvSpPr>
          <p:cNvPr id="8" name="Obdĺžnik 7"/>
          <p:cNvSpPr/>
          <p:nvPr/>
        </p:nvSpPr>
        <p:spPr>
          <a:xfrm>
            <a:off x="642910" y="1285860"/>
            <a:ext cx="3357586" cy="461665"/>
          </a:xfrm>
          <a:prstGeom prst="rect">
            <a:avLst/>
          </a:prstGeom>
        </p:spPr>
        <p:txBody>
          <a:bodyPr wrap="square">
            <a:spAutoFit/>
          </a:bodyPr>
          <a:lstStyle/>
          <a:p>
            <a:r>
              <a:rPr lang="sk-SK" sz="1200" dirty="0" smtClean="0">
                <a:solidFill>
                  <a:srgbClr val="2F2F2F"/>
                </a:solidFill>
                <a:latin typeface="Arial" pitchFamily="34" charset="0"/>
                <a:ea typeface="Times New Roman" pitchFamily="18" charset="0"/>
                <a:cs typeface="Arial" pitchFamily="34" charset="0"/>
              </a:rPr>
              <a:t>Gymnázium, SNP 1, </a:t>
            </a:r>
            <a:br>
              <a:rPr lang="sk-SK" sz="1200" dirty="0" smtClean="0">
                <a:solidFill>
                  <a:srgbClr val="2F2F2F"/>
                </a:solidFill>
                <a:latin typeface="Arial" pitchFamily="34" charset="0"/>
                <a:ea typeface="Times New Roman" pitchFamily="18" charset="0"/>
                <a:cs typeface="Arial" pitchFamily="34" charset="0"/>
              </a:rPr>
            </a:br>
            <a:r>
              <a:rPr lang="sk-SK" sz="1200" dirty="0" smtClean="0">
                <a:solidFill>
                  <a:srgbClr val="2F2F2F"/>
                </a:solidFill>
                <a:latin typeface="Arial" pitchFamily="34" charset="0"/>
                <a:ea typeface="Times New Roman" pitchFamily="18" charset="0"/>
                <a:cs typeface="Arial" pitchFamily="34" charset="0"/>
              </a:rPr>
              <a:t>056 01Gelnica</a:t>
            </a:r>
            <a:endParaRPr lang="sk-SK" sz="1200" dirty="0">
              <a:ea typeface="Times New Roman" pitchFamily="18" charset="0"/>
              <a:cs typeface="Arial" pitchFamily="34" charset="0"/>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939784"/>
          </a:xfrm>
        </p:spPr>
        <p:txBody>
          <a:bodyPr>
            <a:normAutofit fontScale="90000"/>
          </a:bodyPr>
          <a:lstStyle/>
          <a:p>
            <a:r>
              <a:rPr lang="sk-SK" dirty="0" smtClean="0">
                <a:solidFill>
                  <a:srgbClr val="C00000"/>
                </a:solidFill>
              </a:rPr>
              <a:t>Anexia Litvy, Estónska a  Lotyšska</a:t>
            </a:r>
            <a:endParaRPr lang="sk-SK" dirty="0">
              <a:solidFill>
                <a:srgbClr val="C00000"/>
              </a:solidFill>
            </a:endParaRPr>
          </a:p>
        </p:txBody>
      </p:sp>
      <p:sp>
        <p:nvSpPr>
          <p:cNvPr id="3" name="Zástupný symbol obsahu 2"/>
          <p:cNvSpPr>
            <a:spLocks noGrp="1"/>
          </p:cNvSpPr>
          <p:nvPr>
            <p:ph idx="1"/>
          </p:nvPr>
        </p:nvSpPr>
        <p:spPr>
          <a:xfrm>
            <a:off x="142844" y="1285860"/>
            <a:ext cx="8858312" cy="5357850"/>
          </a:xfrm>
        </p:spPr>
        <p:txBody>
          <a:bodyPr>
            <a:normAutofit/>
          </a:bodyPr>
          <a:lstStyle/>
          <a:p>
            <a:r>
              <a:rPr lang="sk-SK" sz="2000" dirty="0" smtClean="0"/>
              <a:t>Nie  len Nemecko, ale i  Sovietsky  zväz sa  na  začiatku vojny  pričinil o zvyšovanie napätia  v  Európe. Anektoval  východnú časť Poľska, napadol Fínsko a v roku 1940  i Pobaltské krajiny  a </a:t>
            </a:r>
            <a:r>
              <a:rPr lang="sk-SK" sz="2000" dirty="0" err="1" smtClean="0"/>
              <a:t>Beserábiu</a:t>
            </a:r>
            <a:r>
              <a:rPr lang="sk-SK" sz="2000" dirty="0" smtClean="0"/>
              <a:t>  v  Rumunsku.</a:t>
            </a:r>
          </a:p>
          <a:p>
            <a:r>
              <a:rPr lang="sk-SK" sz="2000" dirty="0" smtClean="0"/>
              <a:t>NKVD  sa  postaralo i o  zavraždenie  takmer 40 000 poľských dôstojníkov  v  </a:t>
            </a:r>
            <a:r>
              <a:rPr lang="sk-SK" sz="2000" dirty="0" err="1" smtClean="0"/>
              <a:t>Katyni</a:t>
            </a:r>
            <a:r>
              <a:rPr lang="sk-SK" sz="2000" dirty="0" smtClean="0"/>
              <a:t>. Vinu chcel Stalin zvaliť  na  Hitlera, ale  dôkazy ho nakoniec  usvedčili.</a:t>
            </a:r>
            <a:endParaRPr lang="sk-SK" sz="2000" dirty="0"/>
          </a:p>
        </p:txBody>
      </p:sp>
      <p:sp>
        <p:nvSpPr>
          <p:cNvPr id="4" name="Šípka doprava 3">
            <a:hlinkClick r:id="rId3"/>
          </p:cNvPr>
          <p:cNvSpPr/>
          <p:nvPr/>
        </p:nvSpPr>
        <p:spPr>
          <a:xfrm>
            <a:off x="3635896" y="3501008"/>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FF0000"/>
                </a:solidFill>
              </a:rPr>
              <a:t>Vojna sa  mení na  svetovú</a:t>
            </a:r>
            <a:endParaRPr lang="sk-SK" dirty="0">
              <a:solidFill>
                <a:srgbClr val="FF0000"/>
              </a:solidFill>
            </a:endParaRPr>
          </a:p>
        </p:txBody>
      </p:sp>
      <p:sp>
        <p:nvSpPr>
          <p:cNvPr id="3" name="Zástupný symbol obsahu 2"/>
          <p:cNvSpPr>
            <a:spLocks noGrp="1"/>
          </p:cNvSpPr>
          <p:nvPr>
            <p:ph idx="1"/>
          </p:nvPr>
        </p:nvSpPr>
        <p:spPr/>
        <p:txBody>
          <a:bodyPr>
            <a:normAutofit/>
          </a:bodyPr>
          <a:lstStyle/>
          <a:p>
            <a:r>
              <a:rPr lang="sk-SK" sz="1600" dirty="0" smtClean="0"/>
              <a:t>22. júna 1941  - nacistické Nemecko napadlo svojho spojenca Sovietsky  zväz. </a:t>
            </a:r>
          </a:p>
          <a:p>
            <a:r>
              <a:rPr lang="sk-SK" sz="1600" dirty="0" smtClean="0"/>
              <a:t>7. decembra  1941  -  Japonsko bombardovalo prístav Pearl </a:t>
            </a:r>
            <a:r>
              <a:rPr lang="sk-SK" sz="1600" dirty="0" err="1" smtClean="0"/>
              <a:t>Harbor</a:t>
            </a:r>
            <a:r>
              <a:rPr lang="sk-SK" sz="1600" dirty="0" smtClean="0"/>
              <a:t> na Havajských ostrovoch. </a:t>
            </a:r>
          </a:p>
          <a:p>
            <a:r>
              <a:rPr lang="sk-SK" sz="1600" dirty="0" smtClean="0"/>
              <a:t>Taliansko zaútočilo na Grécko a na britské kolónie v sev. Afrike, na pomoc Taliansku prišli  nemecké vojská.</a:t>
            </a:r>
          </a:p>
          <a:p>
            <a:r>
              <a:rPr lang="sk-SK" sz="1600" dirty="0" smtClean="0"/>
              <a:t>Vojna sa zmenila na globálnu, celosvetovú v ktorej proti sebe  stáli štáty totalitné ako  Nemecko a ZSSR a štáty  budujúce  demokraciu so štátmi, ktoré sa vybrali cestou diktatúry, ako Nemecko a Japonsko s USA, Veľkou Britániou , Francúzskom a ich spojencami.</a:t>
            </a:r>
          </a:p>
          <a:p>
            <a:endParaRPr lang="sk-SK" sz="1600" dirty="0" smtClean="0"/>
          </a:p>
          <a:p>
            <a:endParaRPr lang="sk-SK" sz="1600" dirty="0"/>
          </a:p>
        </p:txBody>
      </p:sp>
      <p:pic>
        <p:nvPicPr>
          <p:cNvPr id="4" name="Obrázok 3" descr="123.jpg"/>
          <p:cNvPicPr>
            <a:picLocks noChangeAspect="1"/>
          </p:cNvPicPr>
          <p:nvPr/>
        </p:nvPicPr>
        <p:blipFill>
          <a:blip r:embed="rId3" cstate="print"/>
          <a:stretch>
            <a:fillRect/>
          </a:stretch>
        </p:blipFill>
        <p:spPr>
          <a:xfrm>
            <a:off x="755576" y="4077072"/>
            <a:ext cx="3121152" cy="2505456"/>
          </a:xfrm>
          <a:prstGeom prst="rect">
            <a:avLst/>
          </a:prstGeom>
        </p:spPr>
      </p:pic>
      <p:pic>
        <p:nvPicPr>
          <p:cNvPr id="5" name="Obrázok 4" descr="11197c.jpg"/>
          <p:cNvPicPr>
            <a:picLocks noChangeAspect="1"/>
          </p:cNvPicPr>
          <p:nvPr/>
        </p:nvPicPr>
        <p:blipFill>
          <a:blip r:embed="rId4" cstate="print"/>
          <a:stretch>
            <a:fillRect/>
          </a:stretch>
        </p:blipFill>
        <p:spPr>
          <a:xfrm>
            <a:off x="4860032" y="4005064"/>
            <a:ext cx="3271312" cy="2453484"/>
          </a:xfrm>
          <a:prstGeom prst="rect">
            <a:avLst/>
          </a:prstGeom>
        </p:spPr>
      </p:pic>
      <p:sp>
        <p:nvSpPr>
          <p:cNvPr id="6" name="Šípka doprava 5">
            <a:hlinkClick r:id="rId5"/>
          </p:cNvPr>
          <p:cNvSpPr/>
          <p:nvPr/>
        </p:nvSpPr>
        <p:spPr>
          <a:xfrm>
            <a:off x="8172400" y="1700808"/>
            <a:ext cx="4388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Šípka doprava 6">
            <a:hlinkClick r:id="rId6"/>
          </p:cNvPr>
          <p:cNvSpPr/>
          <p:nvPr/>
        </p:nvSpPr>
        <p:spPr>
          <a:xfrm>
            <a:off x="2267744" y="227687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Vojna v </a:t>
            </a:r>
            <a:r>
              <a:rPr lang="sk-SK" dirty="0" err="1" smtClean="0"/>
              <a:t>Indočíne</a:t>
            </a:r>
            <a:endParaRPr lang="sk-SK" dirty="0"/>
          </a:p>
        </p:txBody>
      </p:sp>
      <p:sp>
        <p:nvSpPr>
          <p:cNvPr id="3" name="Zástupný symbol obsahu 2"/>
          <p:cNvSpPr>
            <a:spLocks noGrp="1"/>
          </p:cNvSpPr>
          <p:nvPr>
            <p:ph idx="1"/>
          </p:nvPr>
        </p:nvSpPr>
        <p:spPr/>
        <p:txBody>
          <a:bodyPr/>
          <a:lstStyle/>
          <a:p>
            <a:r>
              <a:rPr lang="sk-SK" dirty="0" smtClean="0"/>
              <a:t>Japonsko postupne obsadilo </a:t>
            </a:r>
            <a:r>
              <a:rPr lang="sk-SK" dirty="0" err="1" smtClean="0"/>
              <a:t>Indočínu</a:t>
            </a:r>
            <a:r>
              <a:rPr lang="sk-SK" dirty="0" smtClean="0"/>
              <a:t> Malajziu, Filipíny, Indonéziu a  ohrozovali Austráliu. Všade šírili klamstvo, že oslobodzujú  Áziu od západnej kultúry.</a:t>
            </a:r>
          </a:p>
          <a:p>
            <a:r>
              <a:rPr lang="sk-SK" dirty="0" smtClean="0"/>
              <a:t>V roku 1942 dochádza k  prelomu  vo  vojne. Útočníci Nemci, Taliani a  Japonci sa roztiahli na  viacerých  frontoch a  naopak napadnuté štáty (  Anglicko, ZSSR a USA) posilnili svoje  armády a  začali protiofenzívu.</a:t>
            </a:r>
            <a:endParaRPr lang="sk-SK"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418058"/>
          </a:xfrm>
        </p:spPr>
        <p:txBody>
          <a:bodyPr>
            <a:normAutofit fontScale="90000"/>
          </a:bodyPr>
          <a:lstStyle/>
          <a:p>
            <a:r>
              <a:rPr lang="sk-SK" dirty="0" smtClean="0"/>
              <a:t>Priebeh  vojny</a:t>
            </a:r>
            <a:endParaRPr lang="sk-SK" dirty="0"/>
          </a:p>
        </p:txBody>
      </p:sp>
      <p:sp>
        <p:nvSpPr>
          <p:cNvPr id="3" name="Zástupný symbol obsahu 2"/>
          <p:cNvSpPr>
            <a:spLocks noGrp="1"/>
          </p:cNvSpPr>
          <p:nvPr>
            <p:ph idx="1"/>
          </p:nvPr>
        </p:nvSpPr>
        <p:spPr>
          <a:xfrm>
            <a:off x="457200" y="980728"/>
            <a:ext cx="8229600" cy="5760640"/>
          </a:xfrm>
        </p:spPr>
        <p:txBody>
          <a:bodyPr>
            <a:normAutofit fontScale="92500"/>
          </a:bodyPr>
          <a:lstStyle/>
          <a:p>
            <a:r>
              <a:rPr lang="sk-SK" dirty="0" smtClean="0"/>
              <a:t>V  Afrike  Briti porazili Nemcov a  generála  </a:t>
            </a:r>
            <a:r>
              <a:rPr lang="sk-SK" dirty="0" err="1" smtClean="0"/>
              <a:t>Rommela</a:t>
            </a:r>
            <a:r>
              <a:rPr lang="sk-SK" dirty="0" smtClean="0"/>
              <a:t>  v  bitke  pri  EL  </a:t>
            </a:r>
            <a:r>
              <a:rPr lang="sk-SK" dirty="0" err="1" smtClean="0"/>
              <a:t>Alamejne</a:t>
            </a:r>
            <a:r>
              <a:rPr lang="sk-SK" dirty="0" smtClean="0"/>
              <a:t> (1942)</a:t>
            </a:r>
          </a:p>
          <a:p>
            <a:r>
              <a:rPr lang="sk-SK" dirty="0" smtClean="0"/>
              <a:t>V Rusku  prevzali  </a:t>
            </a:r>
            <a:r>
              <a:rPr lang="sk-SK" dirty="0" err="1" smtClean="0"/>
              <a:t>sovieti</a:t>
            </a:r>
            <a:r>
              <a:rPr lang="sk-SK" dirty="0" smtClean="0"/>
              <a:t>  iniciatívu  pri  Stalingrade 1943</a:t>
            </a:r>
          </a:p>
          <a:p>
            <a:r>
              <a:rPr lang="sk-SK" dirty="0" smtClean="0"/>
              <a:t>V </a:t>
            </a:r>
            <a:r>
              <a:rPr lang="sk-SK" dirty="0" err="1" smtClean="0"/>
              <a:t>Tichomorí</a:t>
            </a:r>
            <a:r>
              <a:rPr lang="sk-SK" dirty="0" smtClean="0"/>
              <a:t>   USA  porazili  Japoncov na  ostrove  </a:t>
            </a:r>
            <a:r>
              <a:rPr lang="sk-SK" dirty="0" err="1" smtClean="0"/>
              <a:t>Mitway</a:t>
            </a:r>
            <a:r>
              <a:rPr lang="sk-SK" dirty="0" smtClean="0"/>
              <a:t>. Japonci  stratili  kontrolu  nad  </a:t>
            </a:r>
            <a:r>
              <a:rPr lang="sk-SK" dirty="0" err="1" smtClean="0"/>
              <a:t>Tichomorím</a:t>
            </a:r>
            <a:r>
              <a:rPr lang="sk-SK" dirty="0" smtClean="0"/>
              <a:t>. </a:t>
            </a:r>
          </a:p>
          <a:p>
            <a:r>
              <a:rPr lang="sk-SK" dirty="0" smtClean="0"/>
              <a:t>Víťazi  v  Afrike  USA  a  Británia otvorili južný  front  , keď  cez  </a:t>
            </a:r>
            <a:r>
              <a:rPr lang="sk-SK" dirty="0"/>
              <a:t>S</a:t>
            </a:r>
            <a:r>
              <a:rPr lang="sk-SK" dirty="0" smtClean="0"/>
              <a:t>icíliu a  južné Francúzsko začínajú  oslobodzovanie  Európy  od  nacizmu. </a:t>
            </a:r>
          </a:p>
          <a:p>
            <a:r>
              <a:rPr lang="sk-SK" dirty="0" smtClean="0"/>
              <a:t>Na  východnom  fronte  si úspešne počínajú  </a:t>
            </a:r>
            <a:r>
              <a:rPr lang="sk-SK" dirty="0" err="1" smtClean="0"/>
              <a:t>sovieti</a:t>
            </a:r>
            <a:r>
              <a:rPr lang="sk-SK" dirty="0" smtClean="0"/>
              <a:t>, keď  porazia v najväčšej bitke 2. sv. vojny  v  Stalingrade. </a:t>
            </a:r>
            <a:endParaRPr lang="sk-SK" dirty="0"/>
          </a:p>
        </p:txBody>
      </p:sp>
    </p:spTree>
    <p:extLst>
      <p:ext uri="{BB962C8B-B14F-4D97-AF65-F5344CB8AC3E}">
        <p14:creationId xmlns:p14="http://schemas.microsoft.com/office/powerpoint/2010/main" val="2655919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smtClean="0">
                <a:solidFill>
                  <a:srgbClr val="C00000"/>
                </a:solidFill>
              </a:rPr>
              <a:t>1943   - bitka  pri Stalingrade</a:t>
            </a:r>
            <a:endParaRPr lang="sk-SK" dirty="0">
              <a:solidFill>
                <a:srgbClr val="C00000"/>
              </a:solidFill>
            </a:endParaRPr>
          </a:p>
        </p:txBody>
      </p:sp>
      <p:sp>
        <p:nvSpPr>
          <p:cNvPr id="3" name="Zástupný symbol obsahu 2"/>
          <p:cNvSpPr>
            <a:spLocks noGrp="1"/>
          </p:cNvSpPr>
          <p:nvPr>
            <p:ph idx="1"/>
          </p:nvPr>
        </p:nvSpPr>
        <p:spPr/>
        <p:txBody>
          <a:bodyPr>
            <a:normAutofit lnSpcReduction="10000"/>
          </a:bodyPr>
          <a:lstStyle/>
          <a:p>
            <a:r>
              <a:rPr lang="sk-SK" dirty="0" smtClean="0"/>
              <a:t>Táto bitka  sa  stala  prelomovou</a:t>
            </a:r>
          </a:p>
          <a:p>
            <a:r>
              <a:rPr lang="sk-SK" dirty="0" smtClean="0"/>
              <a:t>Bojovalo sa  od  jesene 1942 do februára 1943</a:t>
            </a:r>
          </a:p>
          <a:p>
            <a:r>
              <a:rPr lang="sk-SK" dirty="0" smtClean="0"/>
              <a:t>2. nemecká armáda  vedená generálom </a:t>
            </a:r>
            <a:r>
              <a:rPr lang="sk-SK" dirty="0" err="1" smtClean="0"/>
              <a:t>Paulusom</a:t>
            </a:r>
            <a:r>
              <a:rPr lang="sk-SK" dirty="0" smtClean="0"/>
              <a:t>, bola nakoniec zajatá  </a:t>
            </a:r>
          </a:p>
          <a:p>
            <a:r>
              <a:rPr lang="sk-SK" dirty="0" err="1" smtClean="0"/>
              <a:t>Paulus</a:t>
            </a:r>
            <a:r>
              <a:rPr lang="sk-SK" dirty="0" smtClean="0"/>
              <a:t>  sa  vzdal, aby  zachránil tisíce  Nemcov  pred  smrťou.</a:t>
            </a:r>
          </a:p>
          <a:p>
            <a:r>
              <a:rPr lang="sk-SK" dirty="0" smtClean="0"/>
              <a:t>Na  počesť  víťazstva tam  stojí  jeden  z najväčších pomníkov 2. sv. vojny  </a:t>
            </a:r>
          </a:p>
          <a:p>
            <a:r>
              <a:rPr lang="sk-SK" dirty="0" smtClean="0"/>
              <a:t>Protifašistická koalícia  Anglicko, ZSSR a  USA preberajú iniciatívu a mení sa pomer síl.</a:t>
            </a:r>
          </a:p>
          <a:p>
            <a:endParaRPr lang="sk-SK" dirty="0"/>
          </a:p>
        </p:txBody>
      </p:sp>
      <p:sp>
        <p:nvSpPr>
          <p:cNvPr id="4" name="Šípka doprava 3">
            <a:hlinkClick r:id="rId3"/>
          </p:cNvPr>
          <p:cNvSpPr/>
          <p:nvPr/>
        </p:nvSpPr>
        <p:spPr>
          <a:xfrm>
            <a:off x="6156176" y="3284984"/>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Šípka doprava 4">
            <a:hlinkClick r:id="rId4"/>
          </p:cNvPr>
          <p:cNvSpPr/>
          <p:nvPr/>
        </p:nvSpPr>
        <p:spPr>
          <a:xfrm>
            <a:off x="6876256" y="4725144"/>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78098"/>
          </a:xfrm>
        </p:spPr>
        <p:txBody>
          <a:bodyPr/>
          <a:lstStyle/>
          <a:p>
            <a:r>
              <a:rPr lang="sk-SK" dirty="0" smtClean="0"/>
              <a:t>Kurská bitka</a:t>
            </a:r>
            <a:endParaRPr lang="sk-SK" dirty="0"/>
          </a:p>
        </p:txBody>
      </p:sp>
      <p:sp>
        <p:nvSpPr>
          <p:cNvPr id="3" name="Zástupný symbol obsahu 2"/>
          <p:cNvSpPr>
            <a:spLocks noGrp="1"/>
          </p:cNvSpPr>
          <p:nvPr>
            <p:ph idx="1"/>
          </p:nvPr>
        </p:nvSpPr>
        <p:spPr>
          <a:xfrm>
            <a:off x="457200" y="1124744"/>
            <a:ext cx="8229600" cy="5184616"/>
          </a:xfrm>
        </p:spPr>
        <p:txBody>
          <a:bodyPr>
            <a:normAutofit/>
          </a:bodyPr>
          <a:lstStyle/>
          <a:p>
            <a:r>
              <a:rPr lang="sk-SK" sz="2400" dirty="0" smtClean="0"/>
              <a:t>Dostala názov  operácia  Citadela</a:t>
            </a:r>
          </a:p>
          <a:p>
            <a:r>
              <a:rPr lang="sk-SK" sz="2400" dirty="0" smtClean="0"/>
              <a:t>Nemci  chceli vrátiť prehru zo Stalingradu a zamerali sa  na  dôležitú oblasť okolo </a:t>
            </a:r>
            <a:r>
              <a:rPr lang="sk-SK" sz="2400" dirty="0" err="1" smtClean="0"/>
              <a:t>Kursku</a:t>
            </a:r>
            <a:r>
              <a:rPr lang="sk-SK" sz="2400" dirty="0" smtClean="0"/>
              <a:t>.</a:t>
            </a:r>
          </a:p>
          <a:p>
            <a:r>
              <a:rPr lang="sk-SK" sz="2400" dirty="0" smtClean="0"/>
              <a:t>Bola  to najvýznamnejšia  bitka  na  východnom fronte  a  najväčšia tanková a  delostrelecká bitka všetkých čias. </a:t>
            </a:r>
          </a:p>
          <a:p>
            <a:r>
              <a:rPr lang="sk-SK" sz="2400" dirty="0" smtClean="0"/>
              <a:t>Na  ruskej  strane  sa  vyznamenali generáli </a:t>
            </a:r>
            <a:r>
              <a:rPr lang="sk-SK" sz="2400" dirty="0" err="1" smtClean="0"/>
              <a:t>Žukov</a:t>
            </a:r>
            <a:r>
              <a:rPr lang="sk-SK" sz="2400" dirty="0" smtClean="0"/>
              <a:t>, </a:t>
            </a:r>
            <a:r>
              <a:rPr lang="sk-SK" sz="2400" dirty="0" err="1" smtClean="0"/>
              <a:t>Konev</a:t>
            </a:r>
            <a:r>
              <a:rPr lang="sk-SK" sz="2400" dirty="0" smtClean="0"/>
              <a:t> a </a:t>
            </a:r>
            <a:r>
              <a:rPr lang="sk-SK" sz="2400" dirty="0" err="1" smtClean="0"/>
              <a:t>Rokosovski</a:t>
            </a:r>
            <a:r>
              <a:rPr lang="sk-SK" sz="2400" dirty="0" smtClean="0"/>
              <a:t>, najlepší sov. Generáli. </a:t>
            </a:r>
          </a:p>
          <a:p>
            <a:r>
              <a:rPr lang="sk-SK" sz="2400" dirty="0" smtClean="0"/>
              <a:t>Za 6 týždňov padlo vyše milióna  vojakov . </a:t>
            </a:r>
          </a:p>
          <a:p>
            <a:r>
              <a:rPr lang="sk-SK" sz="2400" dirty="0" smtClean="0"/>
              <a:t>Červená armáda  mala  obrovské  straty ale bitku  vyhrala.  </a:t>
            </a:r>
          </a:p>
          <a:p>
            <a:r>
              <a:rPr lang="sk-SK" sz="2400" dirty="0" smtClean="0"/>
              <a:t>Nemci sa  už nedokázali spamätať a už len ustupovali.</a:t>
            </a:r>
          </a:p>
          <a:p>
            <a:endParaRPr lang="sk-SK" sz="2400" dirty="0"/>
          </a:p>
        </p:txBody>
      </p:sp>
      <p:sp>
        <p:nvSpPr>
          <p:cNvPr id="4" name="Šípka doprava 3">
            <a:hlinkClick r:id="rId3"/>
          </p:cNvPr>
          <p:cNvSpPr/>
          <p:nvPr/>
        </p:nvSpPr>
        <p:spPr>
          <a:xfrm>
            <a:off x="2626614" y="5193196"/>
            <a:ext cx="10081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127969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778098"/>
          </a:xfrm>
        </p:spPr>
        <p:txBody>
          <a:bodyPr/>
          <a:lstStyle/>
          <a:p>
            <a:r>
              <a:rPr lang="sk-SK" dirty="0" smtClean="0"/>
              <a:t>Atlantická charta</a:t>
            </a:r>
            <a:endParaRPr lang="sk-SK" dirty="0"/>
          </a:p>
        </p:txBody>
      </p:sp>
      <p:sp>
        <p:nvSpPr>
          <p:cNvPr id="3" name="Zástupný symbol obsahu 2"/>
          <p:cNvSpPr>
            <a:spLocks noGrp="1"/>
          </p:cNvSpPr>
          <p:nvPr>
            <p:ph idx="1"/>
          </p:nvPr>
        </p:nvSpPr>
        <p:spPr>
          <a:xfrm>
            <a:off x="457200" y="1196752"/>
            <a:ext cx="8229600" cy="5112608"/>
          </a:xfrm>
        </p:spPr>
        <p:txBody>
          <a:bodyPr>
            <a:normAutofit/>
          </a:bodyPr>
          <a:lstStyle/>
          <a:p>
            <a:r>
              <a:rPr lang="sk-SK" dirty="0" smtClean="0"/>
              <a:t>14. augusta 1941 podpísali britský premiér </a:t>
            </a:r>
            <a:r>
              <a:rPr lang="sk-SK" dirty="0" err="1" smtClean="0"/>
              <a:t>Churchill</a:t>
            </a:r>
            <a:r>
              <a:rPr lang="sk-SK" dirty="0" smtClean="0"/>
              <a:t>  a  americký prezident  </a:t>
            </a:r>
            <a:r>
              <a:rPr lang="sk-SK" dirty="0" err="1" smtClean="0"/>
              <a:t>Roosevelt</a:t>
            </a:r>
            <a:r>
              <a:rPr lang="sk-SK" dirty="0" smtClean="0"/>
              <a:t>  Atlantickú chartu, kde sa  zaviazali, že budú  odmietať akékoľvek zmeny hraníc. Po vojne  si potom môžu oslobodené štáty slobodne zvoliť svoju vládu. Atlantická charta zaručovala mier, stabilitu  a prosperitu po porážke nacizmu. Súhlasilo s ňou 43 štátov  i  ZSSR. Stala  sa  zárodkom povojnovej OSN.  Stalin  nakoniec  zmenil názor a územie, ktoré neskôr oslobodil sa muselo riadiť jeho pokynmi. </a:t>
            </a:r>
            <a:endParaRPr lang="sk-SK" dirty="0"/>
          </a:p>
        </p:txBody>
      </p:sp>
    </p:spTree>
    <p:extLst>
      <p:ext uri="{BB962C8B-B14F-4D97-AF65-F5344CB8AC3E}">
        <p14:creationId xmlns:p14="http://schemas.microsoft.com/office/powerpoint/2010/main" val="2726932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Veľká trojka</a:t>
            </a:r>
            <a:endParaRPr lang="sk-SK" dirty="0"/>
          </a:p>
        </p:txBody>
      </p:sp>
      <p:sp>
        <p:nvSpPr>
          <p:cNvPr id="3" name="Zástupný symbol obsahu 2"/>
          <p:cNvSpPr>
            <a:spLocks noGrp="1"/>
          </p:cNvSpPr>
          <p:nvPr>
            <p:ph idx="1"/>
          </p:nvPr>
        </p:nvSpPr>
        <p:spPr/>
        <p:txBody>
          <a:bodyPr/>
          <a:lstStyle/>
          <a:p>
            <a:r>
              <a:rPr lang="sk-SK" dirty="0" smtClean="0"/>
              <a:t>Stalin, </a:t>
            </a:r>
            <a:r>
              <a:rPr lang="sk-SK" dirty="0" err="1" smtClean="0"/>
              <a:t>Roosevelt</a:t>
            </a:r>
            <a:r>
              <a:rPr lang="sk-SK" dirty="0" smtClean="0"/>
              <a:t> a  </a:t>
            </a:r>
            <a:r>
              <a:rPr lang="sk-SK" dirty="0" err="1" smtClean="0"/>
              <a:t>Churchill</a:t>
            </a:r>
            <a:r>
              <a:rPr lang="sk-SK" dirty="0" smtClean="0"/>
              <a:t> vytvorili tzv. Veľkú trojku. V  novembri 1943 sa  zišli prvýkrát  v Teheráne.</a:t>
            </a:r>
          </a:p>
          <a:p>
            <a:r>
              <a:rPr lang="sk-SK" dirty="0" smtClean="0"/>
              <a:t>Dohodli sa  na  spoločnom postupe  proti Japonsku a  Nemecku.  USA a  Británia  prisľúbila Stalinovi, že  otvorí druhý front na  západe, aby  pomohli ZSSR. </a:t>
            </a:r>
          </a:p>
          <a:p>
            <a:r>
              <a:rPr lang="sk-SK" dirty="0" smtClean="0"/>
              <a:t>Medzi spojencami sa  vyskytli prvé spory. </a:t>
            </a:r>
            <a:endParaRPr lang="sk-SK" dirty="0"/>
          </a:p>
        </p:txBody>
      </p:sp>
    </p:spTree>
    <p:extLst>
      <p:ext uri="{BB962C8B-B14F-4D97-AF65-F5344CB8AC3E}">
        <p14:creationId xmlns:p14="http://schemas.microsoft.com/office/powerpoint/2010/main" val="2656023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Leningradská blokáda</a:t>
            </a:r>
            <a:endParaRPr lang="sk-SK" dirty="0"/>
          </a:p>
        </p:txBody>
      </p:sp>
      <p:sp>
        <p:nvSpPr>
          <p:cNvPr id="3" name="Zástupný symbol obsahu 2"/>
          <p:cNvSpPr>
            <a:spLocks noGrp="1"/>
          </p:cNvSpPr>
          <p:nvPr>
            <p:ph idx="1"/>
          </p:nvPr>
        </p:nvSpPr>
        <p:spPr/>
        <p:txBody>
          <a:bodyPr/>
          <a:lstStyle/>
          <a:p>
            <a:r>
              <a:rPr lang="sk-SK" dirty="0" smtClean="0"/>
              <a:t>Od  roku 1941  do  roku 1944, vyše  900  dní  trvala  blokáda  Leningradu.  Nemci  mesto  obkľúčili a  nechali ho  vyhladovať.  Takmer  milión  ľudí  zomrelo  od  hladu.  </a:t>
            </a:r>
            <a:endParaRPr lang="sk-SK" dirty="0"/>
          </a:p>
        </p:txBody>
      </p:sp>
      <p:sp>
        <p:nvSpPr>
          <p:cNvPr id="4" name="Šípka doprava 3">
            <a:hlinkClick r:id="rId3"/>
          </p:cNvPr>
          <p:cNvSpPr/>
          <p:nvPr/>
        </p:nvSpPr>
        <p:spPr>
          <a:xfrm>
            <a:off x="6588224" y="3356992"/>
            <a:ext cx="136815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1959177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Vylodenie v  Normandii</a:t>
            </a:r>
            <a:endParaRPr lang="sk-SK" dirty="0">
              <a:solidFill>
                <a:srgbClr val="C00000"/>
              </a:solidFill>
            </a:endParaRPr>
          </a:p>
        </p:txBody>
      </p:sp>
      <p:sp>
        <p:nvSpPr>
          <p:cNvPr id="3" name="Zástupný symbol obsahu 2"/>
          <p:cNvSpPr>
            <a:spLocks noGrp="1"/>
          </p:cNvSpPr>
          <p:nvPr>
            <p:ph idx="1"/>
          </p:nvPr>
        </p:nvSpPr>
        <p:spPr/>
        <p:txBody>
          <a:bodyPr>
            <a:normAutofit fontScale="92500" lnSpcReduction="10000"/>
          </a:bodyPr>
          <a:lstStyle/>
          <a:p>
            <a:r>
              <a:rPr lang="sk-SK" dirty="0" smtClean="0"/>
              <a:t>operácia  s  krycím názvom </a:t>
            </a:r>
            <a:r>
              <a:rPr lang="sk-SK" dirty="0" err="1" smtClean="0"/>
              <a:t>Overlord</a:t>
            </a:r>
            <a:r>
              <a:rPr lang="sk-SK" dirty="0" smtClean="0"/>
              <a:t>  Deň  D</a:t>
            </a:r>
          </a:p>
          <a:p>
            <a:r>
              <a:rPr lang="sk-SK" dirty="0" smtClean="0"/>
              <a:t>otvorenie druhého frontu urýchlilo ukončenie 2. svetovej vojny </a:t>
            </a:r>
          </a:p>
          <a:p>
            <a:r>
              <a:rPr lang="sk-SK" dirty="0" smtClean="0"/>
              <a:t>Spojenci sa  vylodili na  francúzskych plážach v Normandii. Bolo to najväčšie  vylodenie  v  dejinách  vojny.</a:t>
            </a:r>
          </a:p>
          <a:p>
            <a:r>
              <a:rPr lang="sk-SK" dirty="0" smtClean="0"/>
              <a:t>Spojenci postupujú a  oslobodzujú  Francúzsko</a:t>
            </a:r>
          </a:p>
          <a:p>
            <a:r>
              <a:rPr lang="sk-SK" dirty="0" smtClean="0"/>
              <a:t>Nemci sa ešte pokúsili o  zastavenie  ofenzívy v  Ardenách, no  neúspešne. </a:t>
            </a:r>
          </a:p>
          <a:p>
            <a:r>
              <a:rPr lang="sk-SK" dirty="0" smtClean="0"/>
              <a:t>Spojenci oslobodili  </a:t>
            </a:r>
            <a:r>
              <a:rPr lang="sk-SK" dirty="0" err="1" smtClean="0"/>
              <a:t>Fr</a:t>
            </a:r>
            <a:r>
              <a:rPr lang="sk-SK" dirty="0" smtClean="0"/>
              <a:t>, Belgicko, Holandsko a postupujú na Berlín.</a:t>
            </a:r>
            <a:endParaRPr lang="sk-SK" dirty="0"/>
          </a:p>
        </p:txBody>
      </p:sp>
      <p:sp>
        <p:nvSpPr>
          <p:cNvPr id="4" name="Šípka doprava 3">
            <a:hlinkClick r:id="rId3"/>
          </p:cNvPr>
          <p:cNvSpPr/>
          <p:nvPr/>
        </p:nvSpPr>
        <p:spPr>
          <a:xfrm>
            <a:off x="3491880" y="2564904"/>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Nacizmus</a:t>
            </a:r>
            <a:endParaRPr lang="sk-SK" dirty="0"/>
          </a:p>
        </p:txBody>
      </p:sp>
      <p:sp>
        <p:nvSpPr>
          <p:cNvPr id="3" name="Zástupný symbol obsahu 2"/>
          <p:cNvSpPr>
            <a:spLocks noGrp="1"/>
          </p:cNvSpPr>
          <p:nvPr>
            <p:ph idx="1"/>
          </p:nvPr>
        </p:nvSpPr>
        <p:spPr>
          <a:xfrm>
            <a:off x="179512" y="1412776"/>
            <a:ext cx="8784976" cy="5256584"/>
          </a:xfrm>
        </p:spPr>
        <p:txBody>
          <a:bodyPr>
            <a:normAutofit/>
          </a:bodyPr>
          <a:lstStyle/>
          <a:p>
            <a:pPr marL="137160" indent="0">
              <a:buNone/>
            </a:pPr>
            <a:r>
              <a:rPr lang="sk-SK" sz="2600" dirty="0" smtClean="0"/>
              <a:t>Okamžite  ako sa  stal  Hitler  </a:t>
            </a:r>
            <a:r>
              <a:rPr lang="sk-SK" sz="2600" dirty="0" err="1" smtClean="0"/>
              <a:t>fuhrer</a:t>
            </a:r>
            <a:r>
              <a:rPr lang="sk-SK" sz="2600" dirty="0" smtClean="0"/>
              <a:t>, začal si  podmaňovať celú krajinu .</a:t>
            </a:r>
          </a:p>
          <a:p>
            <a:pPr marL="137160" indent="0">
              <a:buNone/>
            </a:pPr>
            <a:r>
              <a:rPr lang="sk-SK" sz="2600" dirty="0" smtClean="0"/>
              <a:t>Riadil sa  heslom : </a:t>
            </a:r>
            <a:r>
              <a:rPr lang="sk-SK" sz="2600" dirty="0" smtClean="0">
                <a:solidFill>
                  <a:srgbClr val="FF0000"/>
                </a:solidFill>
              </a:rPr>
              <a:t>Jeden štát – jeden národ – jeden vodca</a:t>
            </a:r>
          </a:p>
          <a:p>
            <a:pPr marL="137160" indent="0">
              <a:buNone/>
            </a:pPr>
            <a:r>
              <a:rPr lang="sk-SK" sz="2600" dirty="0" smtClean="0"/>
              <a:t>Po smrti prezidenta  </a:t>
            </a:r>
            <a:r>
              <a:rPr lang="sk-SK" sz="2600" dirty="0" err="1" smtClean="0"/>
              <a:t>Hindenburga</a:t>
            </a:r>
            <a:r>
              <a:rPr lang="sk-SK" sz="2600" dirty="0" smtClean="0"/>
              <a:t> prevzal i jeho právomoci. Začali sa  stavať prvé koncentračné tábory pre  protivníkov  režimu – komunistom  demokratom a  Židom. Každý musel  vedieť že jeho  nepriateľ  je : Versailleská zmluva, demokracia  a  Žid. K  tomu  sa  pridal  i  rasizmus, Nemci  začali  prenasledovať  všetky nebiele  rasy. </a:t>
            </a:r>
          </a:p>
          <a:p>
            <a:pPr marL="137160" indent="0">
              <a:buNone/>
            </a:pPr>
            <a:r>
              <a:rPr lang="sk-SK" sz="2600" dirty="0" smtClean="0"/>
              <a:t>Koncom 30. rokov rastie  propaganda.  Za  ideál sa  považuje  jedna rasa  - árijská -  germánska.</a:t>
            </a:r>
          </a:p>
          <a:p>
            <a:pPr marL="137160" indent="0">
              <a:buNone/>
            </a:pPr>
            <a:endParaRPr lang="sk-SK" sz="2600" dirty="0"/>
          </a:p>
        </p:txBody>
      </p:sp>
    </p:spTree>
    <p:extLst>
      <p:ext uri="{BB962C8B-B14F-4D97-AF65-F5344CB8AC3E}">
        <p14:creationId xmlns:p14="http://schemas.microsoft.com/office/powerpoint/2010/main" val="573580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Ofenzíva  Červenej  armády</a:t>
            </a:r>
            <a:endParaRPr lang="sk-SK" dirty="0"/>
          </a:p>
        </p:txBody>
      </p:sp>
      <p:sp>
        <p:nvSpPr>
          <p:cNvPr id="3" name="Zástupný symbol obsahu 2"/>
          <p:cNvSpPr>
            <a:spLocks noGrp="1"/>
          </p:cNvSpPr>
          <p:nvPr>
            <p:ph idx="1"/>
          </p:nvPr>
        </p:nvSpPr>
        <p:spPr/>
        <p:txBody>
          <a:bodyPr/>
          <a:lstStyle/>
          <a:p>
            <a:r>
              <a:rPr lang="sk-SK" dirty="0" smtClean="0"/>
              <a:t>Sovietske vojská  od  roku 1944  rýchlo postupujú  do  Berlína. Oslobodzujú  ČSR, Poľsko, prinútili kapitulovať  satelity Nemecka  Maďarsko, Fínsko, Rumunsko, Bulharsko . Juhoslávia  sa  oslobodí  sama  vďaka  partizánskej  armáde, ktorej velí juhoslovanský  generál a  prezident  Juhoslávie J.   </a:t>
            </a:r>
            <a:r>
              <a:rPr lang="sk-SK" dirty="0" err="1" smtClean="0"/>
              <a:t>Tito</a:t>
            </a:r>
            <a:r>
              <a:rPr lang="sk-SK" dirty="0" smtClean="0"/>
              <a:t>. </a:t>
            </a:r>
            <a:endParaRPr lang="sk-SK" dirty="0"/>
          </a:p>
        </p:txBody>
      </p:sp>
    </p:spTree>
    <p:extLst>
      <p:ext uri="{BB962C8B-B14F-4D97-AF65-F5344CB8AC3E}">
        <p14:creationId xmlns:p14="http://schemas.microsoft.com/office/powerpoint/2010/main" val="1287209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Bitka  o </a:t>
            </a:r>
            <a:r>
              <a:rPr lang="sk-SK" dirty="0"/>
              <a:t>A</a:t>
            </a:r>
            <a:r>
              <a:rPr lang="sk-SK" dirty="0" smtClean="0"/>
              <a:t>rdeny</a:t>
            </a:r>
            <a:endParaRPr lang="sk-SK" dirty="0"/>
          </a:p>
        </p:txBody>
      </p:sp>
      <p:sp>
        <p:nvSpPr>
          <p:cNvPr id="3" name="Zástupný symbol obsahu 2"/>
          <p:cNvSpPr>
            <a:spLocks noGrp="1"/>
          </p:cNvSpPr>
          <p:nvPr>
            <p:ph idx="1"/>
          </p:nvPr>
        </p:nvSpPr>
        <p:spPr/>
        <p:txBody>
          <a:bodyPr>
            <a:normAutofit fontScale="92500" lnSpcReduction="20000"/>
          </a:bodyPr>
          <a:lstStyle/>
          <a:p>
            <a:r>
              <a:rPr lang="sk-SK" dirty="0" smtClean="0"/>
              <a:t>Bol to posledný zúfalý pokus  </a:t>
            </a:r>
            <a:r>
              <a:rPr lang="sk-SK" dirty="0" err="1" smtClean="0"/>
              <a:t>wehrmachtu</a:t>
            </a:r>
            <a:r>
              <a:rPr lang="sk-SK" dirty="0" smtClean="0"/>
              <a:t>. Vyše  milióna  vojakov   stalo proti  sebe.  Nemci  sa  chceli  vrátiť  do francúzskeho  územia  a  spojenci  chceli prelomiť  posledný  odpor Nemcov  pred  cestou  do  Berlína.  Straty  boli  veľké,  no  spojenci  nakoniec  prelomili odpor  a  postupovali na  Berlín.</a:t>
            </a:r>
          </a:p>
          <a:p>
            <a:r>
              <a:rPr lang="sk-SK" dirty="0" smtClean="0"/>
              <a:t>Spojenci postupne  oslobodili Holandsko a  Belgicko,  americké  vojská sa  dostali  i  do  </a:t>
            </a:r>
            <a:r>
              <a:rPr lang="sk-SK" dirty="0"/>
              <a:t>Č</a:t>
            </a:r>
            <a:r>
              <a:rPr lang="sk-SK" dirty="0" smtClean="0"/>
              <a:t>eskoslovenska a oslobodili  Hradec  Králové  a Plzeň. Nakoniec  sa  museli  stiahnuť, lebo ČSR  malo podľa  dohody  Stalina  a  </a:t>
            </a:r>
            <a:r>
              <a:rPr lang="sk-SK" dirty="0" err="1" smtClean="0"/>
              <a:t>Churchilla</a:t>
            </a:r>
            <a:r>
              <a:rPr lang="sk-SK" dirty="0" smtClean="0"/>
              <a:t>   oslobodiť  ZSSR. Posledné oslobodené veľké mesto  bola Praha. </a:t>
            </a:r>
            <a:endParaRPr lang="sk-SK" dirty="0"/>
          </a:p>
        </p:txBody>
      </p:sp>
    </p:spTree>
    <p:extLst>
      <p:ext uri="{BB962C8B-B14F-4D97-AF65-F5344CB8AC3E}">
        <p14:creationId xmlns:p14="http://schemas.microsoft.com/office/powerpoint/2010/main" val="2929939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Jaltská  konferencia </a:t>
            </a:r>
            <a:endParaRPr lang="sk-SK" dirty="0"/>
          </a:p>
        </p:txBody>
      </p:sp>
      <p:sp>
        <p:nvSpPr>
          <p:cNvPr id="3" name="Zástupný symbol obsahu 2"/>
          <p:cNvSpPr>
            <a:spLocks noGrp="1"/>
          </p:cNvSpPr>
          <p:nvPr>
            <p:ph idx="1"/>
          </p:nvPr>
        </p:nvSpPr>
        <p:spPr/>
        <p:txBody>
          <a:bodyPr>
            <a:normAutofit fontScale="92500"/>
          </a:bodyPr>
          <a:lstStyle/>
          <a:p>
            <a:r>
              <a:rPr lang="sk-SK" dirty="0" smtClean="0"/>
              <a:t>Vo februári 1945  sa  uskutočnilo  druhé stretnutie trojky na  Kryme.  </a:t>
            </a:r>
          </a:p>
          <a:p>
            <a:r>
              <a:rPr lang="sk-SK" dirty="0" smtClean="0"/>
              <a:t>Rokovalo sa o povojnovom usporiadaní. Medzi mocnosťami sa  vyskytli  nezhody. </a:t>
            </a:r>
          </a:p>
          <a:p>
            <a:r>
              <a:rPr lang="sk-SK" dirty="0" smtClean="0"/>
              <a:t>Sovietsky  zväz už  v tom čase  obsadil východné  štáty  Európy, červená armáda pokračovala ďalej do Berlína. Jeho armáda  bola  v  ofenzíve a patrila  k  rozhodujúcej sile. ZSSR si preto nárokoval obsadené územie. Po  vojne  mali byť tieto krajiny  priateľské k  ZSSR.  Veľká trojka  vydala  Deklaráciu o oslobodenej  </a:t>
            </a:r>
            <a:r>
              <a:rPr lang="sk-SK" dirty="0"/>
              <a:t>E</a:t>
            </a:r>
            <a:r>
              <a:rPr lang="sk-SK" dirty="0" smtClean="0"/>
              <a:t>urópe.  </a:t>
            </a:r>
            <a:endParaRPr lang="sk-SK" dirty="0"/>
          </a:p>
        </p:txBody>
      </p:sp>
    </p:spTree>
    <p:extLst>
      <p:ext uri="{BB962C8B-B14F-4D97-AF65-F5344CB8AC3E}">
        <p14:creationId xmlns:p14="http://schemas.microsoft.com/office/powerpoint/2010/main" val="3940492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Bitka  o Berlín</a:t>
            </a:r>
            <a:endParaRPr lang="sk-SK" dirty="0">
              <a:solidFill>
                <a:srgbClr val="C00000"/>
              </a:solidFill>
            </a:endParaRPr>
          </a:p>
        </p:txBody>
      </p:sp>
      <p:sp>
        <p:nvSpPr>
          <p:cNvPr id="3" name="Zástupný symbol obsahu 2"/>
          <p:cNvSpPr>
            <a:spLocks noGrp="1"/>
          </p:cNvSpPr>
          <p:nvPr>
            <p:ph idx="1"/>
          </p:nvPr>
        </p:nvSpPr>
        <p:spPr/>
        <p:txBody>
          <a:bodyPr/>
          <a:lstStyle/>
          <a:p>
            <a:r>
              <a:rPr lang="sk-SK" dirty="0" smtClean="0"/>
              <a:t>V máji 1945 už bolo  rozhodnuté </a:t>
            </a:r>
          </a:p>
          <a:p>
            <a:r>
              <a:rPr lang="sk-SK" dirty="0" smtClean="0"/>
              <a:t>Taliansko bolo  porazené už v  roku 1943, no  </a:t>
            </a:r>
            <a:r>
              <a:rPr lang="sk-SK" dirty="0" err="1" smtClean="0"/>
              <a:t>Mussoliniho</a:t>
            </a:r>
            <a:r>
              <a:rPr lang="sk-SK" dirty="0" smtClean="0"/>
              <a:t> chytili  a zastrelili  v roku 1945</a:t>
            </a:r>
          </a:p>
          <a:p>
            <a:r>
              <a:rPr lang="sk-SK" dirty="0" smtClean="0"/>
              <a:t>Nemecké vojská sú porazené</a:t>
            </a:r>
          </a:p>
          <a:p>
            <a:r>
              <a:rPr lang="sk-SK" dirty="0" smtClean="0"/>
              <a:t>Americkí a ruskí vojaci  sa  v  apríli stretli pri  rieke  Labe</a:t>
            </a:r>
          </a:p>
          <a:p>
            <a:r>
              <a:rPr lang="sk-SK" dirty="0" smtClean="0"/>
              <a:t>30. apríla  Hitler spáchal  samovraždu</a:t>
            </a:r>
          </a:p>
          <a:p>
            <a:r>
              <a:rPr lang="sk-SK" dirty="0" smtClean="0"/>
              <a:t>8. mája 1945 Nemci v Remeši kapitulujú.</a:t>
            </a:r>
            <a:br>
              <a:rPr lang="sk-SK" dirty="0" smtClean="0"/>
            </a:br>
            <a:endParaRPr lang="sk-SK" dirty="0"/>
          </a:p>
        </p:txBody>
      </p:sp>
      <p:sp>
        <p:nvSpPr>
          <p:cNvPr id="4" name="Šípka doprava 3">
            <a:hlinkClick r:id="rId3"/>
          </p:cNvPr>
          <p:cNvSpPr/>
          <p:nvPr/>
        </p:nvSpPr>
        <p:spPr>
          <a:xfrm flipV="1">
            <a:off x="6300192" y="3213400"/>
            <a:ext cx="504056" cy="288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Vojna  s  Japonskom</a:t>
            </a:r>
            <a:endParaRPr lang="sk-SK" dirty="0"/>
          </a:p>
        </p:txBody>
      </p:sp>
      <p:sp>
        <p:nvSpPr>
          <p:cNvPr id="3" name="Zástupný symbol obsahu 2"/>
          <p:cNvSpPr>
            <a:spLocks noGrp="1"/>
          </p:cNvSpPr>
          <p:nvPr>
            <p:ph idx="1"/>
          </p:nvPr>
        </p:nvSpPr>
        <p:spPr/>
        <p:txBody>
          <a:bodyPr/>
          <a:lstStyle/>
          <a:p>
            <a:pPr marL="137160" indent="0">
              <a:buNone/>
            </a:pPr>
            <a:r>
              <a:rPr lang="sk-SK" dirty="0" smtClean="0"/>
              <a:t>V  </a:t>
            </a:r>
            <a:r>
              <a:rPr lang="sk-SK" dirty="0" err="1" smtClean="0"/>
              <a:t>Tichomorí</a:t>
            </a:r>
            <a:r>
              <a:rPr lang="sk-SK" dirty="0" smtClean="0"/>
              <a:t> stále pokračuje vojna  USA  proti Japonsku. Japonci sa  neváhajú vzdať, sú odhodlaní za svojho cisára bojovať do posledného muža. USA  bombardujú japonské mestá, ale  cisár sa  nechce  vzdať. Američania medzitým vyvinuli novú bombu.  </a:t>
            </a:r>
          </a:p>
          <a:p>
            <a:pPr marL="137160" indent="0">
              <a:buNone/>
            </a:pPr>
            <a:r>
              <a:rPr lang="sk-SK" dirty="0" smtClean="0"/>
              <a:t>6. 8 a 9. 8. 1945 ju  zhodili na Hirošimu a Nagasaki </a:t>
            </a:r>
          </a:p>
          <a:p>
            <a:pPr marL="137160" indent="0">
              <a:buNone/>
            </a:pPr>
            <a:endParaRPr lang="sk-SK" dirty="0" smtClean="0"/>
          </a:p>
          <a:p>
            <a:pPr marL="137160" indent="0">
              <a:buNone/>
            </a:pPr>
            <a:r>
              <a:rPr lang="sk-SK" dirty="0" smtClean="0"/>
              <a:t>Japonci  nakoniec  podpisujú  kapituláciu 2. septembra 1945. Druhá svetová vojna  sa skončila.</a:t>
            </a:r>
            <a:endParaRPr lang="sk-SK" dirty="0"/>
          </a:p>
        </p:txBody>
      </p:sp>
      <p:sp>
        <p:nvSpPr>
          <p:cNvPr id="4" name="Šípka doprava 3">
            <a:hlinkClick r:id="rId3"/>
          </p:cNvPr>
          <p:cNvSpPr/>
          <p:nvPr/>
        </p:nvSpPr>
        <p:spPr>
          <a:xfrm>
            <a:off x="799774" y="4871520"/>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086082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Mier  a  jeho  cena</a:t>
            </a:r>
            <a:endParaRPr lang="sk-SK" dirty="0"/>
          </a:p>
        </p:txBody>
      </p:sp>
      <p:sp>
        <p:nvSpPr>
          <p:cNvPr id="3" name="Zástupný symbol obsahu 2"/>
          <p:cNvSpPr>
            <a:spLocks noGrp="1"/>
          </p:cNvSpPr>
          <p:nvPr>
            <p:ph idx="1"/>
          </p:nvPr>
        </p:nvSpPr>
        <p:spPr>
          <a:xfrm>
            <a:off x="457200" y="1600200"/>
            <a:ext cx="8229600" cy="4925144"/>
          </a:xfrm>
        </p:spPr>
        <p:txBody>
          <a:bodyPr>
            <a:normAutofit/>
          </a:bodyPr>
          <a:lstStyle/>
          <a:p>
            <a:r>
              <a:rPr lang="sk-SK" sz="2400" dirty="0" smtClean="0"/>
              <a:t>2. svetová vojna bola  najväčšia  v  dejinách</a:t>
            </a:r>
            <a:endParaRPr lang="sk-SK" sz="2400" dirty="0"/>
          </a:p>
          <a:p>
            <a:r>
              <a:rPr lang="sk-SK" sz="2400" dirty="0" smtClean="0"/>
              <a:t>Bojovalo v  nej  takmer  80  štátov  sveta</a:t>
            </a:r>
          </a:p>
          <a:p>
            <a:r>
              <a:rPr lang="sk-SK" sz="2400" dirty="0" smtClean="0"/>
              <a:t>Na  začiatku  vojny  boli  agresormi Japonsko,  Nemecko , Taliansko a  ZSSR.</a:t>
            </a:r>
          </a:p>
          <a:p>
            <a:r>
              <a:rPr lang="sk-SK" sz="2400" dirty="0" smtClean="0"/>
              <a:t>Neskôr , keď  bol ZSSR  napadnutý, stal  sa  najväčšou  obeťou. Víťazmi sa  nakoniec  stali  spojenci  Veľká </a:t>
            </a:r>
            <a:r>
              <a:rPr lang="sk-SK" sz="2400" dirty="0"/>
              <a:t>B</a:t>
            </a:r>
            <a:r>
              <a:rPr lang="sk-SK" sz="2400" dirty="0" smtClean="0"/>
              <a:t>ritánia, ZSSR, USA a  veľa  ďalších  spojencov. Nemecko, Taliansko, Japonsko a  mnoho ďalších satelitných  štátov bolo porazene.   </a:t>
            </a:r>
          </a:p>
          <a:p>
            <a:r>
              <a:rPr lang="sk-SK" sz="2400" dirty="0" smtClean="0"/>
              <a:t>Vo  vojne padlo vyše  60 miliónov  ľudí  z  toho  20 mil.  </a:t>
            </a:r>
            <a:r>
              <a:rPr lang="sk-SK" sz="2400" dirty="0"/>
              <a:t>v</a:t>
            </a:r>
            <a:r>
              <a:rPr lang="sk-SK" sz="2400" dirty="0" smtClean="0"/>
              <a:t>ojakov. Ďalšie  milióny boli trvalo poznačení, milióny detí bez  rodičov. Obrovské  boli i materiálne  škody</a:t>
            </a:r>
            <a:endParaRPr lang="sk-SK" sz="2400" dirty="0"/>
          </a:p>
        </p:txBody>
      </p:sp>
    </p:spTree>
    <p:extLst>
      <p:ext uri="{BB962C8B-B14F-4D97-AF65-F5344CB8AC3E}">
        <p14:creationId xmlns:p14="http://schemas.microsoft.com/office/powerpoint/2010/main" val="3941431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Straty na  životoch</a:t>
            </a:r>
            <a:endParaRPr lang="sk-SK" dirty="0"/>
          </a:p>
        </p:txBody>
      </p:sp>
      <p:sp>
        <p:nvSpPr>
          <p:cNvPr id="3" name="Zástupný symbol obsahu 2"/>
          <p:cNvSpPr>
            <a:spLocks noGrp="1"/>
          </p:cNvSpPr>
          <p:nvPr>
            <p:ph idx="1"/>
          </p:nvPr>
        </p:nvSpPr>
        <p:spPr>
          <a:xfrm>
            <a:off x="467544" y="1700808"/>
            <a:ext cx="8229600" cy="4709160"/>
          </a:xfrm>
        </p:spPr>
        <p:txBody>
          <a:bodyPr/>
          <a:lstStyle/>
          <a:p>
            <a:r>
              <a:rPr lang="sk-SK" dirty="0" smtClean="0"/>
              <a:t>ZSSR   -  27 mil.</a:t>
            </a:r>
          </a:p>
          <a:p>
            <a:r>
              <a:rPr lang="sk-SK" dirty="0" smtClean="0"/>
              <a:t>Nemecko  -  6.5 </a:t>
            </a:r>
            <a:r>
              <a:rPr lang="sk-SK" dirty="0" err="1" smtClean="0"/>
              <a:t>mil</a:t>
            </a:r>
            <a:r>
              <a:rPr lang="sk-SK" dirty="0" smtClean="0"/>
              <a:t> </a:t>
            </a:r>
          </a:p>
          <a:p>
            <a:r>
              <a:rPr lang="sk-SK" dirty="0" smtClean="0"/>
              <a:t>Čína    -   9.5  mil.</a:t>
            </a:r>
            <a:br>
              <a:rPr lang="sk-SK" dirty="0" smtClean="0"/>
            </a:br>
            <a:r>
              <a:rPr lang="sk-SK" dirty="0" smtClean="0"/>
              <a:t>Japonsko  -  2.5  </a:t>
            </a:r>
            <a:r>
              <a:rPr lang="sk-SK" dirty="0" err="1" smtClean="0"/>
              <a:t>mil</a:t>
            </a:r>
            <a:r>
              <a:rPr lang="sk-SK" dirty="0" smtClean="0"/>
              <a:t/>
            </a:r>
            <a:br>
              <a:rPr lang="sk-SK" dirty="0" smtClean="0"/>
            </a:br>
            <a:r>
              <a:rPr lang="sk-SK" dirty="0" smtClean="0"/>
              <a:t>Veľká Británia  -  375 000</a:t>
            </a:r>
            <a:br>
              <a:rPr lang="sk-SK" dirty="0" smtClean="0"/>
            </a:br>
            <a:r>
              <a:rPr lang="sk-SK" dirty="0" smtClean="0"/>
              <a:t>USA     -     400 000  voj.  a  6 000  civilistov</a:t>
            </a:r>
          </a:p>
          <a:p>
            <a:r>
              <a:rPr lang="sk-SK" dirty="0" smtClean="0"/>
              <a:t>Francúzsko  -  200 000 voj  a 400 000  civilistov</a:t>
            </a:r>
            <a:br>
              <a:rPr lang="sk-SK" dirty="0" smtClean="0"/>
            </a:br>
            <a:r>
              <a:rPr lang="sk-SK" dirty="0" smtClean="0"/>
              <a:t>ČSSR  -   400 000</a:t>
            </a:r>
          </a:p>
          <a:p>
            <a:endParaRPr lang="sk-SK" dirty="0"/>
          </a:p>
        </p:txBody>
      </p:sp>
    </p:spTree>
    <p:extLst>
      <p:ext uri="{BB962C8B-B14F-4D97-AF65-F5344CB8AC3E}">
        <p14:creationId xmlns:p14="http://schemas.microsoft.com/office/powerpoint/2010/main" val="329429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Ďakujem za pozornosť</a:t>
            </a:r>
            <a:endParaRPr lang="sk-SK" dirty="0">
              <a:solidFill>
                <a:srgbClr val="C00000"/>
              </a:solidFill>
            </a:endParaRPr>
          </a:p>
        </p:txBody>
      </p:sp>
      <p:sp>
        <p:nvSpPr>
          <p:cNvPr id="3" name="Zástupný symbol obsahu 2"/>
          <p:cNvSpPr>
            <a:spLocks noGrp="1"/>
          </p:cNvSpPr>
          <p:nvPr>
            <p:ph idx="1"/>
          </p:nvPr>
        </p:nvSpPr>
        <p:spPr/>
        <p:txBody>
          <a:bodyPr>
            <a:normAutofit/>
          </a:bodyPr>
          <a:lstStyle/>
          <a:p>
            <a:r>
              <a:rPr lang="sk-SK" sz="1600" dirty="0" smtClean="0">
                <a:solidFill>
                  <a:srgbClr val="C00000"/>
                </a:solidFill>
              </a:rPr>
              <a:t>Použitá literatúra : Róbert </a:t>
            </a:r>
            <a:r>
              <a:rPr lang="sk-SK" sz="1600" dirty="0" err="1" smtClean="0">
                <a:solidFill>
                  <a:srgbClr val="C00000"/>
                </a:solidFill>
              </a:rPr>
              <a:t>Letz</a:t>
            </a:r>
            <a:r>
              <a:rPr lang="sk-SK" sz="1600" dirty="0" smtClean="0">
                <a:solidFill>
                  <a:srgbClr val="C00000"/>
                </a:solidFill>
              </a:rPr>
              <a:t>, M. </a:t>
            </a:r>
            <a:r>
              <a:rPr lang="sk-SK" sz="1600" dirty="0" err="1" smtClean="0">
                <a:solidFill>
                  <a:srgbClr val="C00000"/>
                </a:solidFill>
              </a:rPr>
              <a:t>Tonková</a:t>
            </a:r>
            <a:r>
              <a:rPr lang="sk-SK" sz="1600" dirty="0" smtClean="0">
                <a:solidFill>
                  <a:srgbClr val="C00000"/>
                </a:solidFill>
              </a:rPr>
              <a:t>: Dejepis pre 3. ročník stredných škôl, Mladé letá s. r. o.  Bratislava 2013</a:t>
            </a:r>
          </a:p>
          <a:p>
            <a:r>
              <a:rPr lang="sk-SK" sz="1600" dirty="0" smtClean="0">
                <a:solidFill>
                  <a:srgbClr val="C00000"/>
                </a:solidFill>
              </a:rPr>
              <a:t>Kronika 2. sv. vojny , </a:t>
            </a:r>
            <a:r>
              <a:rPr lang="sk-SK" sz="1600" dirty="0" err="1" smtClean="0">
                <a:solidFill>
                  <a:srgbClr val="C00000"/>
                </a:solidFill>
              </a:rPr>
              <a:t>Fortuna</a:t>
            </a:r>
            <a:r>
              <a:rPr lang="sk-SK" sz="1600" dirty="0" smtClean="0">
                <a:solidFill>
                  <a:srgbClr val="C00000"/>
                </a:solidFill>
              </a:rPr>
              <a:t> </a:t>
            </a:r>
            <a:r>
              <a:rPr lang="sk-SK" sz="1600" dirty="0" err="1" smtClean="0">
                <a:solidFill>
                  <a:srgbClr val="C00000"/>
                </a:solidFill>
              </a:rPr>
              <a:t>Print</a:t>
            </a:r>
            <a:r>
              <a:rPr lang="sk-SK" sz="1600" dirty="0" smtClean="0">
                <a:solidFill>
                  <a:srgbClr val="C00000"/>
                </a:solidFill>
              </a:rPr>
              <a:t>, Bratislava 2000</a:t>
            </a:r>
          </a:p>
          <a:p>
            <a:endParaRPr lang="sk-SK" sz="1600" dirty="0" smtClean="0">
              <a:solidFill>
                <a:srgbClr val="C00000"/>
              </a:solidFill>
            </a:endParaRPr>
          </a:p>
          <a:p>
            <a:r>
              <a:rPr lang="sk-SK" sz="1600" dirty="0" smtClean="0">
                <a:solidFill>
                  <a:srgbClr val="C00000"/>
                </a:solidFill>
                <a:hlinkClick r:id="rId3"/>
              </a:rPr>
              <a:t>http://www.klubvtn.info/info_197_soubory/11197c.jpg</a:t>
            </a:r>
            <a:endParaRPr lang="sk-SK" sz="1600" dirty="0" smtClean="0">
              <a:solidFill>
                <a:srgbClr val="C00000"/>
              </a:solidFill>
            </a:endParaRPr>
          </a:p>
          <a:p>
            <a:r>
              <a:rPr lang="sk-SK" sz="1600" dirty="0" smtClean="0">
                <a:solidFill>
                  <a:srgbClr val="C00000"/>
                </a:solidFill>
                <a:hlinkClick r:id="rId4"/>
              </a:rPr>
              <a:t>http://bionic.wikia.com</a:t>
            </a:r>
            <a:endParaRPr lang="sk-SK" sz="1600" dirty="0" smtClean="0">
              <a:solidFill>
                <a:srgbClr val="C00000"/>
              </a:solidFill>
            </a:endParaRPr>
          </a:p>
          <a:p>
            <a:r>
              <a:rPr lang="sk-SK" sz="1600" dirty="0" smtClean="0">
                <a:solidFill>
                  <a:srgbClr val="C00000"/>
                </a:solidFill>
              </a:rPr>
              <a:t>/</a:t>
            </a:r>
            <a:r>
              <a:rPr lang="sk-SK" sz="1600" dirty="0" err="1" smtClean="0">
                <a:solidFill>
                  <a:srgbClr val="C00000"/>
                </a:solidFill>
              </a:rPr>
              <a:t>wiki</a:t>
            </a:r>
            <a:r>
              <a:rPr lang="sk-SK" sz="1600" dirty="0" smtClean="0">
                <a:solidFill>
                  <a:srgbClr val="C00000"/>
                </a:solidFill>
              </a:rPr>
              <a:t>/</a:t>
            </a:r>
            <a:r>
              <a:rPr lang="sk-SK" sz="1600" dirty="0" err="1" smtClean="0">
                <a:solidFill>
                  <a:srgbClr val="C00000"/>
                </a:solidFill>
              </a:rPr>
              <a:t>File:Perl_harbor.jpg</a:t>
            </a:r>
            <a:endParaRPr lang="sk-SK" sz="1600" dirty="0" smtClean="0">
              <a:solidFill>
                <a:srgbClr val="C00000"/>
              </a:solidFill>
            </a:endParaRPr>
          </a:p>
          <a:p>
            <a:endParaRPr lang="sk-SK" sz="1600" dirty="0" smtClean="0">
              <a:solidFill>
                <a:srgbClr val="C00000"/>
              </a:solidFill>
            </a:endParaRPr>
          </a:p>
          <a:p>
            <a:r>
              <a:rPr lang="sk-SK" sz="1600" dirty="0" smtClean="0">
                <a:solidFill>
                  <a:srgbClr val="C00000"/>
                </a:solidFill>
              </a:rPr>
              <a:t>http://www.taraj.sk/2014/utok-na-francuzsko-2-sv-2-cast/</a:t>
            </a:r>
            <a:endParaRPr lang="sk-SK" sz="1600"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Propaganda</a:t>
            </a:r>
            <a:endParaRPr lang="sk-SK" dirty="0"/>
          </a:p>
        </p:txBody>
      </p:sp>
      <p:sp>
        <p:nvSpPr>
          <p:cNvPr id="3" name="Zástupný symbol obsahu 2"/>
          <p:cNvSpPr>
            <a:spLocks noGrp="1"/>
          </p:cNvSpPr>
          <p:nvPr>
            <p:ph idx="1"/>
          </p:nvPr>
        </p:nvSpPr>
        <p:spPr/>
        <p:txBody>
          <a:bodyPr/>
          <a:lstStyle/>
          <a:p>
            <a:r>
              <a:rPr lang="sk-SK" dirty="0" smtClean="0"/>
              <a:t>V  roku 1936  sa  uskutočnili  olympijské  hry  v Berlíne. Bola  to  možnosť  ako  spropagovať  nacizmus. </a:t>
            </a:r>
          </a:p>
          <a:p>
            <a:r>
              <a:rPr lang="sk-SK" dirty="0" smtClean="0"/>
              <a:t>Nacizmus  sa  prejavil  i  v  umení, odstraňovali sa  diela, kde  bolo  cítiť  inú  rasu, alebo  kultúru</a:t>
            </a:r>
          </a:p>
          <a:p>
            <a:r>
              <a:rPr lang="sk-SK" dirty="0" smtClean="0"/>
              <a:t>Odmieta  sa  liberálna  demokracia</a:t>
            </a:r>
          </a:p>
          <a:p>
            <a:r>
              <a:rPr lang="sk-SK" dirty="0" smtClean="0"/>
              <a:t>Eugenika   - teória  vývinu  čistej rasy</a:t>
            </a:r>
          </a:p>
          <a:p>
            <a:r>
              <a:rPr lang="sk-SK" dirty="0" smtClean="0"/>
              <a:t>Norimberské  zákony -   zákony proti  Židom</a:t>
            </a:r>
          </a:p>
          <a:p>
            <a:endParaRPr lang="sk-SK" dirty="0"/>
          </a:p>
        </p:txBody>
      </p:sp>
      <p:sp>
        <p:nvSpPr>
          <p:cNvPr id="4" name="Šípka doprava 3">
            <a:hlinkClick r:id="rId3"/>
          </p:cNvPr>
          <p:cNvSpPr/>
          <p:nvPr/>
        </p:nvSpPr>
        <p:spPr>
          <a:xfrm>
            <a:off x="3347864" y="2636912"/>
            <a:ext cx="93610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3488057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dirty="0" smtClean="0"/>
              <a:t>Kultúra  a veda medzi  vojnami</a:t>
            </a:r>
            <a:endParaRPr lang="sk-SK" dirty="0"/>
          </a:p>
        </p:txBody>
      </p:sp>
      <p:sp>
        <p:nvSpPr>
          <p:cNvPr id="3" name="Zástupný symbol obsahu 2"/>
          <p:cNvSpPr>
            <a:spLocks noGrp="1"/>
          </p:cNvSpPr>
          <p:nvPr>
            <p:ph idx="1"/>
          </p:nvPr>
        </p:nvSpPr>
        <p:spPr/>
        <p:txBody>
          <a:bodyPr>
            <a:normAutofit fontScale="92500" lnSpcReduction="10000"/>
          </a:bodyPr>
          <a:lstStyle/>
          <a:p>
            <a:r>
              <a:rPr lang="sk-SK" dirty="0" smtClean="0"/>
              <a:t>2. priemyselná  revolúcia -  nové technológie</a:t>
            </a:r>
          </a:p>
          <a:p>
            <a:r>
              <a:rPr lang="sk-SK" dirty="0"/>
              <a:t> </a:t>
            </a:r>
            <a:r>
              <a:rPr lang="sk-SK" dirty="0" smtClean="0"/>
              <a:t>objavy vedy  -  rádioaktivita -  </a:t>
            </a:r>
            <a:r>
              <a:rPr lang="sk-SK" dirty="0" err="1" smtClean="0"/>
              <a:t>Curierovci</a:t>
            </a:r>
            <a:endParaRPr lang="sk-SK" dirty="0" smtClean="0"/>
          </a:p>
          <a:p>
            <a:r>
              <a:rPr lang="sk-SK" dirty="0" smtClean="0"/>
              <a:t>Einstein – teória  relativity,  Ford </a:t>
            </a:r>
            <a:r>
              <a:rPr lang="sk-SK" smtClean="0"/>
              <a:t>-  autá,</a:t>
            </a:r>
          </a:p>
          <a:p>
            <a:r>
              <a:rPr lang="sk-SK" smtClean="0"/>
              <a:t>  </a:t>
            </a:r>
            <a:r>
              <a:rPr lang="sk-SK" dirty="0" err="1" smtClean="0"/>
              <a:t>Fleming</a:t>
            </a:r>
            <a:r>
              <a:rPr lang="sk-SK" dirty="0" smtClean="0"/>
              <a:t>  - penicilín, </a:t>
            </a:r>
            <a:r>
              <a:rPr lang="sk-SK" dirty="0" err="1" smtClean="0"/>
              <a:t>Enriko</a:t>
            </a:r>
            <a:r>
              <a:rPr lang="sk-SK" dirty="0" smtClean="0"/>
              <a:t> Fermi – reťazová  reakcia ,  </a:t>
            </a:r>
            <a:r>
              <a:rPr lang="sk-SK" dirty="0" err="1" smtClean="0"/>
              <a:t>Turing</a:t>
            </a:r>
            <a:r>
              <a:rPr lang="sk-SK" dirty="0" smtClean="0"/>
              <a:t>  -  počítačová  teória, nové objavy  v  astrofyzike  a  filozofii. </a:t>
            </a:r>
          </a:p>
          <a:p>
            <a:r>
              <a:rPr lang="sk-SK" dirty="0" smtClean="0"/>
              <a:t>Zatiaľ  čo  veda  neustále  prinášala  nové otázky  poznania , komunizmus, fašizmus a  nacizmus  mali  jasné a  „správne „ riešenia</a:t>
            </a:r>
          </a:p>
          <a:p>
            <a:r>
              <a:rPr lang="sk-SK" dirty="0" smtClean="0"/>
              <a:t>1.  letecká linka  Londýn a Paríž a 1. rozhlas. </a:t>
            </a:r>
          </a:p>
          <a:p>
            <a:r>
              <a:rPr lang="sk-SK" dirty="0" smtClean="0"/>
              <a:t>g</a:t>
            </a:r>
          </a:p>
        </p:txBody>
      </p:sp>
    </p:spTree>
    <p:extLst>
      <p:ext uri="{BB962C8B-B14F-4D97-AF65-F5344CB8AC3E}">
        <p14:creationId xmlns:p14="http://schemas.microsoft.com/office/powerpoint/2010/main" val="321793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dirty="0" smtClean="0"/>
              <a:t>Umenie  a  kultúra  medzi  vojnami</a:t>
            </a:r>
            <a:br>
              <a:rPr lang="sk-SK" dirty="0" smtClean="0"/>
            </a:br>
            <a:endParaRPr lang="sk-SK" dirty="0"/>
          </a:p>
        </p:txBody>
      </p:sp>
      <p:sp>
        <p:nvSpPr>
          <p:cNvPr id="3" name="Zástupný symbol obsahu 2"/>
          <p:cNvSpPr>
            <a:spLocks noGrp="1"/>
          </p:cNvSpPr>
          <p:nvPr>
            <p:ph idx="1"/>
          </p:nvPr>
        </p:nvSpPr>
        <p:spPr>
          <a:xfrm>
            <a:off x="107504" y="1600200"/>
            <a:ext cx="8579296" cy="4709160"/>
          </a:xfrm>
        </p:spPr>
        <p:txBody>
          <a:bodyPr>
            <a:normAutofit lnSpcReduction="10000"/>
          </a:bodyPr>
          <a:lstStyle/>
          <a:p>
            <a:pPr marL="137160" indent="0">
              <a:buNone/>
            </a:pPr>
            <a:r>
              <a:rPr lang="sk-SK" dirty="0" smtClean="0"/>
              <a:t>Nové umelecké štýly -  1. smer -umenie pre umenie</a:t>
            </a:r>
          </a:p>
          <a:p>
            <a:pPr marL="137160" indent="0">
              <a:buNone/>
            </a:pPr>
            <a:r>
              <a:rPr lang="sk-SK" dirty="0" smtClean="0"/>
              <a:t>iní  tvrdili  že  umenie  má  slúžiť  spoločnosti.</a:t>
            </a:r>
          </a:p>
          <a:p>
            <a:pPr marL="137160" indent="0">
              <a:buNone/>
            </a:pPr>
            <a:r>
              <a:rPr lang="sk-SK" dirty="0" smtClean="0"/>
              <a:t>Otázky  : je  dôležitá  forma  alebo  obsah?</a:t>
            </a:r>
          </a:p>
          <a:p>
            <a:pPr marL="137160" indent="0">
              <a:buNone/>
            </a:pPr>
            <a:r>
              <a:rPr lang="sk-SK" dirty="0" smtClean="0"/>
              <a:t>Vznik    </a:t>
            </a:r>
            <a:r>
              <a:rPr lang="sk-SK" dirty="0" err="1" smtClean="0"/>
              <a:t>avangardy</a:t>
            </a:r>
            <a:r>
              <a:rPr lang="sk-SK" dirty="0" smtClean="0"/>
              <a:t>-  zbúrať  staré  postaviť  nové.  V totalitných  režimoch  však  forma  musela  ustúpiť obsahu. </a:t>
            </a:r>
          </a:p>
          <a:p>
            <a:pPr marL="137160" indent="0">
              <a:buNone/>
            </a:pPr>
            <a:r>
              <a:rPr lang="sk-SK" dirty="0" smtClean="0"/>
              <a:t>Populárna  kultúra -  Hollywood – </a:t>
            </a:r>
            <a:r>
              <a:rPr lang="sk-SK" dirty="0" err="1" smtClean="0"/>
              <a:t>Greta</a:t>
            </a:r>
            <a:r>
              <a:rPr lang="sk-SK" dirty="0" smtClean="0"/>
              <a:t>  </a:t>
            </a:r>
            <a:r>
              <a:rPr lang="sk-SK" dirty="0" err="1" smtClean="0"/>
              <a:t>Garbo</a:t>
            </a:r>
            <a:r>
              <a:rPr lang="sk-SK" dirty="0" smtClean="0"/>
              <a:t>, </a:t>
            </a:r>
            <a:r>
              <a:rPr lang="sk-SK" dirty="0" err="1" smtClean="0"/>
              <a:t>Marlene</a:t>
            </a:r>
            <a:r>
              <a:rPr lang="sk-SK" dirty="0" smtClean="0"/>
              <a:t>  </a:t>
            </a:r>
            <a:r>
              <a:rPr lang="sk-SK" dirty="0" err="1" smtClean="0"/>
              <a:t>Dietrichová</a:t>
            </a:r>
            <a:r>
              <a:rPr lang="sk-SK" dirty="0" smtClean="0"/>
              <a:t>,       Ch, </a:t>
            </a:r>
            <a:r>
              <a:rPr lang="sk-SK" dirty="0" err="1" smtClean="0"/>
              <a:t>Chaplin</a:t>
            </a:r>
            <a:r>
              <a:rPr lang="sk-SK" dirty="0" smtClean="0"/>
              <a:t> </a:t>
            </a:r>
          </a:p>
          <a:p>
            <a:pPr marL="137160" indent="0">
              <a:buNone/>
            </a:pPr>
            <a:r>
              <a:rPr lang="sk-SK" dirty="0" smtClean="0"/>
              <a:t>Propaganda  vo  filme   ZSSR  a  Nemecko – </a:t>
            </a:r>
            <a:r>
              <a:rPr lang="sk-SK" dirty="0" err="1" smtClean="0"/>
              <a:t>Ejzenštejn</a:t>
            </a:r>
            <a:r>
              <a:rPr lang="sk-SK" dirty="0" smtClean="0"/>
              <a:t> a </a:t>
            </a:r>
            <a:r>
              <a:rPr lang="sk-SK" dirty="0" err="1" smtClean="0"/>
              <a:t>Riefenstahlova</a:t>
            </a:r>
            <a:endParaRPr lang="sk-SK" dirty="0"/>
          </a:p>
        </p:txBody>
      </p:sp>
      <p:sp>
        <p:nvSpPr>
          <p:cNvPr id="4" name="Šípka doprava 3">
            <a:hlinkClick r:id="rId3"/>
          </p:cNvPr>
          <p:cNvSpPr/>
          <p:nvPr/>
        </p:nvSpPr>
        <p:spPr>
          <a:xfrm>
            <a:off x="6444208" y="4797153"/>
            <a:ext cx="86409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 name="Šípka doprava 4">
            <a:hlinkClick r:id="rId4"/>
          </p:cNvPr>
          <p:cNvSpPr/>
          <p:nvPr/>
        </p:nvSpPr>
        <p:spPr>
          <a:xfrm>
            <a:off x="3923928" y="4797152"/>
            <a:ext cx="360040" cy="189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extLst>
      <p:ext uri="{BB962C8B-B14F-4D97-AF65-F5344CB8AC3E}">
        <p14:creationId xmlns:p14="http://schemas.microsoft.com/office/powerpoint/2010/main" val="2470158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solidFill>
                  <a:srgbClr val="C00000"/>
                </a:solidFill>
              </a:rPr>
              <a:t>Napadnutie Poľska</a:t>
            </a:r>
            <a:endParaRPr lang="sk-SK" dirty="0">
              <a:solidFill>
                <a:srgbClr val="C00000"/>
              </a:solidFill>
            </a:endParaRPr>
          </a:p>
        </p:txBody>
      </p:sp>
      <p:sp>
        <p:nvSpPr>
          <p:cNvPr id="3" name="Zástupný symbol obsahu 2"/>
          <p:cNvSpPr>
            <a:spLocks noGrp="1"/>
          </p:cNvSpPr>
          <p:nvPr>
            <p:ph idx="1"/>
          </p:nvPr>
        </p:nvSpPr>
        <p:spPr>
          <a:xfrm>
            <a:off x="179512" y="1268760"/>
            <a:ext cx="8964488" cy="5040600"/>
          </a:xfrm>
        </p:spPr>
        <p:txBody>
          <a:bodyPr>
            <a:normAutofit fontScale="92500" lnSpcReduction="20000"/>
          </a:bodyPr>
          <a:lstStyle/>
          <a:p>
            <a:pPr marL="137160" indent="0">
              <a:buNone/>
            </a:pPr>
            <a:r>
              <a:rPr lang="sk-SK" dirty="0">
                <a:solidFill>
                  <a:srgbClr val="FFC000"/>
                </a:solidFill>
              </a:rPr>
              <a:t> </a:t>
            </a:r>
            <a:r>
              <a:rPr lang="sk-SK" dirty="0" smtClean="0">
                <a:solidFill>
                  <a:srgbClr val="FFC000"/>
                </a:solidFill>
              </a:rPr>
              <a:t>    </a:t>
            </a:r>
            <a:r>
              <a:rPr lang="sk-SK" dirty="0" smtClean="0"/>
              <a:t>August 1939  - pakt  </a:t>
            </a:r>
            <a:r>
              <a:rPr lang="sk-SK" dirty="0" err="1" smtClean="0"/>
              <a:t>Ribbentrop</a:t>
            </a:r>
            <a:r>
              <a:rPr lang="sk-SK" dirty="0" smtClean="0"/>
              <a:t> a  </a:t>
            </a:r>
            <a:r>
              <a:rPr lang="sk-SK" dirty="0" err="1" smtClean="0"/>
              <a:t>Molotov</a:t>
            </a:r>
            <a:r>
              <a:rPr lang="sk-SK" dirty="0" smtClean="0"/>
              <a:t> -     </a:t>
            </a:r>
            <a:br>
              <a:rPr lang="sk-SK" dirty="0" smtClean="0"/>
            </a:br>
            <a:r>
              <a:rPr lang="sk-SK" dirty="0" smtClean="0"/>
              <a:t>     zmluva o neútočení medzi  ZSSR a  Nemeckom a   </a:t>
            </a:r>
            <a:br>
              <a:rPr lang="sk-SK" dirty="0" smtClean="0"/>
            </a:br>
            <a:r>
              <a:rPr lang="sk-SK" dirty="0" smtClean="0"/>
              <a:t>     rozdelení Poľska.  ZSSR malo pripadnúť i pobaltské   </a:t>
            </a:r>
            <a:br>
              <a:rPr lang="sk-SK" dirty="0" smtClean="0"/>
            </a:br>
            <a:r>
              <a:rPr lang="sk-SK" dirty="0" smtClean="0"/>
              <a:t>     krajiny a  Fínsko</a:t>
            </a:r>
            <a:endParaRPr lang="sk-SK" dirty="0"/>
          </a:p>
          <a:p>
            <a:r>
              <a:rPr lang="sk-SK" dirty="0" smtClean="0"/>
              <a:t>1.  septembra 1939  - Nemecko  napadlo Poľsko  </a:t>
            </a:r>
          </a:p>
          <a:p>
            <a:r>
              <a:rPr lang="sk-SK" dirty="0" smtClean="0"/>
              <a:t>17.  septembra  napadlo  Poľsko  ZSSR</a:t>
            </a:r>
          </a:p>
          <a:p>
            <a:r>
              <a:rPr lang="sk-SK" dirty="0" smtClean="0"/>
              <a:t>Poľsko sa  rozdelilo  na   2 časti  - východ  patril  ZSSR  a  západ  Nemecku. Bolo to v  súlade  so  zmluvou  </a:t>
            </a:r>
            <a:r>
              <a:rPr lang="sk-SK" dirty="0" err="1" smtClean="0"/>
              <a:t>Molotov</a:t>
            </a:r>
            <a:r>
              <a:rPr lang="sk-SK" dirty="0" smtClean="0"/>
              <a:t>  _  </a:t>
            </a:r>
            <a:r>
              <a:rPr lang="sk-SK" dirty="0" err="1" smtClean="0"/>
              <a:t>Ribentrop</a:t>
            </a:r>
            <a:r>
              <a:rPr lang="sk-SK" dirty="0" smtClean="0"/>
              <a:t>. </a:t>
            </a:r>
          </a:p>
          <a:p>
            <a:r>
              <a:rPr lang="sk-SK" dirty="0" smtClean="0"/>
              <a:t>Od  jesene   1939  do  apríla 1940  sa  nič  nedialo -  čudná vojna</a:t>
            </a:r>
          </a:p>
          <a:p>
            <a:r>
              <a:rPr lang="sk-SK" dirty="0" smtClean="0"/>
              <a:t>Francúzsko  a  Veľká  Británia  vyhlásili  vojnu Nemecku  , ale  nič  sa nedialo</a:t>
            </a:r>
            <a:endParaRPr lang="sk-SK" dirty="0"/>
          </a:p>
        </p:txBody>
      </p:sp>
      <p:sp>
        <p:nvSpPr>
          <p:cNvPr id="4" name="Šípka doprava 3">
            <a:hlinkClick r:id="rId3"/>
          </p:cNvPr>
          <p:cNvSpPr/>
          <p:nvPr/>
        </p:nvSpPr>
        <p:spPr>
          <a:xfrm>
            <a:off x="8159848" y="2780928"/>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85728"/>
            <a:ext cx="8229600" cy="1071570"/>
          </a:xfrm>
        </p:spPr>
        <p:txBody>
          <a:bodyPr>
            <a:normAutofit fontScale="90000"/>
          </a:bodyPr>
          <a:lstStyle/>
          <a:p>
            <a: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t>Napadnutie  Fínska -  zimná vojna</a:t>
            </a:r>
            <a:b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br>
            <a:r>
              <a:rPr lang="sk-SK" sz="3600" dirty="0" smtClean="0">
                <a:solidFill>
                  <a:srgbClr val="C00000"/>
                </a:solidFill>
                <a:effectLst>
                  <a:outerShdw blurRad="38100" dist="38100" dir="2700000" algn="tl">
                    <a:srgbClr val="000000">
                      <a:alpha val="43137"/>
                    </a:srgbClr>
                  </a:outerShdw>
                </a:effectLst>
                <a:latin typeface="Tahoma" pitchFamily="34" charset="0"/>
                <a:cs typeface="Tahoma" pitchFamily="34" charset="0"/>
              </a:rPr>
              <a:t>Napadnutie  Dánska  a Nórska</a:t>
            </a:r>
            <a:r>
              <a:rPr lang="sk-SK" dirty="0" smtClean="0">
                <a:effectLst>
                  <a:outerShdw blurRad="38100" dist="38100" dir="2700000" algn="tl">
                    <a:srgbClr val="000000">
                      <a:alpha val="43137"/>
                    </a:srgbClr>
                  </a:outerShdw>
                </a:effectLst>
                <a:latin typeface="Tahoma" pitchFamily="34" charset="0"/>
                <a:cs typeface="Tahoma" pitchFamily="34" charset="0"/>
              </a:rPr>
              <a:t/>
            </a:r>
            <a:br>
              <a:rPr lang="sk-SK" dirty="0" smtClean="0">
                <a:effectLst>
                  <a:outerShdw blurRad="38100" dist="38100" dir="2700000" algn="tl">
                    <a:srgbClr val="000000">
                      <a:alpha val="43137"/>
                    </a:srgbClr>
                  </a:outerShdw>
                </a:effectLst>
                <a:latin typeface="Tahoma" pitchFamily="34" charset="0"/>
                <a:cs typeface="Tahoma" pitchFamily="34" charset="0"/>
              </a:rPr>
            </a:br>
            <a:r>
              <a:rPr lang="sk-SK" dirty="0" smtClean="0">
                <a:effectLst>
                  <a:outerShdw blurRad="38100" dist="38100" dir="2700000" algn="tl">
                    <a:srgbClr val="000000">
                      <a:alpha val="43137"/>
                    </a:srgbClr>
                  </a:outerShdw>
                </a:effectLst>
                <a:latin typeface="Tahoma" pitchFamily="34" charset="0"/>
                <a:cs typeface="Tahoma" pitchFamily="34" charset="0"/>
              </a:rPr>
              <a:t> </a:t>
            </a:r>
            <a:endParaRPr lang="sk-SK" dirty="0">
              <a:effectLst>
                <a:outerShdw blurRad="38100" dist="38100" dir="2700000" algn="tl">
                  <a:srgbClr val="000000">
                    <a:alpha val="43137"/>
                  </a:srgbClr>
                </a:outerShdw>
              </a:effectLst>
              <a:latin typeface="Tahoma" pitchFamily="34" charset="0"/>
              <a:cs typeface="Tahoma" pitchFamily="34" charset="0"/>
            </a:endParaRPr>
          </a:p>
        </p:txBody>
      </p:sp>
      <p:sp>
        <p:nvSpPr>
          <p:cNvPr id="3" name="Zástupný symbol obsahu 2"/>
          <p:cNvSpPr>
            <a:spLocks noGrp="1"/>
          </p:cNvSpPr>
          <p:nvPr>
            <p:ph idx="1"/>
          </p:nvPr>
        </p:nvSpPr>
        <p:spPr>
          <a:xfrm>
            <a:off x="457200" y="1214422"/>
            <a:ext cx="8229600" cy="5094938"/>
          </a:xfrm>
        </p:spPr>
        <p:txBody>
          <a:bodyPr>
            <a:normAutofit/>
          </a:bodyPr>
          <a:lstStyle/>
          <a:p>
            <a:r>
              <a:rPr lang="sk-SK" sz="2000" b="1" dirty="0" smtClean="0">
                <a:solidFill>
                  <a:srgbClr val="FFC000"/>
                </a:solidFill>
                <a:cs typeface="Tahoma" pitchFamily="34" charset="0"/>
              </a:rPr>
              <a:t>Začiatkom roku 1940  vtrhli sovietske  vojská do Fínska  a  za necelé dva mesiace ho porazili</a:t>
            </a:r>
            <a:r>
              <a:rPr lang="sk-SK" sz="2000" b="1" dirty="0" smtClean="0">
                <a:solidFill>
                  <a:srgbClr val="FFC000"/>
                </a:solidFill>
              </a:rPr>
              <a:t>.</a:t>
            </a:r>
          </a:p>
          <a:p>
            <a:r>
              <a:rPr lang="sk-SK" sz="2000" b="1" dirty="0" smtClean="0">
                <a:solidFill>
                  <a:srgbClr val="FFC000"/>
                </a:solidFill>
              </a:rPr>
              <a:t>V tom istom čase  i Nemecko napadne  Dánsko a Nórsko. Dôvod je jednoduchý – viesť vojnu, znamená mať ropu a  železnú  rudu, Nemci ju dovážali  zo Švédska,  cez Nórsky prístav </a:t>
            </a:r>
            <a:r>
              <a:rPr lang="sk-SK" sz="2000" b="1" dirty="0" err="1" smtClean="0">
                <a:solidFill>
                  <a:srgbClr val="FFC000"/>
                </a:solidFill>
              </a:rPr>
              <a:t>Narvik</a:t>
            </a:r>
            <a:r>
              <a:rPr lang="sk-SK" sz="2000" b="1" dirty="0" smtClean="0">
                <a:solidFill>
                  <a:srgbClr val="FFC000"/>
                </a:solidFill>
              </a:rPr>
              <a:t>. Dánsko padlo do rúk Hitlera ľahko a porážku Nórska  urýchlila i zradcovská politika nórskeho ministra  </a:t>
            </a:r>
            <a:r>
              <a:rPr lang="sk-SK" sz="2000" b="1" dirty="0" err="1" smtClean="0">
                <a:solidFill>
                  <a:srgbClr val="FFC000"/>
                </a:solidFill>
              </a:rPr>
              <a:t>Quislinga</a:t>
            </a:r>
            <a:r>
              <a:rPr lang="sk-SK" sz="2000" b="1" dirty="0" smtClean="0">
                <a:solidFill>
                  <a:srgbClr val="FFC000"/>
                </a:solidFill>
              </a:rPr>
              <a:t>, ktorý  sa netajil sympatiami k  nacistom</a:t>
            </a:r>
            <a:r>
              <a:rPr lang="sk-SK" sz="2000" b="1" dirty="0" smtClean="0">
                <a:solidFill>
                  <a:srgbClr val="C00000"/>
                </a:solidFill>
              </a:rPr>
              <a:t>.  </a:t>
            </a:r>
            <a:endParaRPr lang="sk-SK" sz="2000" b="1" dirty="0">
              <a:solidFill>
                <a:srgbClr val="C00000"/>
              </a:solidFill>
            </a:endParaRPr>
          </a:p>
        </p:txBody>
      </p:sp>
      <p:pic>
        <p:nvPicPr>
          <p:cNvPr id="1026" name="Picture 2" descr="http://upload.wikimedia.org/wikipedia/commons/thumb/0/01/Portrett_av_Vidkun_Quisling_i_sivile_kl%C3%A6r,_ukjent_datering..jpg/230px-Portrett_av_Vidkun_Quisling_i_sivile_kl%C3%A6r,_ukjent_datering..jpg"/>
          <p:cNvPicPr>
            <a:picLocks noChangeAspect="1" noChangeArrowheads="1"/>
          </p:cNvPicPr>
          <p:nvPr/>
        </p:nvPicPr>
        <p:blipFill>
          <a:blip r:embed="rId3" cstate="print"/>
          <a:srcRect/>
          <a:stretch>
            <a:fillRect/>
          </a:stretch>
        </p:blipFill>
        <p:spPr bwMode="auto">
          <a:xfrm>
            <a:off x="1142976" y="4214818"/>
            <a:ext cx="1643074" cy="2364598"/>
          </a:xfrm>
          <a:prstGeom prst="rect">
            <a:avLst/>
          </a:prstGeom>
          <a:noFill/>
        </p:spPr>
      </p:pic>
      <p:pic>
        <p:nvPicPr>
          <p:cNvPr id="1028" name="Picture 4" descr="http://upload.wikimedia.org/wikipedia/commons/7/73/Finn_ski_troops.jpg"/>
          <p:cNvPicPr>
            <a:picLocks noChangeAspect="1" noChangeArrowheads="1"/>
          </p:cNvPicPr>
          <p:nvPr/>
        </p:nvPicPr>
        <p:blipFill>
          <a:blip r:embed="rId4" cstate="print"/>
          <a:srcRect/>
          <a:stretch>
            <a:fillRect/>
          </a:stretch>
        </p:blipFill>
        <p:spPr bwMode="auto">
          <a:xfrm>
            <a:off x="4857752" y="3929066"/>
            <a:ext cx="3826843" cy="2721084"/>
          </a:xfrm>
          <a:prstGeom prst="rect">
            <a:avLst/>
          </a:prstGeom>
          <a:noFill/>
        </p:spPr>
      </p:pic>
      <p:sp>
        <p:nvSpPr>
          <p:cNvPr id="6" name="Šípka doprava 5">
            <a:hlinkClick r:id="rId5"/>
          </p:cNvPr>
          <p:cNvSpPr/>
          <p:nvPr/>
        </p:nvSpPr>
        <p:spPr>
          <a:xfrm>
            <a:off x="6156176" y="3573016"/>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2852"/>
            <a:ext cx="8229600" cy="714380"/>
          </a:xfrm>
        </p:spPr>
        <p:txBody>
          <a:bodyPr>
            <a:normAutofit fontScale="90000"/>
          </a:bodyPr>
          <a:lstStyle/>
          <a:p>
            <a:r>
              <a:rPr lang="sk-SK" dirty="0" smtClean="0">
                <a:solidFill>
                  <a:srgbClr val="C00000"/>
                </a:solidFill>
              </a:rPr>
              <a:t>Útok na  Francúzsko</a:t>
            </a:r>
            <a:endParaRPr lang="sk-SK" dirty="0">
              <a:solidFill>
                <a:srgbClr val="C00000"/>
              </a:solidFill>
            </a:endParaRPr>
          </a:p>
        </p:txBody>
      </p:sp>
      <p:sp>
        <p:nvSpPr>
          <p:cNvPr id="3" name="Zástupný symbol obsahu 2"/>
          <p:cNvSpPr>
            <a:spLocks noGrp="1"/>
          </p:cNvSpPr>
          <p:nvPr>
            <p:ph idx="1"/>
          </p:nvPr>
        </p:nvSpPr>
        <p:spPr>
          <a:xfrm>
            <a:off x="457200" y="857232"/>
            <a:ext cx="8579296" cy="5812128"/>
          </a:xfrm>
        </p:spPr>
        <p:txBody>
          <a:bodyPr>
            <a:normAutofit/>
          </a:bodyPr>
          <a:lstStyle/>
          <a:p>
            <a:r>
              <a:rPr lang="sk-SK" sz="2000" dirty="0" smtClean="0"/>
              <a:t>V máji 1940 sa  Nemci otvorili západný front, keď napadli Francúzsko a štáty  Beneluxu. Veľmi rýchlo obsadili </a:t>
            </a:r>
            <a:r>
              <a:rPr lang="sk-SK" sz="2000" dirty="0" err="1" smtClean="0"/>
              <a:t>Holansko</a:t>
            </a:r>
            <a:endParaRPr lang="sk-SK" sz="2000" dirty="0" smtClean="0"/>
          </a:p>
          <a:p>
            <a:r>
              <a:rPr lang="sk-SK" sz="2000" dirty="0" smtClean="0"/>
              <a:t> ( </a:t>
            </a:r>
            <a:r>
              <a:rPr lang="sk-SK" sz="2000" dirty="0" err="1" smtClean="0"/>
              <a:t>Amserdam</a:t>
            </a:r>
            <a:r>
              <a:rPr lang="sk-SK" sz="2000" dirty="0" smtClean="0"/>
              <a:t> úplne zbombardovali) a  cez Belgicko vtrhli do Francúzska.  Obišli </a:t>
            </a:r>
            <a:r>
              <a:rPr lang="sk-SK" sz="2000" dirty="0" err="1" smtClean="0"/>
              <a:t>Maginotovu</a:t>
            </a:r>
            <a:r>
              <a:rPr lang="sk-SK" sz="2000" dirty="0" smtClean="0"/>
              <a:t>  líniu, ktorá  chránila  Francúzsko. Spojenci (  Francúzi a Briti)  boli porazení . Britský expedičný zbor  ostal uväznený  v prístave  </a:t>
            </a:r>
            <a:r>
              <a:rPr lang="sk-SK" sz="2000" dirty="0" err="1" smtClean="0"/>
              <a:t>Dunkerque</a:t>
            </a:r>
            <a:r>
              <a:rPr lang="sk-SK" sz="2000" dirty="0" smtClean="0"/>
              <a:t>, takmer  400 000 tisíc vojakom sa  podarilo evakuovať späť do Anglicka.   </a:t>
            </a:r>
          </a:p>
          <a:p>
            <a:r>
              <a:rPr lang="sk-SK" sz="2000" dirty="0" smtClean="0"/>
              <a:t>V júni 1940  padol i Paríž, Francúzsko kapitulovalo.  Od  vtedy  si Nemci začínali myslieť, že sú neporaziteľní. </a:t>
            </a:r>
          </a:p>
          <a:p>
            <a:endParaRPr lang="sk-SK" sz="2000" dirty="0" smtClean="0"/>
          </a:p>
        </p:txBody>
      </p:sp>
      <p:pic>
        <p:nvPicPr>
          <p:cNvPr id="4" name="Obrázok 3" descr="hitler1.jpg"/>
          <p:cNvPicPr>
            <a:picLocks noChangeAspect="1"/>
          </p:cNvPicPr>
          <p:nvPr/>
        </p:nvPicPr>
        <p:blipFill>
          <a:blip r:embed="rId3" cstate="print"/>
          <a:stretch>
            <a:fillRect/>
          </a:stretch>
        </p:blipFill>
        <p:spPr>
          <a:xfrm>
            <a:off x="1000100" y="3821910"/>
            <a:ext cx="2143140" cy="2786082"/>
          </a:xfrm>
          <a:prstGeom prst="rect">
            <a:avLst/>
          </a:prstGeom>
        </p:spPr>
      </p:pic>
      <p:pic>
        <p:nvPicPr>
          <p:cNvPr id="15362" name="Picture 2" descr="http://galerie.palba.cz/albums/userpics/10062/maginline1.jpg"/>
          <p:cNvPicPr>
            <a:picLocks noChangeAspect="1" noChangeArrowheads="1"/>
          </p:cNvPicPr>
          <p:nvPr/>
        </p:nvPicPr>
        <p:blipFill>
          <a:blip r:embed="rId4" cstate="print"/>
          <a:srcRect/>
          <a:stretch>
            <a:fillRect/>
          </a:stretch>
        </p:blipFill>
        <p:spPr bwMode="auto">
          <a:xfrm>
            <a:off x="3643306" y="3929066"/>
            <a:ext cx="3619482" cy="2717396"/>
          </a:xfrm>
          <a:prstGeom prst="rect">
            <a:avLst/>
          </a:prstGeom>
          <a:noFill/>
        </p:spPr>
      </p:pic>
      <p:sp>
        <p:nvSpPr>
          <p:cNvPr id="6" name="Šípka doprava 5">
            <a:hlinkClick r:id="rId5"/>
          </p:cNvPr>
          <p:cNvSpPr/>
          <p:nvPr/>
        </p:nvSpPr>
        <p:spPr>
          <a:xfrm>
            <a:off x="7740352" y="548680"/>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 name="Šípka doprava 6">
            <a:hlinkClick r:id="rId6"/>
          </p:cNvPr>
          <p:cNvSpPr/>
          <p:nvPr/>
        </p:nvSpPr>
        <p:spPr>
          <a:xfrm>
            <a:off x="6156176" y="2852936"/>
            <a:ext cx="72008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142852"/>
            <a:ext cx="8229600" cy="571504"/>
          </a:xfrm>
        </p:spPr>
        <p:txBody>
          <a:bodyPr>
            <a:normAutofit fontScale="90000"/>
          </a:bodyPr>
          <a:lstStyle/>
          <a:p>
            <a:r>
              <a:rPr lang="sk-SK" dirty="0" smtClean="0">
                <a:solidFill>
                  <a:srgbClr val="C00000"/>
                </a:solidFill>
              </a:rPr>
              <a:t>Útok na Britániu   </a:t>
            </a:r>
            <a:endParaRPr lang="sk-SK" dirty="0">
              <a:solidFill>
                <a:srgbClr val="C00000"/>
              </a:solidFill>
            </a:endParaRPr>
          </a:p>
        </p:txBody>
      </p:sp>
      <p:sp>
        <p:nvSpPr>
          <p:cNvPr id="3" name="Zástupný symbol obsahu 2"/>
          <p:cNvSpPr>
            <a:spLocks noGrp="1"/>
          </p:cNvSpPr>
          <p:nvPr>
            <p:ph idx="1"/>
          </p:nvPr>
        </p:nvSpPr>
        <p:spPr>
          <a:xfrm>
            <a:off x="457200" y="714356"/>
            <a:ext cx="8229600" cy="6143644"/>
          </a:xfrm>
        </p:spPr>
        <p:txBody>
          <a:bodyPr>
            <a:normAutofit/>
          </a:bodyPr>
          <a:lstStyle/>
          <a:p>
            <a:r>
              <a:rPr lang="sk-SK" sz="2000" dirty="0" smtClean="0"/>
              <a:t>V lete 1940 bolo Anglicko v Európe jediným slobodným štátom, preto sa  Hitler rozhodol  bombardovať anglické mestá. Nemecká </a:t>
            </a:r>
            <a:r>
              <a:rPr lang="sk-SK" sz="2000" dirty="0" err="1" smtClean="0"/>
              <a:t>Luftwaffe</a:t>
            </a:r>
            <a:r>
              <a:rPr lang="sk-SK" sz="2000" dirty="0" smtClean="0"/>
              <a:t>  sa zamerala proti letiskám RAF vo vnútrozemí ako i leteckým továrňam. Bola  to letecká  vojna, pri  ktorej bolo  zbombardovaných mnoho anglických miest. V  tejto bitke o Anglicko sa vyznamenalo i  veľa  českých a slovenských  pilotov v  službách  RAF.  Nový predseda vlády  W. </a:t>
            </a:r>
            <a:r>
              <a:rPr lang="sk-SK" sz="2000" dirty="0" err="1" smtClean="0"/>
              <a:t>Churchill</a:t>
            </a:r>
            <a:r>
              <a:rPr lang="sk-SK" sz="2000" dirty="0" smtClean="0"/>
              <a:t>,  Nemcom neustupoval, ale  sľuboval len krv, slzy a pot.   </a:t>
            </a:r>
          </a:p>
          <a:p>
            <a:r>
              <a:rPr lang="sk-SK" sz="2000" dirty="0" smtClean="0"/>
              <a:t>Bombardovanie  trvalo až do septembra,  spôsobilo značné škody, ale Británia  sa nevzdala. Nemci museli odložiť pozemný útok na neurčito.    </a:t>
            </a:r>
          </a:p>
          <a:p>
            <a:endParaRPr lang="sk-SK" sz="2000" dirty="0" smtClean="0">
              <a:solidFill>
                <a:srgbClr val="FFC000"/>
              </a:solidFill>
            </a:endParaRPr>
          </a:p>
          <a:p>
            <a:pPr>
              <a:buNone/>
            </a:pPr>
            <a:endParaRPr lang="sk-SK" sz="2000" dirty="0">
              <a:solidFill>
                <a:srgbClr val="FFC000"/>
              </a:solidFill>
            </a:endParaRPr>
          </a:p>
        </p:txBody>
      </p:sp>
      <p:pic>
        <p:nvPicPr>
          <p:cNvPr id="4" name="Obrázok 3" descr="7_10_5.jpg"/>
          <p:cNvPicPr>
            <a:picLocks noChangeAspect="1"/>
          </p:cNvPicPr>
          <p:nvPr/>
        </p:nvPicPr>
        <p:blipFill>
          <a:blip r:embed="rId3" cstate="print"/>
          <a:stretch>
            <a:fillRect/>
          </a:stretch>
        </p:blipFill>
        <p:spPr>
          <a:xfrm>
            <a:off x="1142976" y="4214818"/>
            <a:ext cx="2947990" cy="2474305"/>
          </a:xfrm>
          <a:prstGeom prst="rect">
            <a:avLst/>
          </a:prstGeom>
        </p:spPr>
      </p:pic>
      <p:pic>
        <p:nvPicPr>
          <p:cNvPr id="5" name="Obrázok 4" descr="luftvaffe_05.jpg"/>
          <p:cNvPicPr>
            <a:picLocks noChangeAspect="1"/>
          </p:cNvPicPr>
          <p:nvPr/>
        </p:nvPicPr>
        <p:blipFill>
          <a:blip r:embed="rId4" cstate="print"/>
          <a:stretch>
            <a:fillRect/>
          </a:stretch>
        </p:blipFill>
        <p:spPr>
          <a:xfrm>
            <a:off x="5000628" y="4143380"/>
            <a:ext cx="3071834" cy="2329474"/>
          </a:xfrm>
          <a:prstGeom prst="rect">
            <a:avLst/>
          </a:prstGeom>
        </p:spPr>
      </p:pic>
      <p:sp>
        <p:nvSpPr>
          <p:cNvPr id="6" name="Šípka doprava 5">
            <a:hlinkClick r:id="rId5"/>
          </p:cNvPr>
          <p:cNvSpPr/>
          <p:nvPr/>
        </p:nvSpPr>
        <p:spPr>
          <a:xfrm>
            <a:off x="7092280" y="404664"/>
            <a:ext cx="57606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Špička">
  <a:themeElements>
    <a:clrScheme name="Špička">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Špička">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Špička">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1177</TotalTime>
  <Words>1895</Words>
  <Application>Microsoft Office PowerPoint</Application>
  <PresentationFormat>Prezentácia na obrazovke (4:3)</PresentationFormat>
  <Paragraphs>163</Paragraphs>
  <Slides>27</Slides>
  <Notes>27</Notes>
  <HiddenSlides>0</HiddenSlides>
  <MMClips>0</MMClips>
  <ScaleCrop>false</ScaleCrop>
  <HeadingPairs>
    <vt:vector size="4" baseType="variant">
      <vt:variant>
        <vt:lpstr>Motív</vt:lpstr>
      </vt:variant>
      <vt:variant>
        <vt:i4>1</vt:i4>
      </vt:variant>
      <vt:variant>
        <vt:lpstr>Nadpisy snímok</vt:lpstr>
      </vt:variant>
      <vt:variant>
        <vt:i4>27</vt:i4>
      </vt:variant>
    </vt:vector>
  </HeadingPairs>
  <TitlesOfParts>
    <vt:vector size="28" baseType="lpstr">
      <vt:lpstr>Špička</vt:lpstr>
      <vt:lpstr>Priebeh 2. sv. vojny</vt:lpstr>
      <vt:lpstr>Nacizmus</vt:lpstr>
      <vt:lpstr>Propaganda</vt:lpstr>
      <vt:lpstr>Kultúra  a veda medzi  vojnami</vt:lpstr>
      <vt:lpstr>Umenie  a  kultúra  medzi  vojnami </vt:lpstr>
      <vt:lpstr>Napadnutie Poľska</vt:lpstr>
      <vt:lpstr>Napadnutie  Fínska -  zimná vojna Napadnutie  Dánska  a Nórska  </vt:lpstr>
      <vt:lpstr>Útok na  Francúzsko</vt:lpstr>
      <vt:lpstr>Útok na Britániu   </vt:lpstr>
      <vt:lpstr>Anexia Litvy, Estónska a  Lotyšska</vt:lpstr>
      <vt:lpstr>Vojna sa  mení na  svetovú</vt:lpstr>
      <vt:lpstr>Vojna v Indočíne</vt:lpstr>
      <vt:lpstr>Priebeh  vojny</vt:lpstr>
      <vt:lpstr>1943   - bitka  pri Stalingrade</vt:lpstr>
      <vt:lpstr>Kurská bitka</vt:lpstr>
      <vt:lpstr>Atlantická charta</vt:lpstr>
      <vt:lpstr>Veľká trojka</vt:lpstr>
      <vt:lpstr>Leningradská blokáda</vt:lpstr>
      <vt:lpstr>Vylodenie v  Normandii</vt:lpstr>
      <vt:lpstr>Ofenzíva  Červenej  armády</vt:lpstr>
      <vt:lpstr>Bitka  o Ardeny</vt:lpstr>
      <vt:lpstr>Jaltská  konferencia </vt:lpstr>
      <vt:lpstr>Bitka  o Berlín</vt:lpstr>
      <vt:lpstr>Vojna  s  Japonskom</vt:lpstr>
      <vt:lpstr>Mier  a  jeho  cena</vt:lpstr>
      <vt:lpstr>Straty na  životoch</vt:lpstr>
      <vt:lpstr>Ďakujem za pozornosť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Priebeh 2. sv. vojny</dc:title>
  <dc:creator>pc</dc:creator>
  <cp:lastModifiedBy>Raduz</cp:lastModifiedBy>
  <cp:revision>109</cp:revision>
  <dcterms:created xsi:type="dcterms:W3CDTF">2014-11-22T11:40:35Z</dcterms:created>
  <dcterms:modified xsi:type="dcterms:W3CDTF">2021-04-07T07:52:28Z</dcterms:modified>
</cp:coreProperties>
</file>