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9" r:id="rId22"/>
    <p:sldId id="275" r:id="rId23"/>
    <p:sldId id="276" r:id="rId24"/>
    <p:sldId id="277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98309DC-5B23-4669-AD68-F7962A969DFC}" type="datetimeFigureOut">
              <a:rPr lang="sk-SK" smtClean="0"/>
              <a:t>2. 10. 2023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DD87100-8C05-4EDE-AEA8-386F782C5F15}" type="slidenum">
              <a:rPr lang="sk-SK" smtClean="0"/>
              <a:t>‹#›</a:t>
            </a:fld>
            <a:endParaRPr lang="sk-SK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7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09DC-5B23-4669-AD68-F7962A969DFC}" type="datetimeFigureOut">
              <a:rPr lang="sk-SK" smtClean="0"/>
              <a:t>2. 10. 2023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7100-8C05-4EDE-AEA8-386F782C5F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526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09DC-5B23-4669-AD68-F7962A969DFC}" type="datetimeFigureOut">
              <a:rPr lang="sk-SK" smtClean="0"/>
              <a:t>2. 10. 2023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7100-8C05-4EDE-AEA8-386F782C5F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099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09DC-5B23-4669-AD68-F7962A969DFC}" type="datetimeFigureOut">
              <a:rPr lang="sk-SK" smtClean="0"/>
              <a:t>2. 10. 2023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7100-8C05-4EDE-AEA8-386F782C5F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42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8309DC-5B23-4669-AD68-F7962A969DFC}" type="datetimeFigureOut">
              <a:rPr lang="sk-SK" smtClean="0"/>
              <a:t>2. 10. 2023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D87100-8C05-4EDE-AEA8-386F782C5F15}" type="slidenum">
              <a:rPr lang="sk-SK" smtClean="0"/>
              <a:t>‹#›</a:t>
            </a:fld>
            <a:endParaRPr lang="sk-SK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21464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09DC-5B23-4669-AD68-F7962A969DFC}" type="datetimeFigureOut">
              <a:rPr lang="sk-SK" smtClean="0"/>
              <a:t>2. 10. 2023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7100-8C05-4EDE-AEA8-386F782C5F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530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09DC-5B23-4669-AD68-F7962A969DFC}" type="datetimeFigureOut">
              <a:rPr lang="sk-SK" smtClean="0"/>
              <a:t>2. 10. 2023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7100-8C05-4EDE-AEA8-386F782C5F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7945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09DC-5B23-4669-AD68-F7962A969DFC}" type="datetimeFigureOut">
              <a:rPr lang="sk-SK" smtClean="0"/>
              <a:t>2. 10. 2023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7100-8C05-4EDE-AEA8-386F782C5F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70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09DC-5B23-4669-AD68-F7962A969DFC}" type="datetimeFigureOut">
              <a:rPr lang="sk-SK" smtClean="0"/>
              <a:t>2. 10. 2023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7100-8C05-4EDE-AEA8-386F782C5F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119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98309DC-5B23-4669-AD68-F7962A969DFC}" type="datetimeFigureOut">
              <a:rPr lang="sk-SK" smtClean="0"/>
              <a:t>2. 10. 2023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DD87100-8C05-4EDE-AEA8-386F782C5F15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6581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98309DC-5B23-4669-AD68-F7962A969DFC}" type="datetimeFigureOut">
              <a:rPr lang="sk-SK" smtClean="0"/>
              <a:t>2. 10. 2023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DD87100-8C05-4EDE-AEA8-386F782C5F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820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98309DC-5B23-4669-AD68-F7962A969DFC}" type="datetimeFigureOut">
              <a:rPr lang="sk-SK" smtClean="0"/>
              <a:t>2. 10. 2023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DD87100-8C05-4EDE-AEA8-386F782C5F15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906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3630E01-BBD1-411E-A81B-09A6446CA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Naši príbuzní, susedia, priatelia...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01F86D8A-2E6A-41B9-8A71-565A82E747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4056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DB0B680-CC85-4FAF-8A2F-32F434BD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Aké právo detí som?</a:t>
            </a:r>
          </a:p>
        </p:txBody>
      </p:sp>
      <p:pic>
        <p:nvPicPr>
          <p:cNvPr id="2052" name="Picture 4" descr="Question mark PNG">
            <a:extLst>
              <a:ext uri="{FF2B5EF4-FFF2-40B4-BE49-F238E27FC236}">
                <a16:creationId xmlns:a16="http://schemas.microsoft.com/office/drawing/2014/main" xmlns="" id="{06726C6A-BAFA-4D3E-9056-2AC1FD722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40" y="3705225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ublina: šípka doľava 5">
            <a:extLst>
              <a:ext uri="{FF2B5EF4-FFF2-40B4-BE49-F238E27FC236}">
                <a16:creationId xmlns:a16="http://schemas.microsoft.com/office/drawing/2014/main" xmlns="" id="{7B7FF7CE-22C0-4BA3-BE3A-124E65E15B0B}"/>
              </a:ext>
            </a:extLst>
          </p:cNvPr>
          <p:cNvSpPr/>
          <p:nvPr/>
        </p:nvSpPr>
        <p:spPr>
          <a:xfrm>
            <a:off x="6050268" y="1874517"/>
            <a:ext cx="5611643" cy="194807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Právo na súkromie</a:t>
            </a:r>
          </a:p>
        </p:txBody>
      </p:sp>
      <p:pic>
        <p:nvPicPr>
          <p:cNvPr id="8194" name="Picture 2" descr="2019 In Focus: The Year Big Tech Tried To Fight User Privacy Concerns But  Failed Anyway">
            <a:extLst>
              <a:ext uri="{FF2B5EF4-FFF2-40B4-BE49-F238E27FC236}">
                <a16:creationId xmlns:a16="http://schemas.microsoft.com/office/drawing/2014/main" xmlns="" id="{B63A81C5-1A24-4741-ADFB-76D3C5300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5" y="1389659"/>
            <a:ext cx="5611643" cy="486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64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DD84644-E9C9-4FA3-93EA-17B55CD9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Opakovanie je matka múdrosti...</a:t>
            </a:r>
          </a:p>
        </p:txBody>
      </p:sp>
      <p:sp>
        <p:nvSpPr>
          <p:cNvPr id="4" name="Bublina: šípka nahor 3">
            <a:extLst>
              <a:ext uri="{FF2B5EF4-FFF2-40B4-BE49-F238E27FC236}">
                <a16:creationId xmlns:a16="http://schemas.microsoft.com/office/drawing/2014/main" xmlns="" id="{4F7678B5-13DB-472C-AF46-CED56BB49C2D}"/>
              </a:ext>
            </a:extLst>
          </p:cNvPr>
          <p:cNvSpPr/>
          <p:nvPr/>
        </p:nvSpPr>
        <p:spPr>
          <a:xfrm>
            <a:off x="1364975" y="1139687"/>
            <a:ext cx="6414052" cy="2769704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Na nasledujúcich </a:t>
            </a:r>
            <a:r>
              <a:rPr lang="sk-SK" sz="2400" i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slides</a:t>
            </a:r>
            <a:r>
              <a:rPr lang="sk-SK" sz="24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 nádeje niekoľko </a:t>
            </a:r>
            <a:r>
              <a:rPr lang="sk-SK" sz="24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povinností, ktorými sú viazané deti v rodinnom živote.</a:t>
            </a:r>
          </a:p>
        </p:txBody>
      </p:sp>
      <p:sp>
        <p:nvSpPr>
          <p:cNvPr id="6" name="Bublina: šípka nahor 5">
            <a:extLst>
              <a:ext uri="{FF2B5EF4-FFF2-40B4-BE49-F238E27FC236}">
                <a16:creationId xmlns:a16="http://schemas.microsoft.com/office/drawing/2014/main" xmlns="" id="{4BC3960B-982D-441F-891B-A86C07CBF371}"/>
              </a:ext>
            </a:extLst>
          </p:cNvPr>
          <p:cNvSpPr/>
          <p:nvPr/>
        </p:nvSpPr>
        <p:spPr>
          <a:xfrm>
            <a:off x="4293704" y="3705911"/>
            <a:ext cx="6414052" cy="2769704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Pokúste sa k jednotlivým vyjadreniam </a:t>
            </a:r>
            <a:r>
              <a:rPr lang="sk-SK" sz="24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určiť právo rodičov.</a:t>
            </a:r>
          </a:p>
        </p:txBody>
      </p:sp>
      <p:pic>
        <p:nvPicPr>
          <p:cNvPr id="1028" name="Picture 4" descr="Question Mark - 3d Man Thinking Png - (733x554) Png Clipart Download">
            <a:extLst>
              <a:ext uri="{FF2B5EF4-FFF2-40B4-BE49-F238E27FC236}">
                <a16:creationId xmlns:a16="http://schemas.microsoft.com/office/drawing/2014/main" xmlns="" id="{7111D4FF-C122-4918-B41D-CCC537605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5" y="4064690"/>
            <a:ext cx="3776869" cy="27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inking clipart 5 » Clipart Station">
            <a:extLst>
              <a:ext uri="{FF2B5EF4-FFF2-40B4-BE49-F238E27FC236}">
                <a16:creationId xmlns:a16="http://schemas.microsoft.com/office/drawing/2014/main" xmlns="" id="{B8070B4D-4C63-43C2-B2A3-C9EB1A1BB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038" y="1239060"/>
            <a:ext cx="3498127" cy="32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63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A517DF3-5EEC-4E97-BDD5-7AF93C84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Aké právo rodičov som?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xmlns="" id="{028D029C-6D6D-41CB-A7AB-7DF782FC8110}"/>
              </a:ext>
            </a:extLst>
          </p:cNvPr>
          <p:cNvSpPr/>
          <p:nvPr/>
        </p:nvSpPr>
        <p:spPr>
          <a:xfrm>
            <a:off x="1073426" y="1709529"/>
            <a:ext cx="4333461" cy="62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</a:rPr>
              <a:t>1. Povinnosť detí správať sa slušne.</a:t>
            </a:r>
          </a:p>
        </p:txBody>
      </p:sp>
      <p:sp>
        <p:nvSpPr>
          <p:cNvPr id="7" name="Bublina: šípka doľava 6">
            <a:extLst>
              <a:ext uri="{FF2B5EF4-FFF2-40B4-BE49-F238E27FC236}">
                <a16:creationId xmlns:a16="http://schemas.microsoft.com/office/drawing/2014/main" xmlns="" id="{81BD6FE5-4A31-45E6-AE47-133D1174ED9D}"/>
              </a:ext>
            </a:extLst>
          </p:cNvPr>
          <p:cNvSpPr/>
          <p:nvPr/>
        </p:nvSpPr>
        <p:spPr>
          <a:xfrm>
            <a:off x="5585139" y="1499151"/>
            <a:ext cx="6275556" cy="935668"/>
          </a:xfrm>
          <a:prstGeom prst="left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1. Právo rodičov vyžadovať od detí úctu.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xmlns="" id="{12F07D26-500C-4FD8-ACEE-6DD2B2748375}"/>
              </a:ext>
            </a:extLst>
          </p:cNvPr>
          <p:cNvSpPr/>
          <p:nvPr/>
        </p:nvSpPr>
        <p:spPr>
          <a:xfrm>
            <a:off x="1073425" y="2726633"/>
            <a:ext cx="4333461" cy="62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</a:rPr>
              <a:t>2. Povinnosť detí prijať rozhodnutie rodičov.</a:t>
            </a:r>
          </a:p>
        </p:txBody>
      </p:sp>
      <p:sp>
        <p:nvSpPr>
          <p:cNvPr id="11" name="Bublina: šípka doľava 10">
            <a:extLst>
              <a:ext uri="{FF2B5EF4-FFF2-40B4-BE49-F238E27FC236}">
                <a16:creationId xmlns:a16="http://schemas.microsoft.com/office/drawing/2014/main" xmlns="" id="{9E6C3A01-CCD2-4044-9391-6CD34CF53478}"/>
              </a:ext>
            </a:extLst>
          </p:cNvPr>
          <p:cNvSpPr/>
          <p:nvPr/>
        </p:nvSpPr>
        <p:spPr>
          <a:xfrm>
            <a:off x="5632174" y="2615916"/>
            <a:ext cx="6228521" cy="935668"/>
          </a:xfrm>
          <a:prstGeom prst="left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2. Právo rodičov vyžadovať od detí rešpekt.</a:t>
            </a:r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xmlns="" id="{E82635F4-04BD-44A3-AA32-3DC226610E5B}"/>
              </a:ext>
            </a:extLst>
          </p:cNvPr>
          <p:cNvSpPr/>
          <p:nvPr/>
        </p:nvSpPr>
        <p:spPr>
          <a:xfrm>
            <a:off x="1073425" y="3680787"/>
            <a:ext cx="4333461" cy="62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</a:rPr>
              <a:t>3. Povinnosť detí starať sa o svoje zdravie.</a:t>
            </a:r>
          </a:p>
        </p:txBody>
      </p:sp>
      <p:sp>
        <p:nvSpPr>
          <p:cNvPr id="17" name="Bublina: šípka doľava 16">
            <a:extLst>
              <a:ext uri="{FF2B5EF4-FFF2-40B4-BE49-F238E27FC236}">
                <a16:creationId xmlns:a16="http://schemas.microsoft.com/office/drawing/2014/main" xmlns="" id="{8AF7818B-9BD0-4B92-96E4-218866365868}"/>
              </a:ext>
            </a:extLst>
          </p:cNvPr>
          <p:cNvSpPr/>
          <p:nvPr/>
        </p:nvSpPr>
        <p:spPr>
          <a:xfrm>
            <a:off x="5632173" y="3637716"/>
            <a:ext cx="6228521" cy="935668"/>
          </a:xfrm>
          <a:prstGeom prst="left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3. Právo rodičov vyžadovať od detí ochranu svojho zdravia.</a:t>
            </a:r>
          </a:p>
        </p:txBody>
      </p:sp>
      <p:sp>
        <p:nvSpPr>
          <p:cNvPr id="19" name="Obdĺžnik 18">
            <a:extLst>
              <a:ext uri="{FF2B5EF4-FFF2-40B4-BE49-F238E27FC236}">
                <a16:creationId xmlns:a16="http://schemas.microsoft.com/office/drawing/2014/main" xmlns="" id="{0DFE3E24-5168-4A24-A71B-776E867DCC7F}"/>
              </a:ext>
            </a:extLst>
          </p:cNvPr>
          <p:cNvSpPr/>
          <p:nvPr/>
        </p:nvSpPr>
        <p:spPr>
          <a:xfrm>
            <a:off x="1073425" y="4634941"/>
            <a:ext cx="4333461" cy="62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</a:rPr>
              <a:t>4. Povinnosť detí plniť si školské povinnosti.</a:t>
            </a:r>
          </a:p>
        </p:txBody>
      </p:sp>
      <p:sp>
        <p:nvSpPr>
          <p:cNvPr id="21" name="Bublina: šípka doľava 20">
            <a:extLst>
              <a:ext uri="{FF2B5EF4-FFF2-40B4-BE49-F238E27FC236}">
                <a16:creationId xmlns:a16="http://schemas.microsoft.com/office/drawing/2014/main" xmlns="" id="{E026631D-509B-41E6-BC9D-AF8AFE4316C9}"/>
              </a:ext>
            </a:extLst>
          </p:cNvPr>
          <p:cNvSpPr/>
          <p:nvPr/>
        </p:nvSpPr>
        <p:spPr>
          <a:xfrm>
            <a:off x="5632173" y="4789960"/>
            <a:ext cx="6228521" cy="935668"/>
          </a:xfrm>
          <a:prstGeom prst="left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4. Právo rodičov vyžadovať od Teba plnenie si vzdelávacích povinností.</a:t>
            </a:r>
          </a:p>
        </p:txBody>
      </p:sp>
      <p:sp>
        <p:nvSpPr>
          <p:cNvPr id="25" name="Obdĺžnik 24">
            <a:extLst>
              <a:ext uri="{FF2B5EF4-FFF2-40B4-BE49-F238E27FC236}">
                <a16:creationId xmlns:a16="http://schemas.microsoft.com/office/drawing/2014/main" xmlns="" id="{A4F8469E-985F-4CB6-9DE2-715318E4CD22}"/>
              </a:ext>
            </a:extLst>
          </p:cNvPr>
          <p:cNvSpPr/>
          <p:nvPr/>
        </p:nvSpPr>
        <p:spPr>
          <a:xfrm>
            <a:off x="1073425" y="5852762"/>
            <a:ext cx="4333461" cy="62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</a:rPr>
              <a:t>5. Povinnosť detí pomôcť v domácnosti.</a:t>
            </a:r>
          </a:p>
        </p:txBody>
      </p:sp>
      <p:sp>
        <p:nvSpPr>
          <p:cNvPr id="27" name="Bublina: šípka doľava 26">
            <a:extLst>
              <a:ext uri="{FF2B5EF4-FFF2-40B4-BE49-F238E27FC236}">
                <a16:creationId xmlns:a16="http://schemas.microsoft.com/office/drawing/2014/main" xmlns="" id="{6DF04C29-DEC5-4B2D-959D-B66D035B2DF1}"/>
              </a:ext>
            </a:extLst>
          </p:cNvPr>
          <p:cNvSpPr/>
          <p:nvPr/>
        </p:nvSpPr>
        <p:spPr>
          <a:xfrm>
            <a:off x="5585139" y="5852762"/>
            <a:ext cx="6228521" cy="935668"/>
          </a:xfrm>
          <a:prstGeom prst="left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5. Právo rodičov vyžadovať od Teba spoluprácu.</a:t>
            </a:r>
          </a:p>
        </p:txBody>
      </p:sp>
    </p:spTree>
    <p:extLst>
      <p:ext uri="{BB962C8B-B14F-4D97-AF65-F5344CB8AC3E}">
        <p14:creationId xmlns:p14="http://schemas.microsoft.com/office/powerpoint/2010/main" val="87363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3630E01-BBD1-411E-A81B-09A6446CA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Kto je moja rodina?</a:t>
            </a:r>
          </a:p>
        </p:txBody>
      </p:sp>
    </p:spTree>
    <p:extLst>
      <p:ext uri="{BB962C8B-B14F-4D97-AF65-F5344CB8AC3E}">
        <p14:creationId xmlns:p14="http://schemas.microsoft.com/office/powerpoint/2010/main" val="827146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C72C2BB-23B3-4EC0-A35B-81D579F9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661" y="104089"/>
            <a:ext cx="10178322" cy="1492132"/>
          </a:xfrm>
        </p:spPr>
        <p:txBody>
          <a:bodyPr/>
          <a:lstStyle/>
          <a:p>
            <a:r>
              <a:rPr lang="sk-SK" dirty="0"/>
              <a:t>RODIA </a:t>
            </a:r>
            <a:r>
              <a:rPr lang="sk-SK" dirty="0" err="1"/>
              <a:t>MôžE</a:t>
            </a:r>
            <a:r>
              <a:rPr lang="sk-SK" dirty="0"/>
              <a:t> Byť:</a:t>
            </a:r>
          </a:p>
        </p:txBody>
      </p:sp>
      <p:sp>
        <p:nvSpPr>
          <p:cNvPr id="5" name="Ovál 4">
            <a:extLst>
              <a:ext uri="{FF2B5EF4-FFF2-40B4-BE49-F238E27FC236}">
                <a16:creationId xmlns:a16="http://schemas.microsoft.com/office/drawing/2014/main" xmlns="" id="{1BB3BA68-6E5F-44A3-86AE-2C0739A0276A}"/>
              </a:ext>
            </a:extLst>
          </p:cNvPr>
          <p:cNvSpPr/>
          <p:nvPr/>
        </p:nvSpPr>
        <p:spPr>
          <a:xfrm>
            <a:off x="1431234" y="1381206"/>
            <a:ext cx="3935895" cy="137822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1. UŽŠIA</a:t>
            </a:r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xmlns="" id="{D943A3F1-78BE-408F-AB1D-36877254AF61}"/>
              </a:ext>
            </a:extLst>
          </p:cNvPr>
          <p:cNvSpPr/>
          <p:nvPr/>
        </p:nvSpPr>
        <p:spPr>
          <a:xfrm>
            <a:off x="1431234" y="3759971"/>
            <a:ext cx="3935895" cy="137822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2. ŠIRŠIA</a:t>
            </a:r>
          </a:p>
        </p:txBody>
      </p:sp>
      <p:pic>
        <p:nvPicPr>
          <p:cNvPr id="9218" name="Picture 2" descr="Matching Mom Dad Kid Shirts, Mom, Dad, I &lt;3 My Mom and Dad">
            <a:extLst>
              <a:ext uri="{FF2B5EF4-FFF2-40B4-BE49-F238E27FC236}">
                <a16:creationId xmlns:a16="http://schemas.microsoft.com/office/drawing/2014/main" xmlns="" id="{54FC963D-C199-4D7D-9D87-17814CEC9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822" y="382845"/>
            <a:ext cx="4684969" cy="358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xmlns="" id="{114EDEBD-7F3B-49CE-A9BD-BD080653A89F}"/>
              </a:ext>
            </a:extLst>
          </p:cNvPr>
          <p:cNvCxnSpPr>
            <a:cxnSpLocks/>
          </p:cNvCxnSpPr>
          <p:nvPr/>
        </p:nvCxnSpPr>
        <p:spPr>
          <a:xfrm flipV="1">
            <a:off x="4638261" y="1060174"/>
            <a:ext cx="2650435" cy="1010145"/>
          </a:xfrm>
          <a:prstGeom prst="straightConnector1">
            <a:avLst/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 descr="News Memo – Online News Paper Blog Posts">
            <a:extLst>
              <a:ext uri="{FF2B5EF4-FFF2-40B4-BE49-F238E27FC236}">
                <a16:creationId xmlns:a16="http://schemas.microsoft.com/office/drawing/2014/main" xmlns="" id="{DEF594FD-9D62-4244-88F3-99F4076F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702" y="4132670"/>
            <a:ext cx="5242481" cy="262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xmlns="" id="{B560CA0C-B5E7-496B-A2A6-FB839C02C4A1}"/>
              </a:ext>
            </a:extLst>
          </p:cNvPr>
          <p:cNvCxnSpPr>
            <a:cxnSpLocks/>
          </p:cNvCxnSpPr>
          <p:nvPr/>
        </p:nvCxnSpPr>
        <p:spPr>
          <a:xfrm>
            <a:off x="4605457" y="4606769"/>
            <a:ext cx="1888108" cy="1428391"/>
          </a:xfrm>
          <a:prstGeom prst="straightConnector1">
            <a:avLst/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786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C72C2BB-23B3-4EC0-A35B-81D579F9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661" y="104089"/>
            <a:ext cx="10178322" cy="1492132"/>
          </a:xfrm>
        </p:spPr>
        <p:txBody>
          <a:bodyPr/>
          <a:lstStyle/>
          <a:p>
            <a:r>
              <a:rPr lang="sk-SK" dirty="0"/>
              <a:t>DISKUTUJEME...</a:t>
            </a:r>
          </a:p>
        </p:txBody>
      </p:sp>
      <p:sp>
        <p:nvSpPr>
          <p:cNvPr id="3" name="Bublina: šípka nahor 2">
            <a:extLst>
              <a:ext uri="{FF2B5EF4-FFF2-40B4-BE49-F238E27FC236}">
                <a16:creationId xmlns:a16="http://schemas.microsoft.com/office/drawing/2014/main" xmlns="" id="{FA5113B7-73D4-453A-B060-798044CC9BE9}"/>
              </a:ext>
            </a:extLst>
          </p:cNvPr>
          <p:cNvSpPr/>
          <p:nvPr/>
        </p:nvSpPr>
        <p:spPr>
          <a:xfrm>
            <a:off x="1145661" y="850155"/>
            <a:ext cx="10336696" cy="251791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,,Jakubova starká rozprávala o svojom detstve. Každú nedeľu sa stretávali u starej mamy. Sedem bratrancov a sesterníc zažívalo fantastické pocity. Dospelí ich mali pod dohľadom, usmerňovali ich. Deťom to nevadilo, nebúrili sa, rešpektovali dospelých. S ,,otvorenými ústami“ počúvali rodinné príbehy.“</a:t>
            </a:r>
          </a:p>
        </p:txBody>
      </p:sp>
      <p:sp>
        <p:nvSpPr>
          <p:cNvPr id="4" name="Bublina reči: obdĺžnik so zaoblenými rohmi 3">
            <a:extLst>
              <a:ext uri="{FF2B5EF4-FFF2-40B4-BE49-F238E27FC236}">
                <a16:creationId xmlns:a16="http://schemas.microsoft.com/office/drawing/2014/main" xmlns="" id="{5AE80ED5-6375-4E15-B079-2AFB55CE4FD0}"/>
              </a:ext>
            </a:extLst>
          </p:cNvPr>
          <p:cNvSpPr/>
          <p:nvPr/>
        </p:nvSpPr>
        <p:spPr>
          <a:xfrm>
            <a:off x="6268278" y="3670023"/>
            <a:ext cx="5055705" cy="2691020"/>
          </a:xfrm>
          <a:prstGeom prst="wedgeRoundRectCallou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Dokážete v tejto ukážke nájsť niečo, čo Vám vzhľadom na dnešnú dobu príde ,,zvláštne“?</a:t>
            </a:r>
          </a:p>
        </p:txBody>
      </p:sp>
      <p:sp>
        <p:nvSpPr>
          <p:cNvPr id="6" name="Bublina reči: obdĺžnik so zaoblenými rohmi 5">
            <a:extLst>
              <a:ext uri="{FF2B5EF4-FFF2-40B4-BE49-F238E27FC236}">
                <a16:creationId xmlns:a16="http://schemas.microsoft.com/office/drawing/2014/main" xmlns="" id="{A0B1069A-0449-4300-9E58-B5C6D8D3F816}"/>
              </a:ext>
            </a:extLst>
          </p:cNvPr>
          <p:cNvSpPr/>
          <p:nvPr/>
        </p:nvSpPr>
        <p:spPr>
          <a:xfrm>
            <a:off x="1040295" y="3670023"/>
            <a:ext cx="5055705" cy="2691020"/>
          </a:xfrm>
          <a:prstGeom prst="wedgeRoundRectCallou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Dokážete uviesť nejakú výhodu stretávanie sa širšej rodiny?</a:t>
            </a:r>
          </a:p>
        </p:txBody>
      </p:sp>
    </p:spTree>
    <p:extLst>
      <p:ext uri="{BB962C8B-B14F-4D97-AF65-F5344CB8AC3E}">
        <p14:creationId xmlns:p14="http://schemas.microsoft.com/office/powerpoint/2010/main" val="568026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784D31A-B84A-40C5-86B3-2813976B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Diskutujeme...</a:t>
            </a:r>
          </a:p>
        </p:txBody>
      </p:sp>
      <p:sp>
        <p:nvSpPr>
          <p:cNvPr id="5" name="Bublina reči: obdĺžnik so zaoblenými rohmi 4">
            <a:extLst>
              <a:ext uri="{FF2B5EF4-FFF2-40B4-BE49-F238E27FC236}">
                <a16:creationId xmlns:a16="http://schemas.microsoft.com/office/drawing/2014/main" xmlns="" id="{3DD9715E-280D-474D-90A2-F32E094430AF}"/>
              </a:ext>
            </a:extLst>
          </p:cNvPr>
          <p:cNvSpPr/>
          <p:nvPr/>
        </p:nvSpPr>
        <p:spPr>
          <a:xfrm>
            <a:off x="1040295" y="1353738"/>
            <a:ext cx="5055705" cy="2691020"/>
          </a:xfrm>
          <a:prstGeom prst="wedgeRoundRectCallou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Ako často a pri akých príležitostiach sa zvykne dnes stretávať širšia rodina?</a:t>
            </a:r>
          </a:p>
        </p:txBody>
      </p:sp>
      <p:sp>
        <p:nvSpPr>
          <p:cNvPr id="7" name="Bublina reči: obdĺžnik so zaoblenými rohmi 6">
            <a:extLst>
              <a:ext uri="{FF2B5EF4-FFF2-40B4-BE49-F238E27FC236}">
                <a16:creationId xmlns:a16="http://schemas.microsoft.com/office/drawing/2014/main" xmlns="" id="{7AC60D12-BD00-4C57-B0D2-A6614978311D}"/>
              </a:ext>
            </a:extLst>
          </p:cNvPr>
          <p:cNvSpPr/>
          <p:nvPr/>
        </p:nvSpPr>
        <p:spPr>
          <a:xfrm>
            <a:off x="6340839" y="3637974"/>
            <a:ext cx="5055705" cy="2691020"/>
          </a:xfrm>
          <a:prstGeom prst="wedgeRoundRectCallou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Vedeli by ste uviesť nejaké dôvody, pre ktoré nie je možné, aby sa širšia rodina dnes stretávala ,,každú nedeľu“?</a:t>
            </a:r>
          </a:p>
        </p:txBody>
      </p:sp>
      <p:pic>
        <p:nvPicPr>
          <p:cNvPr id="11266" name="Picture 2" descr="Discussion à thème | L'autre Regard">
            <a:extLst>
              <a:ext uri="{FF2B5EF4-FFF2-40B4-BE49-F238E27FC236}">
                <a16:creationId xmlns:a16="http://schemas.microsoft.com/office/drawing/2014/main" xmlns="" id="{42428162-8F79-4142-AA75-CAFCED4EA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69" y="382385"/>
            <a:ext cx="4714875" cy="304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The Discussion Section: Some Pointers — Mick Cooper Training and Consultancy">
            <a:extLst>
              <a:ext uri="{FF2B5EF4-FFF2-40B4-BE49-F238E27FC236}">
                <a16:creationId xmlns:a16="http://schemas.microsoft.com/office/drawing/2014/main" xmlns="" id="{4ADBAAB7-49F7-4E0F-BADE-44D8C73B9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786" y="4322928"/>
            <a:ext cx="4753214" cy="289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224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784D31A-B84A-40C5-86B3-2813976B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NEFUNKČNOSŤ širšej rodiny...</a:t>
            </a:r>
          </a:p>
        </p:txBody>
      </p:sp>
      <p:sp>
        <p:nvSpPr>
          <p:cNvPr id="3" name="Bublina: šípka nahor 2">
            <a:extLst>
              <a:ext uri="{FF2B5EF4-FFF2-40B4-BE49-F238E27FC236}">
                <a16:creationId xmlns:a16="http://schemas.microsoft.com/office/drawing/2014/main" xmlns="" id="{1F66A050-65BF-434F-A474-D8CCABA1601C}"/>
              </a:ext>
            </a:extLst>
          </p:cNvPr>
          <p:cNvSpPr/>
          <p:nvPr/>
        </p:nvSpPr>
        <p:spPr>
          <a:xfrm>
            <a:off x="1251678" y="2749271"/>
            <a:ext cx="4035940" cy="1492133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rodinné konflikty</a:t>
            </a:r>
          </a:p>
        </p:txBody>
      </p:sp>
      <p:sp>
        <p:nvSpPr>
          <p:cNvPr id="4" name="Bublina: šípka nahor 3">
            <a:extLst>
              <a:ext uri="{FF2B5EF4-FFF2-40B4-BE49-F238E27FC236}">
                <a16:creationId xmlns:a16="http://schemas.microsoft.com/office/drawing/2014/main" xmlns="" id="{50B40B15-B4A8-4206-8688-FC64217531A4}"/>
              </a:ext>
            </a:extLst>
          </p:cNvPr>
          <p:cNvSpPr/>
          <p:nvPr/>
        </p:nvSpPr>
        <p:spPr>
          <a:xfrm>
            <a:off x="1251678" y="1192795"/>
            <a:ext cx="4035940" cy="1492133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odlišné bydliská</a:t>
            </a:r>
          </a:p>
        </p:txBody>
      </p:sp>
      <p:sp>
        <p:nvSpPr>
          <p:cNvPr id="6" name="Bublina: šípka nahor 5">
            <a:extLst>
              <a:ext uri="{FF2B5EF4-FFF2-40B4-BE49-F238E27FC236}">
                <a16:creationId xmlns:a16="http://schemas.microsoft.com/office/drawing/2014/main" xmlns="" id="{844D2C32-7040-44FE-BF88-1379A96D5FC2}"/>
              </a:ext>
            </a:extLst>
          </p:cNvPr>
          <p:cNvSpPr/>
          <p:nvPr/>
        </p:nvSpPr>
        <p:spPr>
          <a:xfrm>
            <a:off x="1251678" y="4399167"/>
            <a:ext cx="4035940" cy="1492133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pracovná vyťaženosť</a:t>
            </a:r>
          </a:p>
        </p:txBody>
      </p:sp>
      <p:pic>
        <p:nvPicPr>
          <p:cNvPr id="12290" name="Picture 2" descr="Po přízni řízni | popelky">
            <a:extLst>
              <a:ext uri="{FF2B5EF4-FFF2-40B4-BE49-F238E27FC236}">
                <a16:creationId xmlns:a16="http://schemas.microsoft.com/office/drawing/2014/main" xmlns="" id="{C314B7C3-8607-401C-8332-D8FBC485E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398" y="1312184"/>
            <a:ext cx="5965862" cy="463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382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3630E01-BBD1-411E-A81B-09A6446CA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ACH, TÍ SUSEDIA...</a:t>
            </a:r>
          </a:p>
        </p:txBody>
      </p:sp>
    </p:spTree>
    <p:extLst>
      <p:ext uri="{BB962C8B-B14F-4D97-AF65-F5344CB8AC3E}">
        <p14:creationId xmlns:p14="http://schemas.microsoft.com/office/powerpoint/2010/main" val="1896652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C72C2BB-23B3-4EC0-A35B-81D579F9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661" y="104089"/>
            <a:ext cx="10178322" cy="1492132"/>
          </a:xfrm>
        </p:spPr>
        <p:txBody>
          <a:bodyPr/>
          <a:lstStyle/>
          <a:p>
            <a:r>
              <a:rPr lang="sk-SK" dirty="0"/>
              <a:t>Zmenili sa aj susedské vzťahy?</a:t>
            </a:r>
          </a:p>
        </p:txBody>
      </p:sp>
      <p:sp>
        <p:nvSpPr>
          <p:cNvPr id="3" name="Bublina: šípka nahor 2">
            <a:extLst>
              <a:ext uri="{FF2B5EF4-FFF2-40B4-BE49-F238E27FC236}">
                <a16:creationId xmlns:a16="http://schemas.microsoft.com/office/drawing/2014/main" xmlns="" id="{FA5113B7-73D4-453A-B060-798044CC9BE9}"/>
              </a:ext>
            </a:extLst>
          </p:cNvPr>
          <p:cNvSpPr/>
          <p:nvPr/>
        </p:nvSpPr>
        <p:spPr>
          <a:xfrm>
            <a:off x="1145661" y="850155"/>
            <a:ext cx="10336696" cy="251791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,,Jakubova starká rozprávala, že v roku 1960 mala 10 rokov. Bývali na bratislavskom sídlisku. Deti zo susedstva sa bežne stretávali pred domom a hrali pre svojich rodičov divadielka. Tí si priniesli stoličky, uvarenú kávu a debatovali ešte dlho po skončení vystúpenia. Deti sa hrali </a:t>
            </a:r>
            <a:r>
              <a:rPr lang="sk-SK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poblíž</a:t>
            </a:r>
            <a:r>
              <a:rPr lang="sk-SK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.“</a:t>
            </a:r>
          </a:p>
        </p:txBody>
      </p:sp>
      <p:sp>
        <p:nvSpPr>
          <p:cNvPr id="5" name="Bublina reči: obdĺžnik so zaoblenými rohmi 4">
            <a:extLst>
              <a:ext uri="{FF2B5EF4-FFF2-40B4-BE49-F238E27FC236}">
                <a16:creationId xmlns:a16="http://schemas.microsoft.com/office/drawing/2014/main" xmlns="" id="{7C9A2034-E273-486A-A7EA-7645A6FEB2BD}"/>
              </a:ext>
            </a:extLst>
          </p:cNvPr>
          <p:cNvSpPr/>
          <p:nvPr/>
        </p:nvSpPr>
        <p:spPr>
          <a:xfrm>
            <a:off x="1040295" y="3670023"/>
            <a:ext cx="5055705" cy="2691020"/>
          </a:xfrm>
          <a:prstGeom prst="wedgeRoundRectCallou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Dokážete si obdobnú situáciu predstaviť na bratislavskom sídlisku dnes?</a:t>
            </a:r>
          </a:p>
        </p:txBody>
      </p:sp>
      <p:sp>
        <p:nvSpPr>
          <p:cNvPr id="9" name="Bublina reči: obdĺžnik so zaoblenými rohmi 8">
            <a:extLst>
              <a:ext uri="{FF2B5EF4-FFF2-40B4-BE49-F238E27FC236}">
                <a16:creationId xmlns:a16="http://schemas.microsoft.com/office/drawing/2014/main" xmlns="" id="{F1F98997-F354-4DF2-8DBC-0F0197BA3278}"/>
              </a:ext>
            </a:extLst>
          </p:cNvPr>
          <p:cNvSpPr/>
          <p:nvPr/>
        </p:nvSpPr>
        <p:spPr>
          <a:xfrm>
            <a:off x="6426652" y="3670023"/>
            <a:ext cx="5055705" cy="2691020"/>
          </a:xfrm>
          <a:prstGeom prst="wedgeRoundRectCallou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 čom a prečo sa zmenili susedské vzťahy oproti minulosti? </a:t>
            </a:r>
          </a:p>
        </p:txBody>
      </p:sp>
    </p:spTree>
    <p:extLst>
      <p:ext uri="{BB962C8B-B14F-4D97-AF65-F5344CB8AC3E}">
        <p14:creationId xmlns:p14="http://schemas.microsoft.com/office/powerpoint/2010/main" val="334967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DD84644-E9C9-4FA3-93EA-17B55CD9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Opakovanie je matka múdrosti...</a:t>
            </a:r>
          </a:p>
        </p:txBody>
      </p:sp>
      <p:sp>
        <p:nvSpPr>
          <p:cNvPr id="4" name="Bublina: šípka nahor 3">
            <a:extLst>
              <a:ext uri="{FF2B5EF4-FFF2-40B4-BE49-F238E27FC236}">
                <a16:creationId xmlns:a16="http://schemas.microsoft.com/office/drawing/2014/main" xmlns="" id="{4F7678B5-13DB-472C-AF46-CED56BB49C2D}"/>
              </a:ext>
            </a:extLst>
          </p:cNvPr>
          <p:cNvSpPr/>
          <p:nvPr/>
        </p:nvSpPr>
        <p:spPr>
          <a:xfrm>
            <a:off x="1364975" y="1139687"/>
            <a:ext cx="6414052" cy="2769704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Teraz, keď už poznáte najdôležitejšia práva a povinnosti členov jednej rodiny, skúste podľa obrázkov a piktogramov určiť, </a:t>
            </a:r>
            <a:r>
              <a:rPr lang="sk-SK" sz="24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k akému právu sa dané vyobrazenie viaže.</a:t>
            </a:r>
          </a:p>
        </p:txBody>
      </p:sp>
      <p:sp>
        <p:nvSpPr>
          <p:cNvPr id="6" name="Bublina: šípka nahor 5">
            <a:extLst>
              <a:ext uri="{FF2B5EF4-FFF2-40B4-BE49-F238E27FC236}">
                <a16:creationId xmlns:a16="http://schemas.microsoft.com/office/drawing/2014/main" xmlns="" id="{4BC3960B-982D-441F-891B-A86C07CBF371}"/>
              </a:ext>
            </a:extLst>
          </p:cNvPr>
          <p:cNvSpPr/>
          <p:nvPr/>
        </p:nvSpPr>
        <p:spPr>
          <a:xfrm>
            <a:off x="3916019" y="3705911"/>
            <a:ext cx="6414052" cy="2769704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Argumentujte a vždy vysvetlite,</a:t>
            </a:r>
            <a:r>
              <a:rPr lang="sk-SK" sz="24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 o čom dané právo vypovedá.</a:t>
            </a:r>
          </a:p>
        </p:txBody>
      </p:sp>
      <p:pic>
        <p:nvPicPr>
          <p:cNvPr id="1028" name="Picture 4" descr="Question Mark - 3d Man Thinking Png - (733x554) Png Clipart Download">
            <a:extLst>
              <a:ext uri="{FF2B5EF4-FFF2-40B4-BE49-F238E27FC236}">
                <a16:creationId xmlns:a16="http://schemas.microsoft.com/office/drawing/2014/main" xmlns="" id="{7111D4FF-C122-4918-B41D-CCC537605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5" y="4064690"/>
            <a:ext cx="3776869" cy="27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inking clipart 5 » Clipart Station">
            <a:extLst>
              <a:ext uri="{FF2B5EF4-FFF2-40B4-BE49-F238E27FC236}">
                <a16:creationId xmlns:a16="http://schemas.microsoft.com/office/drawing/2014/main" xmlns="" id="{B8070B4D-4C63-43C2-B2A3-C9EB1A1BB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038" y="1239060"/>
            <a:ext cx="3498127" cy="32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236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204CADF-6330-42E3-BACF-B0261221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32342"/>
            <a:ext cx="10178322" cy="1492132"/>
          </a:xfrm>
        </p:spPr>
        <p:txBody>
          <a:bodyPr/>
          <a:lstStyle/>
          <a:p>
            <a:r>
              <a:rPr lang="sk-SK" dirty="0"/>
              <a:t>SUSEDIA KEDYSI...</a:t>
            </a:r>
          </a:p>
        </p:txBody>
      </p:sp>
      <p:pic>
        <p:nvPicPr>
          <p:cNvPr id="14338" name="Picture 2" descr="7 Qualities ALL Good Neighbours Have - How Many of These Do You Have?">
            <a:extLst>
              <a:ext uri="{FF2B5EF4-FFF2-40B4-BE49-F238E27FC236}">
                <a16:creationId xmlns:a16="http://schemas.microsoft.com/office/drawing/2014/main" xmlns="" id="{B214553C-1E15-4E17-A051-834551437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39" y="1563756"/>
            <a:ext cx="5371199" cy="464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Grants to help neighbours get together">
            <a:extLst>
              <a:ext uri="{FF2B5EF4-FFF2-40B4-BE49-F238E27FC236}">
                <a16:creationId xmlns:a16="http://schemas.microsoft.com/office/drawing/2014/main" xmlns="" id="{3B6280E8-20A1-4044-9916-709111C1B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43" y="1426678"/>
            <a:ext cx="4626288" cy="491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134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204CADF-6330-42E3-BACF-B0261221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32342"/>
            <a:ext cx="10178322" cy="1492132"/>
          </a:xfrm>
        </p:spPr>
        <p:txBody>
          <a:bodyPr/>
          <a:lstStyle/>
          <a:p>
            <a:r>
              <a:rPr lang="sk-SK" dirty="0"/>
              <a:t>SUSEDIA DNES...</a:t>
            </a:r>
          </a:p>
        </p:txBody>
      </p:sp>
      <p:pic>
        <p:nvPicPr>
          <p:cNvPr id="15362" name="Picture 2" descr="Robia vám susedia zo života peklo? Návod ako vyriešiť tento problém!">
            <a:extLst>
              <a:ext uri="{FF2B5EF4-FFF2-40B4-BE49-F238E27FC236}">
                <a16:creationId xmlns:a16="http://schemas.microsoft.com/office/drawing/2014/main" xmlns="" id="{CCE3BC71-5A13-482A-96A2-2BDD8FC2B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39" y="1389407"/>
            <a:ext cx="5473148" cy="407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Verejná správa SR - Obec a susedské spory">
            <a:extLst>
              <a:ext uri="{FF2B5EF4-FFF2-40B4-BE49-F238E27FC236}">
                <a16:creationId xmlns:a16="http://schemas.microsoft.com/office/drawing/2014/main" xmlns="" id="{5E6D04B4-7463-4B8F-9CDF-9FD3D1C03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185" y="1389407"/>
            <a:ext cx="5310603" cy="407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238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3630E01-BBD1-411E-A81B-09A6446CA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PRIATEĽSTVO...</a:t>
            </a:r>
          </a:p>
        </p:txBody>
      </p:sp>
    </p:spTree>
    <p:extLst>
      <p:ext uri="{BB962C8B-B14F-4D97-AF65-F5344CB8AC3E}">
        <p14:creationId xmlns:p14="http://schemas.microsoft.com/office/powerpoint/2010/main" val="4076997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784D31A-B84A-40C5-86B3-2813976B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Diskutujeme...</a:t>
            </a:r>
          </a:p>
        </p:txBody>
      </p:sp>
      <p:sp>
        <p:nvSpPr>
          <p:cNvPr id="5" name="Bublina reči: obdĺžnik so zaoblenými rohmi 4">
            <a:extLst>
              <a:ext uri="{FF2B5EF4-FFF2-40B4-BE49-F238E27FC236}">
                <a16:creationId xmlns:a16="http://schemas.microsoft.com/office/drawing/2014/main" xmlns="" id="{3DD9715E-280D-474D-90A2-F32E094430AF}"/>
              </a:ext>
            </a:extLst>
          </p:cNvPr>
          <p:cNvSpPr/>
          <p:nvPr/>
        </p:nvSpPr>
        <p:spPr>
          <a:xfrm>
            <a:off x="1040295" y="1353738"/>
            <a:ext cx="5055705" cy="2691020"/>
          </a:xfrm>
          <a:prstGeom prst="wedgeRoundRectCallou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Čo pre Vás znamená ,,PRIATEĽ?“</a:t>
            </a:r>
          </a:p>
        </p:txBody>
      </p:sp>
      <p:sp>
        <p:nvSpPr>
          <p:cNvPr id="7" name="Bublina reči: obdĺžnik so zaoblenými rohmi 6">
            <a:extLst>
              <a:ext uri="{FF2B5EF4-FFF2-40B4-BE49-F238E27FC236}">
                <a16:creationId xmlns:a16="http://schemas.microsoft.com/office/drawing/2014/main" xmlns="" id="{7AC60D12-BD00-4C57-B0D2-A6614978311D}"/>
              </a:ext>
            </a:extLst>
          </p:cNvPr>
          <p:cNvSpPr/>
          <p:nvPr/>
        </p:nvSpPr>
        <p:spPr>
          <a:xfrm>
            <a:off x="6340839" y="3637974"/>
            <a:ext cx="5055705" cy="2691020"/>
          </a:xfrm>
          <a:prstGeom prst="wedgeRoundRectCallou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Aké povahové VLASTNOSTI by mal mať človek, ktorého si vyberiete za svojho PRIATEĽA?</a:t>
            </a:r>
          </a:p>
        </p:txBody>
      </p:sp>
      <p:pic>
        <p:nvPicPr>
          <p:cNvPr id="11266" name="Picture 2" descr="Discussion à thème | L'autre Regard">
            <a:extLst>
              <a:ext uri="{FF2B5EF4-FFF2-40B4-BE49-F238E27FC236}">
                <a16:creationId xmlns:a16="http://schemas.microsoft.com/office/drawing/2014/main" xmlns="" id="{42428162-8F79-4142-AA75-CAFCED4EA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69" y="382385"/>
            <a:ext cx="4714875" cy="304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The Discussion Section: Some Pointers — Mick Cooper Training and Consultancy">
            <a:extLst>
              <a:ext uri="{FF2B5EF4-FFF2-40B4-BE49-F238E27FC236}">
                <a16:creationId xmlns:a16="http://schemas.microsoft.com/office/drawing/2014/main" xmlns="" id="{4ADBAAB7-49F7-4E0F-BADE-44D8C73B9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786" y="4322928"/>
            <a:ext cx="4753214" cy="289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806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10 najkrajších citátov o priateľstve - I Can BlogI Can Blog">
            <a:extLst>
              <a:ext uri="{FF2B5EF4-FFF2-40B4-BE49-F238E27FC236}">
                <a16:creationId xmlns:a16="http://schemas.microsoft.com/office/drawing/2014/main" xmlns="" id="{0D56DD3C-2CFC-40D6-B7B5-FC24781407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4"/>
          <a:stretch/>
        </p:blipFill>
        <p:spPr bwMode="auto">
          <a:xfrm>
            <a:off x="1007165" y="289891"/>
            <a:ext cx="5910470" cy="62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blina reči: obdĺžnik so zaoblenými rohmi 3">
            <a:extLst>
              <a:ext uri="{FF2B5EF4-FFF2-40B4-BE49-F238E27FC236}">
                <a16:creationId xmlns:a16="http://schemas.microsoft.com/office/drawing/2014/main" xmlns="" id="{8E222851-0849-4E98-8617-F48BD8505A31}"/>
              </a:ext>
            </a:extLst>
          </p:cNvPr>
          <p:cNvSpPr/>
          <p:nvPr/>
        </p:nvSpPr>
        <p:spPr>
          <a:xfrm>
            <a:off x="7116418" y="145774"/>
            <a:ext cx="4651512" cy="1444488"/>
          </a:xfrm>
          <a:prstGeom prst="wedgeRoundRectCallou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spoločnosť</a:t>
            </a:r>
          </a:p>
        </p:txBody>
      </p:sp>
      <p:sp>
        <p:nvSpPr>
          <p:cNvPr id="6" name="Bublina reči: obdĺžnik so zaoblenými rohmi 5">
            <a:extLst>
              <a:ext uri="{FF2B5EF4-FFF2-40B4-BE49-F238E27FC236}">
                <a16:creationId xmlns:a16="http://schemas.microsoft.com/office/drawing/2014/main" xmlns="" id="{EA1D538C-BB9F-4FCC-BEE0-C075F5DDCEA7}"/>
              </a:ext>
            </a:extLst>
          </p:cNvPr>
          <p:cNvSpPr/>
          <p:nvPr/>
        </p:nvSpPr>
        <p:spPr>
          <a:xfrm>
            <a:off x="7116418" y="2378766"/>
            <a:ext cx="4651512" cy="1444488"/>
          </a:xfrm>
          <a:prstGeom prst="wedgeRoundRectCallou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záujmy</a:t>
            </a:r>
          </a:p>
        </p:txBody>
      </p:sp>
      <p:sp>
        <p:nvSpPr>
          <p:cNvPr id="8" name="Bublina reči: obdĺžnik so zaoblenými rohmi 7">
            <a:extLst>
              <a:ext uri="{FF2B5EF4-FFF2-40B4-BE49-F238E27FC236}">
                <a16:creationId xmlns:a16="http://schemas.microsoft.com/office/drawing/2014/main" xmlns="" id="{085AB937-D4F6-480B-B461-AC1ECB9AD169}"/>
              </a:ext>
            </a:extLst>
          </p:cNvPr>
          <p:cNvSpPr/>
          <p:nvPr/>
        </p:nvSpPr>
        <p:spPr>
          <a:xfrm>
            <a:off x="7116418" y="4770783"/>
            <a:ext cx="4651512" cy="1444488"/>
          </a:xfrm>
          <a:prstGeom prst="wedgeRoundRectCallou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spoločné aktivity</a:t>
            </a:r>
          </a:p>
        </p:txBody>
      </p:sp>
    </p:spTree>
    <p:extLst>
      <p:ext uri="{BB962C8B-B14F-4D97-AF65-F5344CB8AC3E}">
        <p14:creationId xmlns:p14="http://schemas.microsoft.com/office/powerpoint/2010/main" val="4093314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C72C2BB-23B3-4EC0-A35B-81D579F9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661" y="104089"/>
            <a:ext cx="10178322" cy="1492132"/>
          </a:xfrm>
        </p:spPr>
        <p:txBody>
          <a:bodyPr/>
          <a:lstStyle/>
          <a:p>
            <a:r>
              <a:rPr lang="sk-SK" dirty="0"/>
              <a:t>Čo by nemalo chýbať vašim priateľom?</a:t>
            </a:r>
          </a:p>
        </p:txBody>
      </p:sp>
      <p:sp>
        <p:nvSpPr>
          <p:cNvPr id="3" name="Bublina: šípka nahor 2">
            <a:extLst>
              <a:ext uri="{FF2B5EF4-FFF2-40B4-BE49-F238E27FC236}">
                <a16:creationId xmlns:a16="http://schemas.microsoft.com/office/drawing/2014/main" xmlns="" id="{FA5113B7-73D4-453A-B060-798044CC9BE9}"/>
              </a:ext>
            </a:extLst>
          </p:cNvPr>
          <p:cNvSpPr/>
          <p:nvPr/>
        </p:nvSpPr>
        <p:spPr>
          <a:xfrm>
            <a:off x="914074" y="850155"/>
            <a:ext cx="10336696" cy="251791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Vyberte z nasledujúcich vlastností tie, o ktorých si myslíte, že sú pozitívne a ktoré by ste uvítali u svojich priateľov. </a:t>
            </a:r>
          </a:p>
        </p:txBody>
      </p:sp>
      <p:sp>
        <p:nvSpPr>
          <p:cNvPr id="4" name="Bublina: šípka nahor 3">
            <a:extLst>
              <a:ext uri="{FF2B5EF4-FFF2-40B4-BE49-F238E27FC236}">
                <a16:creationId xmlns:a16="http://schemas.microsoft.com/office/drawing/2014/main" xmlns="" id="{04E1F957-6365-4D76-A643-955F151E3A45}"/>
              </a:ext>
            </a:extLst>
          </p:cNvPr>
          <p:cNvSpPr/>
          <p:nvPr/>
        </p:nvSpPr>
        <p:spPr>
          <a:xfrm>
            <a:off x="987287" y="3489933"/>
            <a:ext cx="10336696" cy="2517912"/>
          </a:xfrm>
          <a:prstGeom prst="upArrow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Vlastnosti: </a:t>
            </a:r>
            <a:r>
              <a:rPr lang="sk-SK" sz="3200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pracovitosť, arogantnosť, zámožnosť, smelosť, pravdovravnosť, spravodlivosť, ochota, krása, štíhlosť, zmysel pre humor, veselosť, bitkárstvo, štýlovosť...</a:t>
            </a:r>
          </a:p>
        </p:txBody>
      </p:sp>
    </p:spTree>
    <p:extLst>
      <p:ext uri="{BB962C8B-B14F-4D97-AF65-F5344CB8AC3E}">
        <p14:creationId xmlns:p14="http://schemas.microsoft.com/office/powerpoint/2010/main" val="277179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C72C2BB-23B3-4EC0-A35B-81D579F9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661" y="104089"/>
            <a:ext cx="10178322" cy="1492132"/>
          </a:xfrm>
        </p:spPr>
        <p:txBody>
          <a:bodyPr/>
          <a:lstStyle/>
          <a:p>
            <a:r>
              <a:rPr lang="sk-SK" dirty="0"/>
              <a:t>Čo by nemalo chýbať vašim priateľom?</a:t>
            </a:r>
          </a:p>
        </p:txBody>
      </p:sp>
      <p:sp>
        <p:nvSpPr>
          <p:cNvPr id="4" name="Bublina: šípka nahor 3">
            <a:extLst>
              <a:ext uri="{FF2B5EF4-FFF2-40B4-BE49-F238E27FC236}">
                <a16:creationId xmlns:a16="http://schemas.microsoft.com/office/drawing/2014/main" xmlns="" id="{04E1F957-6365-4D76-A643-955F151E3A45}"/>
              </a:ext>
            </a:extLst>
          </p:cNvPr>
          <p:cNvSpPr/>
          <p:nvPr/>
        </p:nvSpPr>
        <p:spPr>
          <a:xfrm>
            <a:off x="1066474" y="4235999"/>
            <a:ext cx="10336696" cy="2517912"/>
          </a:xfrm>
          <a:prstGeom prst="upArrow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Vlastnosti: </a:t>
            </a:r>
            <a:r>
              <a:rPr lang="sk-SK" sz="3200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pracovitosť, arogantnosť, zámožnosť, smelosť, pravdovravnosť, spravodlivosť, ochota, krása, štíhlosť, zmysel pre humor, veselosť, bitkárstvo, štýlovosť...</a:t>
            </a:r>
          </a:p>
        </p:txBody>
      </p:sp>
      <p:graphicFrame>
        <p:nvGraphicFramePr>
          <p:cNvPr id="5" name="Tabuľka 5">
            <a:extLst>
              <a:ext uri="{FF2B5EF4-FFF2-40B4-BE49-F238E27FC236}">
                <a16:creationId xmlns:a16="http://schemas.microsoft.com/office/drawing/2014/main" xmlns="" id="{94C62DBA-18EB-484F-B8DE-281227B91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896926"/>
              </p:ext>
            </p:extLst>
          </p:nvPr>
        </p:nvGraphicFramePr>
        <p:xfrm>
          <a:off x="1066474" y="1697573"/>
          <a:ext cx="6527022" cy="251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511">
                  <a:extLst>
                    <a:ext uri="{9D8B030D-6E8A-4147-A177-3AD203B41FA5}">
                      <a16:colId xmlns:a16="http://schemas.microsoft.com/office/drawing/2014/main" xmlns="" val="137052967"/>
                    </a:ext>
                  </a:extLst>
                </a:gridCol>
                <a:gridCol w="3263511">
                  <a:extLst>
                    <a:ext uri="{9D8B030D-6E8A-4147-A177-3AD203B41FA5}">
                      <a16:colId xmlns:a16="http://schemas.microsoft.com/office/drawing/2014/main" xmlns="" val="3256469651"/>
                    </a:ext>
                  </a:extLst>
                </a:gridCol>
              </a:tblGrid>
              <a:tr h="419652">
                <a:tc>
                  <a:txBody>
                    <a:bodyPr/>
                    <a:lstStyle/>
                    <a:p>
                      <a:r>
                        <a:rPr lang="sk-SK" dirty="0"/>
                        <a:t>ÁNO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857604"/>
                  </a:ext>
                </a:extLst>
              </a:tr>
              <a:tr h="209826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6503642"/>
                  </a:ext>
                </a:extLst>
              </a:tr>
            </a:tbl>
          </a:graphicData>
        </a:graphic>
      </p:graphicFrame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717E8ECD-9C91-4C33-9C86-48BFEE45F1FF}"/>
              </a:ext>
            </a:extLst>
          </p:cNvPr>
          <p:cNvSpPr txBox="1"/>
          <p:nvPr/>
        </p:nvSpPr>
        <p:spPr>
          <a:xfrm>
            <a:off x="1066474" y="2171628"/>
            <a:ext cx="292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pracovitosť,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0F7C0F7D-8D29-4C74-885C-5A8514C16CC0}"/>
              </a:ext>
            </a:extLst>
          </p:cNvPr>
          <p:cNvSpPr txBox="1"/>
          <p:nvPr/>
        </p:nvSpPr>
        <p:spPr>
          <a:xfrm>
            <a:off x="4329985" y="2137001"/>
            <a:ext cx="292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arogantnosť,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A3BF7266-6F5F-430C-B36B-3D40BDEF3EA6}"/>
              </a:ext>
            </a:extLst>
          </p:cNvPr>
          <p:cNvSpPr txBox="1"/>
          <p:nvPr/>
        </p:nvSpPr>
        <p:spPr>
          <a:xfrm>
            <a:off x="5565587" y="2137001"/>
            <a:ext cx="292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2">
                    <a:lumMod val="90000"/>
                    <a:lumOff val="10000"/>
                  </a:schemeClr>
                </a:solidFill>
              </a:rPr>
              <a:t>zámožnosť,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xmlns="" id="{5737F802-2A69-43B8-B4D2-DD1971A31C7A}"/>
              </a:ext>
            </a:extLst>
          </p:cNvPr>
          <p:cNvSpPr txBox="1"/>
          <p:nvPr/>
        </p:nvSpPr>
        <p:spPr>
          <a:xfrm>
            <a:off x="2285674" y="2171628"/>
            <a:ext cx="292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smelosť,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xmlns="" id="{B6B65379-D7E3-41FC-963C-E71809AD3226}"/>
              </a:ext>
            </a:extLst>
          </p:cNvPr>
          <p:cNvSpPr txBox="1"/>
          <p:nvPr/>
        </p:nvSpPr>
        <p:spPr>
          <a:xfrm>
            <a:off x="1066474" y="2587197"/>
            <a:ext cx="292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pravdodvravnosť</a:t>
            </a:r>
            <a:r>
              <a:rPr lang="sk-SK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xmlns="" id="{C04338A7-BE21-4598-97EF-5ED9CE9EDBB1}"/>
              </a:ext>
            </a:extLst>
          </p:cNvPr>
          <p:cNvSpPr txBox="1"/>
          <p:nvPr/>
        </p:nvSpPr>
        <p:spPr>
          <a:xfrm>
            <a:off x="2759602" y="2572594"/>
            <a:ext cx="292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spravodlivosť,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xmlns="" id="{04618ACE-16FA-4D91-8468-18B91FC1A783}"/>
              </a:ext>
            </a:extLst>
          </p:cNvPr>
          <p:cNvSpPr txBox="1"/>
          <p:nvPr/>
        </p:nvSpPr>
        <p:spPr>
          <a:xfrm>
            <a:off x="1065986" y="3025041"/>
            <a:ext cx="292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ochota,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xmlns="" id="{23E39ED1-2DEE-474C-8F9D-BCF7CB4B0EE9}"/>
              </a:ext>
            </a:extLst>
          </p:cNvPr>
          <p:cNvSpPr txBox="1"/>
          <p:nvPr/>
        </p:nvSpPr>
        <p:spPr>
          <a:xfrm>
            <a:off x="4329985" y="2494348"/>
            <a:ext cx="292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2">
                    <a:lumMod val="90000"/>
                    <a:lumOff val="10000"/>
                  </a:schemeClr>
                </a:solidFill>
              </a:rPr>
              <a:t>krása,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xmlns="" id="{81995D50-C593-4BAE-8EE9-9F0EE92961DA}"/>
              </a:ext>
            </a:extLst>
          </p:cNvPr>
          <p:cNvSpPr txBox="1"/>
          <p:nvPr/>
        </p:nvSpPr>
        <p:spPr>
          <a:xfrm>
            <a:off x="5015947" y="2489479"/>
            <a:ext cx="292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2">
                    <a:lumMod val="90000"/>
                    <a:lumOff val="10000"/>
                  </a:schemeClr>
                </a:solidFill>
              </a:rPr>
              <a:t>štíhlosť,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xmlns="" id="{2A27AB5D-FA50-4E40-AB79-716CCA7386DB}"/>
              </a:ext>
            </a:extLst>
          </p:cNvPr>
          <p:cNvSpPr txBox="1"/>
          <p:nvPr/>
        </p:nvSpPr>
        <p:spPr>
          <a:xfrm>
            <a:off x="1894735" y="3015015"/>
            <a:ext cx="292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2">
                    <a:lumMod val="90000"/>
                    <a:lumOff val="10000"/>
                  </a:schemeClr>
                </a:solidFill>
              </a:rPr>
              <a:t>zmysel pre humor,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xmlns="" id="{1F75D635-09C9-4AD5-984D-E2B6997B7DE6}"/>
              </a:ext>
            </a:extLst>
          </p:cNvPr>
          <p:cNvSpPr txBox="1"/>
          <p:nvPr/>
        </p:nvSpPr>
        <p:spPr>
          <a:xfrm>
            <a:off x="1065985" y="3462885"/>
            <a:ext cx="292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veselosť</a:t>
            </a: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xmlns="" id="{231A582A-E681-43A4-8B6F-A43C7999D1C2}"/>
              </a:ext>
            </a:extLst>
          </p:cNvPr>
          <p:cNvSpPr txBox="1"/>
          <p:nvPr/>
        </p:nvSpPr>
        <p:spPr>
          <a:xfrm>
            <a:off x="4311682" y="2917297"/>
            <a:ext cx="292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bitkárstvo,</a:t>
            </a:r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xmlns="" id="{0F4778FF-131C-4FC0-8D7E-98CB651ADED8}"/>
              </a:ext>
            </a:extLst>
          </p:cNvPr>
          <p:cNvSpPr txBox="1"/>
          <p:nvPr/>
        </p:nvSpPr>
        <p:spPr>
          <a:xfrm>
            <a:off x="5440805" y="2910842"/>
            <a:ext cx="292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2">
                    <a:lumMod val="90000"/>
                    <a:lumOff val="10000"/>
                  </a:schemeClr>
                </a:solidFill>
              </a:rPr>
              <a:t>štýlovosť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xmlns="" id="{294DF4ED-D95A-45D2-839C-D551E6A01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254" y="914401"/>
            <a:ext cx="3788212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1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681696A-39C7-4CC6-ACC5-D98EA27BF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130594"/>
            <a:ext cx="10178322" cy="1492132"/>
          </a:xfrm>
        </p:spPr>
        <p:txBody>
          <a:bodyPr/>
          <a:lstStyle/>
          <a:p>
            <a:r>
              <a:rPr lang="sk-SK" dirty="0"/>
              <a:t>Čo si z dnešnej hodiny zapamätám?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0FDC5320-1AB7-44F5-9168-5A8B2DE29448}"/>
              </a:ext>
            </a:extLst>
          </p:cNvPr>
          <p:cNvSpPr txBox="1"/>
          <p:nvPr/>
        </p:nvSpPr>
        <p:spPr>
          <a:xfrm>
            <a:off x="1245703" y="1622726"/>
            <a:ext cx="10323443" cy="489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k-SK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Doplňte vhodné slová do textu: názory, vzdialenosť, užšiu, nižší, vzťahy, susedmi, druhého, širšiu, deti, častejšie, pomáhať, rodičia.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Rodinu delíme na 2 základné skupiny: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1.) ................................................, ktorá je tvorená príbuznými 1. stupňa, kam patria .................................................. a ........................................... a 2.) širšiu, ktorá je tvorená príbuznými ................................................ stupňa, kam patria starí rodičia, ujovia, tety, bratranci, sesternice. V minulosti bolo stretávanie širšej rodiny ................................................... ako dnes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V súčasnosti je problémom najmä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............................................. medzi rodinnými príslušníkmi, ale tiež pracovná zaneprázdnenosť. Výchovný vplyv členov širšej rodiny je preto dnes .......................................................... ako kedysi. Omnoho zložitejšími sa stali aj vzťahy so ............................................................ Kým v minulosti bolo vzájomné stretávanie sa v susedstve prirodzené, dnes je zriedkavé. Stretávanie sa rodín a susedov má však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veľký význam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pretože sa takto rozvíjajú vzájomné ...................................., obohacujú sa o ................................... a dokážu si navzájom aj ........................................................................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xmlns="" id="{79650C54-F132-48EA-A702-082F35E48F4B}"/>
              </a:ext>
            </a:extLst>
          </p:cNvPr>
          <p:cNvSpPr/>
          <p:nvPr/>
        </p:nvSpPr>
        <p:spPr>
          <a:xfrm>
            <a:off x="5936974" y="2293888"/>
            <a:ext cx="2411896" cy="410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užšiu</a:t>
            </a: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xmlns="" id="{1DBB518E-2630-443F-AD73-BB1B9C8E6298}"/>
              </a:ext>
            </a:extLst>
          </p:cNvPr>
          <p:cNvSpPr/>
          <p:nvPr/>
        </p:nvSpPr>
        <p:spPr>
          <a:xfrm>
            <a:off x="3405646" y="2809460"/>
            <a:ext cx="2279537" cy="30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rodičia</a:t>
            </a: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xmlns="" id="{C2BA60EB-48D9-41AB-B2ED-2EAB2577D2CF}"/>
              </a:ext>
            </a:extLst>
          </p:cNvPr>
          <p:cNvSpPr/>
          <p:nvPr/>
        </p:nvSpPr>
        <p:spPr>
          <a:xfrm>
            <a:off x="6407424" y="2808795"/>
            <a:ext cx="2279537" cy="30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deti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xmlns="" id="{42352C0A-0DFC-4BB1-9F74-68B29945A504}"/>
              </a:ext>
            </a:extLst>
          </p:cNvPr>
          <p:cNvSpPr/>
          <p:nvPr/>
        </p:nvSpPr>
        <p:spPr>
          <a:xfrm>
            <a:off x="2709907" y="3275968"/>
            <a:ext cx="2279537" cy="30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druhého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xmlns="" id="{4B458AC8-0D82-465C-8474-7F9C37A18C60}"/>
              </a:ext>
            </a:extLst>
          </p:cNvPr>
          <p:cNvSpPr/>
          <p:nvPr/>
        </p:nvSpPr>
        <p:spPr>
          <a:xfrm>
            <a:off x="6003153" y="3612731"/>
            <a:ext cx="2279537" cy="30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častejšie</a:t>
            </a:r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xmlns="" id="{160B210D-A986-4144-9064-91A1F22E5CEA}"/>
              </a:ext>
            </a:extLst>
          </p:cNvPr>
          <p:cNvSpPr/>
          <p:nvPr/>
        </p:nvSpPr>
        <p:spPr>
          <a:xfrm>
            <a:off x="3544794" y="4014573"/>
            <a:ext cx="2279537" cy="30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vzdialenosť</a:t>
            </a: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xmlns="" id="{7236710F-FAC7-4C6F-B19E-1E16935295BE}"/>
              </a:ext>
            </a:extLst>
          </p:cNvPr>
          <p:cNvSpPr/>
          <p:nvPr/>
        </p:nvSpPr>
        <p:spPr>
          <a:xfrm>
            <a:off x="7997524" y="4453958"/>
            <a:ext cx="2948773" cy="30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nižší</a:t>
            </a:r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xmlns="" id="{8598D92B-7151-4891-AC16-2F578C1462F0}"/>
              </a:ext>
            </a:extLst>
          </p:cNvPr>
          <p:cNvSpPr/>
          <p:nvPr/>
        </p:nvSpPr>
        <p:spPr>
          <a:xfrm>
            <a:off x="6314498" y="4826819"/>
            <a:ext cx="2279537" cy="30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susedmi.</a:t>
            </a:r>
          </a:p>
        </p:txBody>
      </p:sp>
      <p:sp>
        <p:nvSpPr>
          <p:cNvPr id="14" name="Obdĺžnik 13">
            <a:extLst>
              <a:ext uri="{FF2B5EF4-FFF2-40B4-BE49-F238E27FC236}">
                <a16:creationId xmlns:a16="http://schemas.microsoft.com/office/drawing/2014/main" xmlns="" id="{C30D4981-C8D9-4AD7-8104-645BB2559F42}"/>
              </a:ext>
            </a:extLst>
          </p:cNvPr>
          <p:cNvSpPr/>
          <p:nvPr/>
        </p:nvSpPr>
        <p:spPr>
          <a:xfrm>
            <a:off x="7209102" y="5679538"/>
            <a:ext cx="2146934" cy="30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vzťahy</a:t>
            </a:r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xmlns="" id="{3CFF09B8-E410-46AC-9248-B53318D7567E}"/>
              </a:ext>
            </a:extLst>
          </p:cNvPr>
          <p:cNvSpPr/>
          <p:nvPr/>
        </p:nvSpPr>
        <p:spPr>
          <a:xfrm>
            <a:off x="1006839" y="6214863"/>
            <a:ext cx="2279537" cy="30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názory</a:t>
            </a: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xmlns="" id="{45DD2D55-4078-474A-ABB9-47925EB2FAA9}"/>
              </a:ext>
            </a:extLst>
          </p:cNvPr>
          <p:cNvSpPr/>
          <p:nvPr/>
        </p:nvSpPr>
        <p:spPr>
          <a:xfrm>
            <a:off x="6287992" y="6166478"/>
            <a:ext cx="2749991" cy="30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pomáhať.</a:t>
            </a:r>
          </a:p>
        </p:txBody>
      </p:sp>
    </p:spTree>
    <p:extLst>
      <p:ext uri="{BB962C8B-B14F-4D97-AF65-F5344CB8AC3E}">
        <p14:creationId xmlns:p14="http://schemas.microsoft.com/office/powerpoint/2010/main" val="12283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ow to Say 'Thank You' in Business Communications [PRO TIPS]">
            <a:extLst>
              <a:ext uri="{FF2B5EF4-FFF2-40B4-BE49-F238E27FC236}">
                <a16:creationId xmlns:a16="http://schemas.microsoft.com/office/drawing/2014/main" xmlns="" id="{EC2EACC7-93C1-49DC-929A-B680406CD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210" y="120314"/>
            <a:ext cx="9929122" cy="661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20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DB0B680-CC85-4FAF-8A2F-32F434BD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Aké právo detí som?</a:t>
            </a:r>
          </a:p>
        </p:txBody>
      </p:sp>
      <p:pic>
        <p:nvPicPr>
          <p:cNvPr id="5" name="Picture 4" descr="Free Boy Talking Cliparts, Download Free Clip Art, Free Clip Art on Clipart  Library">
            <a:extLst>
              <a:ext uri="{FF2B5EF4-FFF2-40B4-BE49-F238E27FC236}">
                <a16:creationId xmlns:a16="http://schemas.microsoft.com/office/drawing/2014/main" xmlns="" id="{0B7E0D57-6E34-4C5D-AAC9-650F1E362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480901"/>
            <a:ext cx="5321400" cy="50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ublina: šípka doľava 5">
            <a:extLst>
              <a:ext uri="{FF2B5EF4-FFF2-40B4-BE49-F238E27FC236}">
                <a16:creationId xmlns:a16="http://schemas.microsoft.com/office/drawing/2014/main" xmlns="" id="{7B7FF7CE-22C0-4BA3-BE3A-124E65E15B0B}"/>
              </a:ext>
            </a:extLst>
          </p:cNvPr>
          <p:cNvSpPr/>
          <p:nvPr/>
        </p:nvSpPr>
        <p:spPr>
          <a:xfrm>
            <a:off x="6050269" y="1818528"/>
            <a:ext cx="5611643" cy="194807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Právo vyjadriť svoj názor</a:t>
            </a:r>
          </a:p>
        </p:txBody>
      </p:sp>
      <p:pic>
        <p:nvPicPr>
          <p:cNvPr id="2052" name="Picture 4" descr="Question mark PNG">
            <a:extLst>
              <a:ext uri="{FF2B5EF4-FFF2-40B4-BE49-F238E27FC236}">
                <a16:creationId xmlns:a16="http://schemas.microsoft.com/office/drawing/2014/main" xmlns="" id="{06726C6A-BAFA-4D3E-9056-2AC1FD722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40" y="3705225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81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DB0B680-CC85-4FAF-8A2F-32F434BD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Aké právo detí som?</a:t>
            </a:r>
          </a:p>
        </p:txBody>
      </p:sp>
      <p:sp>
        <p:nvSpPr>
          <p:cNvPr id="6" name="Bublina: šípka doľava 5">
            <a:extLst>
              <a:ext uri="{FF2B5EF4-FFF2-40B4-BE49-F238E27FC236}">
                <a16:creationId xmlns:a16="http://schemas.microsoft.com/office/drawing/2014/main" xmlns="" id="{7B7FF7CE-22C0-4BA3-BE3A-124E65E15B0B}"/>
              </a:ext>
            </a:extLst>
          </p:cNvPr>
          <p:cNvSpPr/>
          <p:nvPr/>
        </p:nvSpPr>
        <p:spPr>
          <a:xfrm>
            <a:off x="6050269" y="1818528"/>
            <a:ext cx="5611643" cy="194807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Právo na lásku od rodičov</a:t>
            </a:r>
          </a:p>
        </p:txBody>
      </p:sp>
      <p:pic>
        <p:nvPicPr>
          <p:cNvPr id="2052" name="Picture 4" descr="Question mark PNG">
            <a:extLst>
              <a:ext uri="{FF2B5EF4-FFF2-40B4-BE49-F238E27FC236}">
                <a16:creationId xmlns:a16="http://schemas.microsoft.com/office/drawing/2014/main" xmlns="" id="{06726C6A-BAFA-4D3E-9056-2AC1FD722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40" y="3705225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hould parents ever argue in front of their kids?">
            <a:extLst>
              <a:ext uri="{FF2B5EF4-FFF2-40B4-BE49-F238E27FC236}">
                <a16:creationId xmlns:a16="http://schemas.microsoft.com/office/drawing/2014/main" xmlns="" id="{37954806-077F-4455-92C5-9E9651BF0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3" y="1305970"/>
            <a:ext cx="4937085" cy="516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9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DB0B680-CC85-4FAF-8A2F-32F434BD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Aké právo detí som?</a:t>
            </a:r>
          </a:p>
        </p:txBody>
      </p:sp>
      <p:sp>
        <p:nvSpPr>
          <p:cNvPr id="6" name="Bublina: šípka doľava 5">
            <a:extLst>
              <a:ext uri="{FF2B5EF4-FFF2-40B4-BE49-F238E27FC236}">
                <a16:creationId xmlns:a16="http://schemas.microsoft.com/office/drawing/2014/main" xmlns="" id="{7B7FF7CE-22C0-4BA3-BE3A-124E65E15B0B}"/>
              </a:ext>
            </a:extLst>
          </p:cNvPr>
          <p:cNvSpPr/>
          <p:nvPr/>
        </p:nvSpPr>
        <p:spPr>
          <a:xfrm>
            <a:off x="6050269" y="1818528"/>
            <a:ext cx="5611643" cy="194807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Právo na odpočinok</a:t>
            </a:r>
          </a:p>
        </p:txBody>
      </p:sp>
      <p:pic>
        <p:nvPicPr>
          <p:cNvPr id="2052" name="Picture 4" descr="Question mark PNG">
            <a:extLst>
              <a:ext uri="{FF2B5EF4-FFF2-40B4-BE49-F238E27FC236}">
                <a16:creationId xmlns:a16="http://schemas.microsoft.com/office/drawing/2014/main" xmlns="" id="{06726C6A-BAFA-4D3E-9056-2AC1FD722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40" y="3705225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ow to adjust your child's sleep schedule - Children's Health">
            <a:extLst>
              <a:ext uri="{FF2B5EF4-FFF2-40B4-BE49-F238E27FC236}">
                <a16:creationId xmlns:a16="http://schemas.microsoft.com/office/drawing/2014/main" xmlns="" id="{01EC470B-4841-439F-8851-CD71EDB98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66" y="1480598"/>
            <a:ext cx="486369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1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DB0B680-CC85-4FAF-8A2F-32F434BD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Aké právo detí som?</a:t>
            </a:r>
          </a:p>
        </p:txBody>
      </p:sp>
      <p:pic>
        <p:nvPicPr>
          <p:cNvPr id="2052" name="Picture 4" descr="Question mark PNG">
            <a:extLst>
              <a:ext uri="{FF2B5EF4-FFF2-40B4-BE49-F238E27FC236}">
                <a16:creationId xmlns:a16="http://schemas.microsoft.com/office/drawing/2014/main" xmlns="" id="{06726C6A-BAFA-4D3E-9056-2AC1FD722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40" y="3705225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Kids playing with other kids may be the cure to the obesity epidemic -  Active For Life">
            <a:extLst>
              <a:ext uri="{FF2B5EF4-FFF2-40B4-BE49-F238E27FC236}">
                <a16:creationId xmlns:a16="http://schemas.microsoft.com/office/drawing/2014/main" xmlns="" id="{61F006A4-FAAD-4F4A-AECA-D057CB834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36" y="1454549"/>
            <a:ext cx="5554775" cy="502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ublina: šípka doľava 5">
            <a:extLst>
              <a:ext uri="{FF2B5EF4-FFF2-40B4-BE49-F238E27FC236}">
                <a16:creationId xmlns:a16="http://schemas.microsoft.com/office/drawing/2014/main" xmlns="" id="{7B7FF7CE-22C0-4BA3-BE3A-124E65E15B0B}"/>
              </a:ext>
            </a:extLst>
          </p:cNvPr>
          <p:cNvSpPr/>
          <p:nvPr/>
        </p:nvSpPr>
        <p:spPr>
          <a:xfrm>
            <a:off x="6050269" y="1818528"/>
            <a:ext cx="5611643" cy="194807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Právo na hru</a:t>
            </a:r>
          </a:p>
        </p:txBody>
      </p:sp>
    </p:spTree>
    <p:extLst>
      <p:ext uri="{BB962C8B-B14F-4D97-AF65-F5344CB8AC3E}">
        <p14:creationId xmlns:p14="http://schemas.microsoft.com/office/powerpoint/2010/main" val="344327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DB0B680-CC85-4FAF-8A2F-32F434BD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Aké právo detí som?</a:t>
            </a:r>
          </a:p>
        </p:txBody>
      </p:sp>
      <p:pic>
        <p:nvPicPr>
          <p:cNvPr id="2052" name="Picture 4" descr="Question mark PNG">
            <a:extLst>
              <a:ext uri="{FF2B5EF4-FFF2-40B4-BE49-F238E27FC236}">
                <a16:creationId xmlns:a16="http://schemas.microsoft.com/office/drawing/2014/main" xmlns="" id="{06726C6A-BAFA-4D3E-9056-2AC1FD722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40" y="3705225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ublina: šípka doľava 5">
            <a:extLst>
              <a:ext uri="{FF2B5EF4-FFF2-40B4-BE49-F238E27FC236}">
                <a16:creationId xmlns:a16="http://schemas.microsoft.com/office/drawing/2014/main" xmlns="" id="{7B7FF7CE-22C0-4BA3-BE3A-124E65E15B0B}"/>
              </a:ext>
            </a:extLst>
          </p:cNvPr>
          <p:cNvSpPr/>
          <p:nvPr/>
        </p:nvSpPr>
        <p:spPr>
          <a:xfrm>
            <a:off x="6050269" y="1818528"/>
            <a:ext cx="5611643" cy="194807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Právo na vzdelávanie</a:t>
            </a:r>
          </a:p>
        </p:txBody>
      </p:sp>
      <p:pic>
        <p:nvPicPr>
          <p:cNvPr id="6146" name="Picture 2" descr="The lessons your kids aren't learning in school but should - National |  Globalnews.ca">
            <a:extLst>
              <a:ext uri="{FF2B5EF4-FFF2-40B4-BE49-F238E27FC236}">
                <a16:creationId xmlns:a16="http://schemas.microsoft.com/office/drawing/2014/main" xmlns="" id="{EC458067-8C58-4C27-8303-1BE0436A6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84" y="1401650"/>
            <a:ext cx="4762500" cy="521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56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DB0B680-CC85-4FAF-8A2F-32F434BD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Aké právo detí som?</a:t>
            </a:r>
          </a:p>
        </p:txBody>
      </p:sp>
      <p:pic>
        <p:nvPicPr>
          <p:cNvPr id="2052" name="Picture 4" descr="Question mark PNG">
            <a:extLst>
              <a:ext uri="{FF2B5EF4-FFF2-40B4-BE49-F238E27FC236}">
                <a16:creationId xmlns:a16="http://schemas.microsoft.com/office/drawing/2014/main" xmlns="" id="{06726C6A-BAFA-4D3E-9056-2AC1FD722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40" y="3705225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Silhouette of family symbol Royalty Free Vector Image">
            <a:extLst>
              <a:ext uri="{FF2B5EF4-FFF2-40B4-BE49-F238E27FC236}">
                <a16:creationId xmlns:a16="http://schemas.microsoft.com/office/drawing/2014/main" xmlns="" id="{93909A41-5A1D-4157-9E5E-24E095F81A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23"/>
          <a:stretch/>
        </p:blipFill>
        <p:spPr bwMode="auto">
          <a:xfrm>
            <a:off x="1019766" y="1258957"/>
            <a:ext cx="5605364" cy="521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ublina: šípka doľava 5">
            <a:extLst>
              <a:ext uri="{FF2B5EF4-FFF2-40B4-BE49-F238E27FC236}">
                <a16:creationId xmlns:a16="http://schemas.microsoft.com/office/drawing/2014/main" xmlns="" id="{7B7FF7CE-22C0-4BA3-BE3A-124E65E15B0B}"/>
              </a:ext>
            </a:extLst>
          </p:cNvPr>
          <p:cNvSpPr/>
          <p:nvPr/>
        </p:nvSpPr>
        <p:spPr>
          <a:xfrm>
            <a:off x="6050269" y="1874517"/>
            <a:ext cx="5611643" cy="194807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Právo na ochranu</a:t>
            </a:r>
          </a:p>
        </p:txBody>
      </p:sp>
    </p:spTree>
    <p:extLst>
      <p:ext uri="{BB962C8B-B14F-4D97-AF65-F5344CB8AC3E}">
        <p14:creationId xmlns:p14="http://schemas.microsoft.com/office/powerpoint/2010/main" val="6349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DB0B680-CC85-4FAF-8A2F-32F434BD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Aké právo detí som?</a:t>
            </a:r>
          </a:p>
        </p:txBody>
      </p:sp>
      <p:pic>
        <p:nvPicPr>
          <p:cNvPr id="2052" name="Picture 4" descr="Question mark PNG">
            <a:extLst>
              <a:ext uri="{FF2B5EF4-FFF2-40B4-BE49-F238E27FC236}">
                <a16:creationId xmlns:a16="http://schemas.microsoft.com/office/drawing/2014/main" xmlns="" id="{06726C6A-BAFA-4D3E-9056-2AC1FD722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40" y="3705225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watercolor painting-music,dance #music #art #dance #bharatnatyam #notes |  Watercolor art diy, Dance paintings, Painting">
            <a:extLst>
              <a:ext uri="{FF2B5EF4-FFF2-40B4-BE49-F238E27FC236}">
                <a16:creationId xmlns:a16="http://schemas.microsoft.com/office/drawing/2014/main" xmlns="" id="{69077DED-530C-4184-B7A3-03730F392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60" y="1691579"/>
            <a:ext cx="5162485" cy="478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ublina: šípka doľava 5">
            <a:extLst>
              <a:ext uri="{FF2B5EF4-FFF2-40B4-BE49-F238E27FC236}">
                <a16:creationId xmlns:a16="http://schemas.microsoft.com/office/drawing/2014/main" xmlns="" id="{7B7FF7CE-22C0-4BA3-BE3A-124E65E15B0B}"/>
              </a:ext>
            </a:extLst>
          </p:cNvPr>
          <p:cNvSpPr/>
          <p:nvPr/>
        </p:nvSpPr>
        <p:spPr>
          <a:xfrm>
            <a:off x="6050269" y="1874517"/>
            <a:ext cx="5611643" cy="194807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Právo na rozvoj talentu</a:t>
            </a:r>
          </a:p>
        </p:txBody>
      </p:sp>
    </p:spTree>
    <p:extLst>
      <p:ext uri="{BB962C8B-B14F-4D97-AF65-F5344CB8AC3E}">
        <p14:creationId xmlns:p14="http://schemas.microsoft.com/office/powerpoint/2010/main" val="361545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dznak">
  <a:themeElements>
    <a:clrScheme name="Odznak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dzna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dzna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Odznak</Template>
  <TotalTime>235</TotalTime>
  <Words>709</Words>
  <Application>Microsoft Office PowerPoint</Application>
  <PresentationFormat>Širokouhlá</PresentationFormat>
  <Paragraphs>97</Paragraphs>
  <Slides>28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28</vt:i4>
      </vt:variant>
    </vt:vector>
  </HeadingPairs>
  <TitlesOfParts>
    <vt:vector size="35" baseType="lpstr">
      <vt:lpstr>Arial</vt:lpstr>
      <vt:lpstr>Calibri</vt:lpstr>
      <vt:lpstr>Comic Sans MS</vt:lpstr>
      <vt:lpstr>Gill Sans MT</vt:lpstr>
      <vt:lpstr>Impact</vt:lpstr>
      <vt:lpstr>Times New Roman</vt:lpstr>
      <vt:lpstr>Odznak</vt:lpstr>
      <vt:lpstr>Naši príbuzní, susedia, priatelia...</vt:lpstr>
      <vt:lpstr>Opakovanie je matka múdrosti...</vt:lpstr>
      <vt:lpstr>Aké právo detí som?</vt:lpstr>
      <vt:lpstr>Aké právo detí som?</vt:lpstr>
      <vt:lpstr>Aké právo detí som?</vt:lpstr>
      <vt:lpstr>Aké právo detí som?</vt:lpstr>
      <vt:lpstr>Aké právo detí som?</vt:lpstr>
      <vt:lpstr>Aké právo detí som?</vt:lpstr>
      <vt:lpstr>Aké právo detí som?</vt:lpstr>
      <vt:lpstr>Aké právo detí som?</vt:lpstr>
      <vt:lpstr>Opakovanie je matka múdrosti...</vt:lpstr>
      <vt:lpstr>Aké právo rodičov som?</vt:lpstr>
      <vt:lpstr>Kto je moja rodina?</vt:lpstr>
      <vt:lpstr>RODIA MôžE Byť:</vt:lpstr>
      <vt:lpstr>DISKUTUJEME...</vt:lpstr>
      <vt:lpstr>Diskutujeme...</vt:lpstr>
      <vt:lpstr>NEFUNKČNOSŤ širšej rodiny...</vt:lpstr>
      <vt:lpstr>ACH, TÍ SUSEDIA...</vt:lpstr>
      <vt:lpstr>Zmenili sa aj susedské vzťahy?</vt:lpstr>
      <vt:lpstr>SUSEDIA KEDYSI...</vt:lpstr>
      <vt:lpstr>SUSEDIA DNES...</vt:lpstr>
      <vt:lpstr>PRIATEĽSTVO...</vt:lpstr>
      <vt:lpstr>Diskutujeme...</vt:lpstr>
      <vt:lpstr>Prezentácia programu PowerPoint</vt:lpstr>
      <vt:lpstr>Čo by nemalo chýbať vašim priateľom?</vt:lpstr>
      <vt:lpstr>Čo by nemalo chýbať vašim priateľom?</vt:lpstr>
      <vt:lpstr>Čo si z dnešnej hodiny zapamätám?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Naši príbuzní, susedia, priatelia...</dc:title>
  <dc:creator>Hrebenakova Nikola</dc:creator>
  <cp:lastModifiedBy>Windows-felhasználó</cp:lastModifiedBy>
  <cp:revision>13</cp:revision>
  <dcterms:created xsi:type="dcterms:W3CDTF">2020-10-22T13:04:40Z</dcterms:created>
  <dcterms:modified xsi:type="dcterms:W3CDTF">2023-10-02T08:30:01Z</dcterms:modified>
</cp:coreProperties>
</file>