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62" r:id="rId3"/>
    <p:sldId id="270" r:id="rId4"/>
    <p:sldId id="259" r:id="rId5"/>
    <p:sldId id="257" r:id="rId6"/>
    <p:sldId id="258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45" autoAdjust="0"/>
  </p:normalViewPr>
  <p:slideViewPr>
    <p:cSldViewPr>
      <p:cViewPr varScale="1">
        <p:scale>
          <a:sx n="65" d="100"/>
          <a:sy n="65" d="100"/>
        </p:scale>
        <p:origin x="-129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E07F7-6898-4469-B03C-4AD262193221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E3FCC-5810-4BA6-B8AA-8458A0EFDE6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FCC-5810-4BA6-B8AA-8458A0EFDE67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FCC-5810-4BA6-B8AA-8458A0EFDE67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F50BA-4AB8-4054-986E-18F5DC05BD9F}" type="datetimeFigureOut">
              <a:rPr lang="sk-SK" smtClean="0"/>
              <a:pPr/>
              <a:t>27. 11. 2022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F79C2-D373-45C0-A92F-89441DE80BE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e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jpeg"/><Relationship Id="rId5" Type="http://schemas.openxmlformats.org/officeDocument/2006/relationships/slide" Target="slide2.xml"/><Relationship Id="rId4" Type="http://schemas.openxmlformats.org/officeDocument/2006/relationships/image" Target="../media/image2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youtube.com/watch?v=XQx2Cz6sSs4" TargetMode="Externa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hyperlink" Target="http://www.jdaross.cwc.net/heart4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dpcweb.com/images/medicalconditions/heartattack/circulation%20of%20heart_1.jpg" TargetMode="External"/><Relationship Id="rId5" Type="http://schemas.openxmlformats.org/officeDocument/2006/relationships/hyperlink" Target="http://www.enter.net/~fsadr/mitrep.htm" TargetMode="Externa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5.xml"/><Relationship Id="rId7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jpeg"/><Relationship Id="rId5" Type="http://schemas.openxmlformats.org/officeDocument/2006/relationships/slide" Target="slide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e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e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e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e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jpeg"/><Relationship Id="rId5" Type="http://schemas.openxmlformats.org/officeDocument/2006/relationships/slide" Target="slide2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 descr="C:\Users\Mirka\Desktop\srdce_49c11007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8532440" cy="6233156"/>
          </a:xfrm>
          <a:prstGeom prst="rect">
            <a:avLst/>
          </a:prstGeom>
          <a:noFill/>
        </p:spPr>
      </p:pic>
      <p:sp>
        <p:nvSpPr>
          <p:cNvPr id="12301" name="AutoShape 13" descr="http://www.sirmi.ic.cz/abc/000019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290" name="AutoShape 2" descr="http://1.2.1.1/bmi/vtm.zive.cz/files/imagecache/dust_filerenderer_big/upload/story_press/1365/srdce_49c1100737.jpg"/>
          <p:cNvSpPr>
            <a:spLocks noChangeAspect="1" noChangeArrowheads="1"/>
          </p:cNvSpPr>
          <p:nvPr/>
        </p:nvSpPr>
        <p:spPr bwMode="auto">
          <a:xfrm>
            <a:off x="155575" y="-2498725"/>
            <a:ext cx="5324475" cy="5219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292" name="AutoShape 4" descr="http://1.2.1.1/bmi/vtm.zive.cz/files/imagecache/dust_filerenderer_big/upload/story_press/1365/srdce_49c1100737.jpg"/>
          <p:cNvSpPr>
            <a:spLocks noChangeAspect="1" noChangeArrowheads="1"/>
          </p:cNvSpPr>
          <p:nvPr/>
        </p:nvSpPr>
        <p:spPr bwMode="auto">
          <a:xfrm>
            <a:off x="155575" y="-2498725"/>
            <a:ext cx="5324475" cy="5219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3" name="Vývojový diagram: alternatívny proces 12"/>
          <p:cNvSpPr/>
          <p:nvPr/>
        </p:nvSpPr>
        <p:spPr>
          <a:xfrm>
            <a:off x="3707904" y="3789040"/>
            <a:ext cx="3960440" cy="1224136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SRDCE </a:t>
            </a:r>
            <a:endParaRPr lang="sk-SK" sz="6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5" name="Vývojový diagram: alternatívny proces 14"/>
          <p:cNvSpPr/>
          <p:nvPr/>
        </p:nvSpPr>
        <p:spPr>
          <a:xfrm>
            <a:off x="4644008" y="5157192"/>
            <a:ext cx="4032448" cy="936104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i="1" dirty="0" smtClean="0">
                <a:solidFill>
                  <a:schemeClr val="tx1"/>
                </a:solidFill>
              </a:rPr>
              <a:t>Anatomická a funkčná charakteristika srdca</a:t>
            </a:r>
            <a:endParaRPr lang="sk-SK" sz="2800" b="1" i="1" dirty="0">
              <a:solidFill>
                <a:schemeClr val="tx1"/>
              </a:solidFill>
            </a:endParaRPr>
          </a:p>
        </p:txBody>
      </p:sp>
      <p:pic>
        <p:nvPicPr>
          <p:cNvPr id="16" name="Picture 2" descr="http://www.bestpage.cz/tlacitka/G080134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6163393"/>
            <a:ext cx="571500" cy="361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922114"/>
          </a:xfrm>
        </p:spPr>
        <p:txBody>
          <a:bodyPr>
            <a:normAutofit/>
          </a:bodyPr>
          <a:lstStyle/>
          <a:p>
            <a:r>
              <a:rPr lang="sk-SK" sz="2800" i="1" u="sng" dirty="0" smtClean="0">
                <a:solidFill>
                  <a:srgbClr val="FF0000"/>
                </a:solidFill>
              </a:rPr>
              <a:t>Srdcový rytmus</a:t>
            </a:r>
            <a:endParaRPr lang="sk-SK" sz="2800" i="1" u="sng" dirty="0">
              <a:solidFill>
                <a:srgbClr val="FF0000"/>
              </a:solidFill>
            </a:endParaRPr>
          </a:p>
        </p:txBody>
      </p:sp>
      <p:sp>
        <p:nvSpPr>
          <p:cNvPr id="5" name="Vývojový diagram: alternatívny proces 4"/>
          <p:cNvSpPr/>
          <p:nvPr/>
        </p:nvSpPr>
        <p:spPr>
          <a:xfrm>
            <a:off x="4860032" y="836712"/>
            <a:ext cx="3456384" cy="1296144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sk-SK" sz="2000" i="1" u="sng" dirty="0" smtClean="0">
                <a:solidFill>
                  <a:srgbClr val="FF0000"/>
                </a:solidFill>
              </a:rPr>
              <a:t>diastola</a:t>
            </a:r>
            <a:r>
              <a:rPr lang="sk-SK" sz="2000" u="sng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chemeClr val="tx1"/>
                </a:solidFill>
              </a:rPr>
              <a:t>– ochabnutie – </a:t>
            </a:r>
            <a:r>
              <a:rPr lang="sk-SK" i="1" dirty="0" smtClean="0">
                <a:solidFill>
                  <a:schemeClr val="tx1"/>
                </a:solidFill>
              </a:rPr>
              <a:t>relaxácia  </a:t>
            </a:r>
          </a:p>
          <a:p>
            <a:pPr>
              <a:defRPr/>
            </a:pPr>
            <a:r>
              <a:rPr lang="sk-SK" i="1" dirty="0" smtClean="0">
                <a:solidFill>
                  <a:schemeClr val="tx1"/>
                </a:solidFill>
              </a:rPr>
              <a:t>                    svaloviny,</a:t>
            </a:r>
          </a:p>
          <a:p>
            <a:pPr>
              <a:defRPr/>
            </a:pPr>
            <a:r>
              <a:rPr lang="sk-SK" dirty="0" smtClean="0">
                <a:solidFill>
                  <a:schemeClr val="tx1"/>
                </a:solidFill>
              </a:rPr>
              <a:t>                    príslušná časť srdca sa  </a:t>
            </a:r>
          </a:p>
          <a:p>
            <a:pPr>
              <a:defRPr/>
            </a:pPr>
            <a:r>
              <a:rPr lang="sk-SK" dirty="0" smtClean="0">
                <a:solidFill>
                  <a:schemeClr val="tx1"/>
                </a:solidFill>
              </a:rPr>
              <a:t>                    plní krvou</a:t>
            </a:r>
            <a:endParaRPr lang="sk-SK" dirty="0"/>
          </a:p>
        </p:txBody>
      </p:sp>
      <p:pic>
        <p:nvPicPr>
          <p:cNvPr id="6" name="Picture 12" descr="circulation%20of%20heart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340769"/>
            <a:ext cx="3792537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Bublina v tvare zaobleného obdĺžnika 7"/>
          <p:cNvSpPr/>
          <p:nvPr/>
        </p:nvSpPr>
        <p:spPr>
          <a:xfrm>
            <a:off x="4716016" y="2852936"/>
            <a:ext cx="3888432" cy="1224136"/>
          </a:xfrm>
          <a:prstGeom prst="wedgeRoundRectCallout">
            <a:avLst>
              <a:gd name="adj1" fmla="val -108380"/>
              <a:gd name="adj2" fmla="val 9040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pri </a:t>
            </a:r>
            <a:r>
              <a:rPr lang="sk-SK" i="1" dirty="0" err="1" smtClean="0">
                <a:solidFill>
                  <a:srgbClr val="FF0000"/>
                </a:solidFill>
              </a:rPr>
              <a:t>systole</a:t>
            </a:r>
            <a:r>
              <a:rPr lang="sk-SK" i="1" dirty="0" smtClean="0">
                <a:solidFill>
                  <a:srgbClr val="FF0000"/>
                </a:solidFill>
              </a:rPr>
              <a:t> predsiení </a:t>
            </a:r>
            <a:r>
              <a:rPr lang="sk-SK" dirty="0" smtClean="0">
                <a:solidFill>
                  <a:schemeClr val="tx1"/>
                </a:solidFill>
              </a:rPr>
              <a:t>– otvorené    </a:t>
            </a:r>
          </a:p>
          <a:p>
            <a:pPr algn="ctr"/>
            <a:r>
              <a:rPr lang="sk-SK" dirty="0" err="1" smtClean="0">
                <a:solidFill>
                  <a:schemeClr val="tx1"/>
                </a:solidFill>
              </a:rPr>
              <a:t>cípovité</a:t>
            </a:r>
            <a:r>
              <a:rPr lang="sk-SK" dirty="0" smtClean="0">
                <a:solidFill>
                  <a:schemeClr val="tx1"/>
                </a:solidFill>
              </a:rPr>
              <a:t> chlopne, </a:t>
            </a:r>
            <a:r>
              <a:rPr lang="sk-SK" i="1" dirty="0" smtClean="0">
                <a:solidFill>
                  <a:srgbClr val="FF0000"/>
                </a:solidFill>
              </a:rPr>
              <a:t>komory sú v diastole </a:t>
            </a:r>
            <a:r>
              <a:rPr lang="sk-SK" dirty="0" smtClean="0">
                <a:solidFill>
                  <a:schemeClr val="tx1"/>
                </a:solidFill>
              </a:rPr>
              <a:t>– krv z predsiení vteká do komôr</a:t>
            </a:r>
            <a:endParaRPr lang="sk-SK" dirty="0"/>
          </a:p>
        </p:txBody>
      </p:sp>
      <p:pic>
        <p:nvPicPr>
          <p:cNvPr id="3074" name="Picture 2" descr="http://www.sirmi.ic.cz/cislo/29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6021288"/>
            <a:ext cx="576064" cy="576064"/>
          </a:xfrm>
          <a:prstGeom prst="rect">
            <a:avLst/>
          </a:prstGeom>
          <a:noFill/>
        </p:spPr>
      </p:pic>
      <p:pic>
        <p:nvPicPr>
          <p:cNvPr id="9" name="Picture 2" descr="http://www.bestpage.cz/tlacitka/G080134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8424" y="6309320"/>
            <a:ext cx="571500" cy="361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6728" cy="994122"/>
          </a:xfrm>
        </p:spPr>
        <p:txBody>
          <a:bodyPr>
            <a:normAutofit/>
          </a:bodyPr>
          <a:lstStyle/>
          <a:p>
            <a:r>
              <a:rPr lang="sk-SK" sz="2800" i="1" u="sng" dirty="0" smtClean="0">
                <a:solidFill>
                  <a:srgbClr val="FF0000"/>
                </a:solidFill>
              </a:rPr>
              <a:t>Srdcový rytmus</a:t>
            </a:r>
            <a:endParaRPr lang="sk-SK" sz="2800" dirty="0"/>
          </a:p>
        </p:txBody>
      </p:sp>
      <p:sp>
        <p:nvSpPr>
          <p:cNvPr id="7" name="Vývojový diagram: alternatívny proces 6"/>
          <p:cNvSpPr/>
          <p:nvPr/>
        </p:nvSpPr>
        <p:spPr>
          <a:xfrm>
            <a:off x="5148064" y="1124744"/>
            <a:ext cx="3312368" cy="1224136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sk-SK" i="1" u="sng" dirty="0" err="1" smtClean="0">
                <a:solidFill>
                  <a:srgbClr val="FF0000"/>
                </a:solidFill>
              </a:rPr>
              <a:t>systola</a:t>
            </a:r>
            <a:r>
              <a:rPr lang="sk-SK" i="1" u="sng" dirty="0" smtClean="0">
                <a:solidFill>
                  <a:srgbClr val="FF0000"/>
                </a:solidFill>
              </a:rPr>
              <a:t>  </a:t>
            </a:r>
            <a:r>
              <a:rPr lang="sk-SK" dirty="0" smtClean="0">
                <a:solidFill>
                  <a:schemeClr val="tx1"/>
                </a:solidFill>
              </a:rPr>
              <a:t>– </a:t>
            </a:r>
            <a:r>
              <a:rPr lang="sk-SK" i="1" dirty="0" smtClean="0">
                <a:solidFill>
                  <a:schemeClr val="tx1"/>
                </a:solidFill>
              </a:rPr>
              <a:t>stiahnutie svaloviny,</a:t>
            </a:r>
          </a:p>
          <a:p>
            <a:pPr>
              <a:defRPr/>
            </a:pPr>
            <a:r>
              <a:rPr lang="sk-SK" dirty="0" smtClean="0">
                <a:solidFill>
                  <a:schemeClr val="tx1"/>
                </a:solidFill>
              </a:rPr>
              <a:t>                 krv z príslušnej časti    </a:t>
            </a:r>
          </a:p>
          <a:p>
            <a:pPr>
              <a:defRPr/>
            </a:pPr>
            <a:r>
              <a:rPr lang="sk-SK" dirty="0" smtClean="0">
                <a:solidFill>
                  <a:schemeClr val="tx1"/>
                </a:solidFill>
              </a:rPr>
              <a:t>                 srdca  sa vytláča</a:t>
            </a:r>
          </a:p>
        </p:txBody>
      </p:sp>
      <p:pic>
        <p:nvPicPr>
          <p:cNvPr id="11" name="Picture 12" descr="circulation%20of%20heart_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3960440" cy="523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Bublina v tvare zaobleného obdĺžnika 12"/>
          <p:cNvSpPr/>
          <p:nvPr/>
        </p:nvSpPr>
        <p:spPr>
          <a:xfrm>
            <a:off x="4860032" y="2636912"/>
            <a:ext cx="3456384" cy="1008112"/>
          </a:xfrm>
          <a:prstGeom prst="wedgeRoundRectCallout">
            <a:avLst>
              <a:gd name="adj1" fmla="val -121823"/>
              <a:gd name="adj2" fmla="val 81078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pri </a:t>
            </a:r>
            <a:r>
              <a:rPr lang="sk-SK" dirty="0" err="1" smtClean="0">
                <a:solidFill>
                  <a:srgbClr val="FF0000"/>
                </a:solidFill>
              </a:rPr>
              <a:t>systole</a:t>
            </a:r>
            <a:r>
              <a:rPr lang="sk-SK" dirty="0" smtClean="0">
                <a:solidFill>
                  <a:srgbClr val="FF0000"/>
                </a:solidFill>
              </a:rPr>
              <a:t> komôr </a:t>
            </a:r>
            <a:r>
              <a:rPr lang="sk-SK" dirty="0" smtClean="0">
                <a:solidFill>
                  <a:schemeClr val="tx1"/>
                </a:solidFill>
              </a:rPr>
              <a:t>– otvorené </a:t>
            </a:r>
            <a:r>
              <a:rPr lang="sk-SK" i="1" dirty="0" smtClean="0">
                <a:solidFill>
                  <a:schemeClr val="tx1"/>
                </a:solidFill>
              </a:rPr>
              <a:t>polmesiačikovité chlopne </a:t>
            </a:r>
            <a:r>
              <a:rPr lang="sk-SK" dirty="0" smtClean="0">
                <a:solidFill>
                  <a:schemeClr val="tx1"/>
                </a:solidFill>
              </a:rPr>
              <a:t>– krv je vytláčaná do obehov, do tepien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4" name="Vývojový diagram: alternatívny proces 13"/>
          <p:cNvSpPr/>
          <p:nvPr/>
        </p:nvSpPr>
        <p:spPr>
          <a:xfrm>
            <a:off x="4572000" y="3933056"/>
            <a:ext cx="4032448" cy="1152128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Priemerný počet cyklov: </a:t>
            </a:r>
          </a:p>
          <a:p>
            <a:pPr algn="ctr"/>
            <a:r>
              <a:rPr lang="sk-SK" u="sng" dirty="0" smtClean="0">
                <a:solidFill>
                  <a:srgbClr val="FF0000"/>
                </a:solidFill>
              </a:rPr>
              <a:t>70 cyklov / min v pokoji </a:t>
            </a:r>
            <a:r>
              <a:rPr lang="sk-SK" dirty="0" smtClean="0">
                <a:solidFill>
                  <a:schemeClr val="tx1"/>
                </a:solidFill>
              </a:rPr>
              <a:t>, pri každom stiahnutí 70 ml krvi do obehu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5" name="Vývojový diagram: alternatívny proces 14"/>
          <p:cNvSpPr/>
          <p:nvPr/>
        </p:nvSpPr>
        <p:spPr>
          <a:xfrm>
            <a:off x="4572000" y="5229200"/>
            <a:ext cx="4032448" cy="900680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u="sng" dirty="0" smtClean="0">
                <a:solidFill>
                  <a:srgbClr val="FF0000"/>
                </a:solidFill>
              </a:rPr>
              <a:t>5 – 5,5 l krvi </a:t>
            </a:r>
            <a:r>
              <a:rPr lang="sk-SK" dirty="0" smtClean="0">
                <a:solidFill>
                  <a:schemeClr val="tx1"/>
                </a:solidFill>
              </a:rPr>
              <a:t>sa prečerpá srdcom v pokoji za minútu – </a:t>
            </a:r>
            <a:r>
              <a:rPr lang="sk-SK" u="sng" dirty="0" smtClean="0">
                <a:solidFill>
                  <a:srgbClr val="FF0000"/>
                </a:solidFill>
              </a:rPr>
              <a:t>minútový srdcový objem</a:t>
            </a:r>
            <a:endParaRPr lang="sk-SK" u="sng" dirty="0">
              <a:solidFill>
                <a:srgbClr val="FF0000"/>
              </a:solidFill>
            </a:endParaRPr>
          </a:p>
        </p:txBody>
      </p:sp>
      <p:pic>
        <p:nvPicPr>
          <p:cNvPr id="2052" name="Picture 4" descr="http://www.sirmi.ic.cz/cislo/21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6021288"/>
            <a:ext cx="504056" cy="504056"/>
          </a:xfrm>
          <a:prstGeom prst="rect">
            <a:avLst/>
          </a:prstGeom>
          <a:noFill/>
        </p:spPr>
      </p:pic>
      <p:pic>
        <p:nvPicPr>
          <p:cNvPr id="2054" name="Picture 6" descr="http://www.sirmi.ic.cz/cislo/30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6021288"/>
            <a:ext cx="432048" cy="504056"/>
          </a:xfrm>
          <a:prstGeom prst="rect">
            <a:avLst/>
          </a:prstGeom>
          <a:noFill/>
        </p:spPr>
      </p:pic>
      <p:pic>
        <p:nvPicPr>
          <p:cNvPr id="10" name="Picture 2" descr="http://www.bestpage.cz/tlacitka/G080134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8424" y="6309320"/>
            <a:ext cx="571500" cy="361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irmi.ic.cz/cislo/21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6021288"/>
            <a:ext cx="576064" cy="576064"/>
          </a:xfrm>
          <a:prstGeom prst="rect">
            <a:avLst/>
          </a:prstGeom>
          <a:noFill/>
        </p:spPr>
      </p:pic>
      <p:pic>
        <p:nvPicPr>
          <p:cNvPr id="5" name="Picture 2" descr="http://www.sirmi.ic.cz/cislo/21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6021288"/>
            <a:ext cx="576064" cy="576064"/>
          </a:xfrm>
          <a:prstGeom prst="rect">
            <a:avLst/>
          </a:prstGeom>
          <a:noFill/>
        </p:spPr>
      </p:pic>
      <p:pic>
        <p:nvPicPr>
          <p:cNvPr id="12" name="Picture 2" descr="http://www.bestpage.cz/tlacitka/G080134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424" y="6309320"/>
            <a:ext cx="571500" cy="361951"/>
          </a:xfrm>
          <a:prstGeom prst="rect">
            <a:avLst/>
          </a:prstGeom>
          <a:noFill/>
        </p:spPr>
      </p:pic>
      <p:sp>
        <p:nvSpPr>
          <p:cNvPr id="14" name="Vývojový diagram: proces 13"/>
          <p:cNvSpPr/>
          <p:nvPr/>
        </p:nvSpPr>
        <p:spPr>
          <a:xfrm>
            <a:off x="971600" y="1052736"/>
            <a:ext cx="6408712" cy="1008112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>
                <a:hlinkClick r:id="rId5"/>
              </a:rPr>
              <a:t>http://www.youtube.com/watch?v=XQx2Cz6sSs4</a:t>
            </a:r>
            <a:endParaRPr lang="sk-SK" dirty="0" smtClean="0"/>
          </a:p>
          <a:p>
            <a:r>
              <a:rPr lang="sk-SK" dirty="0" smtClean="0">
                <a:solidFill>
                  <a:schemeClr val="tx1"/>
                </a:solidFill>
              </a:rPr>
              <a:t>pitva srdca - video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vojový diagram: alternatívny proces 3"/>
          <p:cNvSpPr/>
          <p:nvPr/>
        </p:nvSpPr>
        <p:spPr>
          <a:xfrm>
            <a:off x="827584" y="1772816"/>
            <a:ext cx="7920880" cy="4536504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CD ROM: </a:t>
            </a:r>
            <a:r>
              <a:rPr lang="sk-SK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Lidské</a:t>
            </a:r>
            <a:r>
              <a:rPr lang="sk-SK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cs-CZ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ě</a:t>
            </a:r>
            <a:r>
              <a:rPr lang="sk-SK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</a:t>
            </a:r>
            <a:r>
              <a:rPr lang="sk-SK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2.0, DK </a:t>
            </a:r>
            <a:r>
              <a:rPr lang="sk-SK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Multimedia</a:t>
            </a:r>
            <a:r>
              <a:rPr lang="sk-SK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London</a:t>
            </a:r>
            <a:r>
              <a:rPr lang="sk-SK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1997.</a:t>
            </a:r>
          </a:p>
          <a:p>
            <a:pPr algn="ctr"/>
            <a:endParaRPr lang="sk-SK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sk-SK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sk-SK" sz="2000" dirty="0">
              <a:solidFill>
                <a:schemeClr val="tx1"/>
              </a:solidFill>
            </a:endParaRPr>
          </a:p>
        </p:txBody>
      </p:sp>
      <p:pic>
        <p:nvPicPr>
          <p:cNvPr id="5" name="Picture 2" descr="http://www.bestpage.cz/tlacitka/G080137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6416" y="6309320"/>
            <a:ext cx="571500" cy="361951"/>
          </a:xfrm>
          <a:prstGeom prst="rect">
            <a:avLst/>
          </a:prstGeom>
          <a:noFill/>
        </p:spPr>
      </p:pic>
      <p:sp>
        <p:nvSpPr>
          <p:cNvPr id="7" name="Obdĺžnik 6"/>
          <p:cNvSpPr/>
          <p:nvPr/>
        </p:nvSpPr>
        <p:spPr>
          <a:xfrm>
            <a:off x="1691680" y="2420888"/>
            <a:ext cx="5069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http://www.enter.</a:t>
            </a:r>
            <a:r>
              <a:rPr lang="cs-CZ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net</a:t>
            </a:r>
            <a:r>
              <a:rPr lang="cs-CZ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/~</a:t>
            </a:r>
            <a:r>
              <a:rPr lang="cs-CZ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fsadr</a:t>
            </a:r>
            <a:r>
              <a:rPr lang="cs-CZ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/</a:t>
            </a:r>
            <a:r>
              <a:rPr lang="cs-CZ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mitrep.htm</a:t>
            </a:r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1619672" y="2828836"/>
            <a:ext cx="70567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hlinkClick r:id="rId6"/>
            </a:endParaRPr>
          </a:p>
          <a:p>
            <a:r>
              <a:rPr lang="cs-CZ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http://www.</a:t>
            </a:r>
            <a:r>
              <a:rPr lang="cs-CZ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dpcweb.com</a:t>
            </a:r>
            <a:r>
              <a:rPr lang="cs-CZ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/</a:t>
            </a:r>
            <a:r>
              <a:rPr lang="cs-CZ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images</a:t>
            </a:r>
            <a:r>
              <a:rPr lang="cs-CZ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/</a:t>
            </a:r>
            <a:r>
              <a:rPr lang="cs-CZ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medicalconditions</a:t>
            </a:r>
            <a:endParaRPr lang="cs-CZ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hlinkClick r:id="rId6"/>
            </a:endParaRPr>
          </a:p>
          <a:p>
            <a:endParaRPr lang="cs-CZ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hlinkClick r:id="rId6"/>
            </a:endParaRPr>
          </a:p>
          <a:p>
            <a:endParaRPr lang="cs-CZ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hlinkClick r:id="rId6"/>
            </a:endParaRPr>
          </a:p>
          <a:p>
            <a:r>
              <a:rPr lang="cs-CZ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http://www.</a:t>
            </a:r>
            <a:r>
              <a:rPr lang="cs-CZ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dpcweb.com</a:t>
            </a:r>
            <a:r>
              <a:rPr lang="cs-CZ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/</a:t>
            </a:r>
            <a:r>
              <a:rPr lang="cs-CZ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images</a:t>
            </a:r>
            <a:r>
              <a:rPr lang="cs-CZ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/</a:t>
            </a:r>
            <a:r>
              <a:rPr lang="cs-CZ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medicalconditions</a:t>
            </a:r>
            <a:r>
              <a:rPr lang="cs-CZ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/</a:t>
            </a:r>
            <a:r>
              <a:rPr lang="cs-CZ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heartattack</a:t>
            </a:r>
            <a:r>
              <a:rPr lang="cs-CZ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/</a:t>
            </a:r>
            <a:r>
              <a:rPr lang="cs-CZ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circulation</a:t>
            </a:r>
            <a:r>
              <a:rPr lang="cs-CZ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%20of%20heart_1.jpg</a:t>
            </a:r>
          </a:p>
          <a:p>
            <a:endParaRPr lang="cs-CZ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hlinkClick r:id="rId6"/>
            </a:endParaRPr>
          </a:p>
          <a:p>
            <a:r>
              <a:rPr lang="cs-CZ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www.</a:t>
            </a:r>
            <a:r>
              <a:rPr lang="cs-CZ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bioweb.genezis.eu</a:t>
            </a:r>
            <a:endParaRPr lang="cs-CZ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hlinkClick r:id="rId6"/>
            </a:endParaRPr>
          </a:p>
          <a:p>
            <a:endParaRPr lang="cs-CZ" u="sng" dirty="0" smtClean="0">
              <a:latin typeface="Times New Roman" pitchFamily="18" charset="0"/>
              <a:cs typeface="Times New Roman" pitchFamily="18" charset="0"/>
              <a:hlinkClick r:id="rId6"/>
            </a:endParaRPr>
          </a:p>
          <a:p>
            <a:endParaRPr lang="cs-CZ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hlinkClick r:id="rId6"/>
            </a:endParaRPr>
          </a:p>
          <a:p>
            <a:endParaRPr lang="cs-CZ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hlinkClick r:id="rId6"/>
            </a:endParaRPr>
          </a:p>
          <a:p>
            <a:endParaRPr lang="cs-CZ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hlinkClick r:id="rId6"/>
            </a:endParaRPr>
          </a:p>
          <a:p>
            <a:endParaRPr lang="cs-CZ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hlinkClick r:id="rId6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1619672" y="5013176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Križan,J</a:t>
            </a:r>
            <a:r>
              <a:rPr lang="sk-SK" dirty="0" smtClean="0"/>
              <a:t>.: Maturita z biológie, 1.vyd. Bratislava: Príroda 2004. ISBN 80-07-01145-5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1403648" y="278092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http://www.jdaross.cwc.net/heart4.htm</a:t>
            </a:r>
            <a:endParaRPr lang="sk-SK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Vývojový diagram: proces 14"/>
          <p:cNvSpPr/>
          <p:nvPr/>
        </p:nvSpPr>
        <p:spPr>
          <a:xfrm>
            <a:off x="3707904" y="980728"/>
            <a:ext cx="1872208" cy="61264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</a:rPr>
              <a:t>ZDROJE</a:t>
            </a:r>
            <a:endParaRPr lang="sk-SK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vojový diagram: alternatívny proces 3"/>
          <p:cNvSpPr/>
          <p:nvPr/>
        </p:nvSpPr>
        <p:spPr>
          <a:xfrm>
            <a:off x="2843808" y="260648"/>
            <a:ext cx="1944216" cy="61264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OBSAH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6" name="Vývojový diagram: proces 5"/>
          <p:cNvSpPr/>
          <p:nvPr/>
        </p:nvSpPr>
        <p:spPr>
          <a:xfrm>
            <a:off x="971600" y="1124744"/>
            <a:ext cx="5688632" cy="43204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i="1" dirty="0" smtClean="0">
                <a:solidFill>
                  <a:schemeClr val="tx1"/>
                </a:solidFill>
              </a:rPr>
              <a:t>Hmotnosť srdca, uloženie srdca</a:t>
            </a:r>
          </a:p>
        </p:txBody>
      </p:sp>
      <p:sp>
        <p:nvSpPr>
          <p:cNvPr id="7" name="Vývojový diagram: proces 6">
            <a:hlinkClick r:id="rId2" action="ppaction://hlinksldjump"/>
          </p:cNvPr>
          <p:cNvSpPr/>
          <p:nvPr/>
        </p:nvSpPr>
        <p:spPr>
          <a:xfrm>
            <a:off x="971600" y="1628800"/>
            <a:ext cx="5688632" cy="43204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i="1" dirty="0" smtClean="0">
                <a:solidFill>
                  <a:schemeClr val="tx1"/>
                </a:solidFill>
              </a:rPr>
              <a:t>Stavba steny srdca</a:t>
            </a:r>
          </a:p>
        </p:txBody>
      </p:sp>
      <p:sp>
        <p:nvSpPr>
          <p:cNvPr id="8" name="Vývojový diagram: proces 7">
            <a:hlinkClick r:id="rId3" action="ppaction://hlinksldjump"/>
          </p:cNvPr>
          <p:cNvSpPr/>
          <p:nvPr/>
        </p:nvSpPr>
        <p:spPr>
          <a:xfrm>
            <a:off x="971600" y="2132856"/>
            <a:ext cx="5688632" cy="43204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i="1" dirty="0" smtClean="0">
                <a:solidFill>
                  <a:schemeClr val="tx1"/>
                </a:solidFill>
              </a:rPr>
              <a:t>Stavba  srdca</a:t>
            </a:r>
          </a:p>
        </p:txBody>
      </p:sp>
      <p:sp>
        <p:nvSpPr>
          <p:cNvPr id="9" name="Vývojový diagram: proces 8">
            <a:hlinkClick r:id="rId4" action="ppaction://hlinksldjump"/>
          </p:cNvPr>
          <p:cNvSpPr/>
          <p:nvPr/>
        </p:nvSpPr>
        <p:spPr>
          <a:xfrm>
            <a:off x="971600" y="2636912"/>
            <a:ext cx="5688632" cy="43204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i="1" dirty="0" smtClean="0">
                <a:solidFill>
                  <a:schemeClr val="tx1"/>
                </a:solidFill>
              </a:rPr>
              <a:t>Srdcové chlopne</a:t>
            </a:r>
          </a:p>
        </p:txBody>
      </p:sp>
      <p:sp>
        <p:nvSpPr>
          <p:cNvPr id="11" name="Vývojový diagram: proces 10">
            <a:hlinkClick r:id="rId5" action="ppaction://hlinksldjump"/>
          </p:cNvPr>
          <p:cNvSpPr/>
          <p:nvPr/>
        </p:nvSpPr>
        <p:spPr>
          <a:xfrm>
            <a:off x="971600" y="3140968"/>
            <a:ext cx="5688632" cy="43204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i="1" dirty="0" smtClean="0">
                <a:solidFill>
                  <a:schemeClr val="tx1"/>
                </a:solidFill>
              </a:rPr>
              <a:t>Prierez srdcom</a:t>
            </a:r>
          </a:p>
        </p:txBody>
      </p:sp>
      <p:sp>
        <p:nvSpPr>
          <p:cNvPr id="13" name="Vývojový diagram: proces 12">
            <a:hlinkClick r:id="rId6" action="ppaction://hlinksldjump"/>
          </p:cNvPr>
          <p:cNvSpPr/>
          <p:nvPr/>
        </p:nvSpPr>
        <p:spPr>
          <a:xfrm>
            <a:off x="971600" y="3645024"/>
            <a:ext cx="5688632" cy="43204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i="1" dirty="0" smtClean="0">
                <a:solidFill>
                  <a:schemeClr val="tx1"/>
                </a:solidFill>
              </a:rPr>
              <a:t>Funkčná charakteristika srdca</a:t>
            </a:r>
          </a:p>
        </p:txBody>
      </p:sp>
      <p:sp>
        <p:nvSpPr>
          <p:cNvPr id="14" name="Vývojový diagram: proces 13">
            <a:hlinkClick r:id="rId7" action="ppaction://hlinksldjump"/>
          </p:cNvPr>
          <p:cNvSpPr/>
          <p:nvPr/>
        </p:nvSpPr>
        <p:spPr>
          <a:xfrm>
            <a:off x="971600" y="4653136"/>
            <a:ext cx="5688632" cy="43204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i="1" dirty="0" smtClean="0">
                <a:solidFill>
                  <a:schemeClr val="tx1"/>
                </a:solidFill>
              </a:rPr>
              <a:t>Srdcový rytmus</a:t>
            </a:r>
          </a:p>
        </p:txBody>
      </p:sp>
      <p:sp>
        <p:nvSpPr>
          <p:cNvPr id="15" name="Vývojový diagram: proces 14">
            <a:hlinkClick r:id="rId8" action="ppaction://hlinksldjump"/>
          </p:cNvPr>
          <p:cNvSpPr/>
          <p:nvPr/>
        </p:nvSpPr>
        <p:spPr>
          <a:xfrm>
            <a:off x="971600" y="5157192"/>
            <a:ext cx="5688632" cy="43204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i="1" dirty="0" smtClean="0">
                <a:solidFill>
                  <a:schemeClr val="tx1"/>
                </a:solidFill>
              </a:rPr>
              <a:t>Pitva srdca – video</a:t>
            </a:r>
          </a:p>
        </p:txBody>
      </p:sp>
      <p:sp>
        <p:nvSpPr>
          <p:cNvPr id="16" name="Vývojový diagram: proces 15"/>
          <p:cNvSpPr/>
          <p:nvPr/>
        </p:nvSpPr>
        <p:spPr>
          <a:xfrm>
            <a:off x="971600" y="5661248"/>
            <a:ext cx="5688632" cy="43204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i="1" dirty="0" smtClean="0">
                <a:solidFill>
                  <a:schemeClr val="tx1"/>
                </a:solidFill>
              </a:rPr>
              <a:t>Zdroje</a:t>
            </a:r>
          </a:p>
        </p:txBody>
      </p:sp>
      <p:sp>
        <p:nvSpPr>
          <p:cNvPr id="17" name="Vývojový diagram: proces 16">
            <a:hlinkClick r:id="rId9" action="ppaction://hlinksldjump"/>
          </p:cNvPr>
          <p:cNvSpPr/>
          <p:nvPr/>
        </p:nvSpPr>
        <p:spPr>
          <a:xfrm>
            <a:off x="971600" y="4149080"/>
            <a:ext cx="5688632" cy="43204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i="1" dirty="0" smtClean="0">
                <a:solidFill>
                  <a:schemeClr val="tx1"/>
                </a:solidFill>
              </a:rPr>
              <a:t>Prevodový systém srdca</a:t>
            </a:r>
            <a:r>
              <a:rPr lang="sk-SK" b="1" i="1" dirty="0" smtClean="0">
                <a:solidFill>
                  <a:schemeClr val="tx1"/>
                </a:solidFill>
                <a:hlinkClick r:id="rId9" action="ppaction://hlinksldjump"/>
              </a:rPr>
              <a:t> </a:t>
            </a:r>
            <a:endParaRPr lang="sk-SK" b="1" i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untitled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92896"/>
            <a:ext cx="477053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Nový obráz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372200" y="0"/>
            <a:ext cx="2205037" cy="6408738"/>
          </a:xfrm>
          <a:prstGeom prst="rect">
            <a:avLst/>
          </a:prstGeom>
          <a:noFill/>
        </p:spPr>
      </p:pic>
      <p:sp>
        <p:nvSpPr>
          <p:cNvPr id="6" name="Vývojový diagram: proces 5"/>
          <p:cNvSpPr/>
          <p:nvPr/>
        </p:nvSpPr>
        <p:spPr>
          <a:xfrm>
            <a:off x="395536" y="548680"/>
            <a:ext cx="3240360" cy="86409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hmotnosť : </a:t>
            </a:r>
            <a:r>
              <a:rPr lang="sk-SK" b="1" dirty="0" smtClean="0">
                <a:solidFill>
                  <a:schemeClr val="tx1"/>
                </a:solidFill>
              </a:rPr>
              <a:t>280 – 320 g</a:t>
            </a:r>
          </a:p>
          <a:p>
            <a:pPr algn="ctr"/>
            <a:r>
              <a:rPr lang="sk-SK" dirty="0" smtClean="0">
                <a:solidFill>
                  <a:schemeClr val="tx1"/>
                </a:solidFill>
              </a:rPr>
              <a:t>dĺžka od bázy k hrotu: </a:t>
            </a:r>
            <a:r>
              <a:rPr lang="sk-SK" b="1" dirty="0" smtClean="0">
                <a:solidFill>
                  <a:schemeClr val="tx1"/>
                </a:solidFill>
              </a:rPr>
              <a:t>14 cm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7" name="Obdĺžniková bublina 6"/>
          <p:cNvSpPr/>
          <p:nvPr/>
        </p:nvSpPr>
        <p:spPr>
          <a:xfrm>
            <a:off x="2843808" y="1556792"/>
            <a:ext cx="3240360" cy="828672"/>
          </a:xfrm>
          <a:prstGeom prst="wedgeRectCallout">
            <a:avLst>
              <a:gd name="adj1" fmla="val -26273"/>
              <a:gd name="adj2" fmla="val 4773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uloženie: medzi pravými a ľavými pľúcami – </a:t>
            </a:r>
            <a:r>
              <a:rPr lang="sk-SK" b="1" i="1" dirty="0" smtClean="0">
                <a:solidFill>
                  <a:schemeClr val="tx1"/>
                </a:solidFill>
              </a:rPr>
              <a:t>v</a:t>
            </a:r>
            <a:r>
              <a:rPr lang="sk-SK" b="1" dirty="0" smtClean="0">
                <a:solidFill>
                  <a:schemeClr val="tx1"/>
                </a:solidFill>
              </a:rPr>
              <a:t> </a:t>
            </a:r>
            <a:r>
              <a:rPr lang="sk-SK" b="1" i="1" dirty="0" err="1" smtClean="0">
                <a:solidFill>
                  <a:schemeClr val="tx1"/>
                </a:solidFill>
              </a:rPr>
              <a:t>medzipľúcí</a:t>
            </a:r>
            <a:r>
              <a:rPr lang="sk-SK" b="1" i="1" dirty="0" smtClean="0">
                <a:solidFill>
                  <a:schemeClr val="tx1"/>
                </a:solidFill>
              </a:rPr>
              <a:t> </a:t>
            </a:r>
            <a:r>
              <a:rPr lang="sk-SK" i="1" dirty="0" smtClean="0">
                <a:solidFill>
                  <a:schemeClr val="tx1"/>
                </a:solidFill>
              </a:rPr>
              <a:t>- </a:t>
            </a:r>
            <a:r>
              <a:rPr lang="sk-SK" i="1" dirty="0" err="1" smtClean="0">
                <a:solidFill>
                  <a:srgbClr val="FF0000"/>
                </a:solidFill>
              </a:rPr>
              <a:t>mediastinum</a:t>
            </a:r>
            <a:endParaRPr lang="sk-SK" i="1" dirty="0">
              <a:solidFill>
                <a:srgbClr val="FF0000"/>
              </a:solidFill>
            </a:endParaRPr>
          </a:p>
        </p:txBody>
      </p:sp>
      <p:pic>
        <p:nvPicPr>
          <p:cNvPr id="10242" name="Picture 2" descr="http://www.sirmi.ic.cz/cislo/22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5977508"/>
            <a:ext cx="576064" cy="576064"/>
          </a:xfrm>
          <a:prstGeom prst="rect">
            <a:avLst/>
          </a:prstGeom>
          <a:noFill/>
        </p:spPr>
      </p:pic>
      <p:pic>
        <p:nvPicPr>
          <p:cNvPr id="10" name="Picture 2" descr="http://www.bestpage.cz/tlacitka/G080134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8424" y="6309320"/>
            <a:ext cx="571500" cy="36195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34880" cy="706090"/>
          </a:xfrm>
        </p:spPr>
        <p:txBody>
          <a:bodyPr>
            <a:normAutofit/>
          </a:bodyPr>
          <a:lstStyle/>
          <a:p>
            <a:r>
              <a:rPr lang="sk-SK" sz="2800" i="1" u="sng" dirty="0" smtClean="0">
                <a:solidFill>
                  <a:srgbClr val="FF0000"/>
                </a:solidFill>
              </a:rPr>
              <a:t>S</a:t>
            </a:r>
            <a:r>
              <a:rPr lang="sk-SK" sz="2800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tavba steny srdca</a:t>
            </a:r>
            <a:endParaRPr lang="sk-SK" sz="2800" i="1" u="sng" dirty="0">
              <a:solidFill>
                <a:srgbClr val="FF0000"/>
              </a:solidFill>
            </a:endParaRPr>
          </a:p>
        </p:txBody>
      </p:sp>
      <p:pic>
        <p:nvPicPr>
          <p:cNvPr id="4" name="Picture 12" descr="stena srdc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39752" y="1844824"/>
            <a:ext cx="4470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bdĺžniková bublina 10"/>
          <p:cNvSpPr/>
          <p:nvPr/>
        </p:nvSpPr>
        <p:spPr>
          <a:xfrm>
            <a:off x="323528" y="1628800"/>
            <a:ext cx="1944216" cy="612648"/>
          </a:xfrm>
          <a:prstGeom prst="wedgeRectCallout">
            <a:avLst>
              <a:gd name="adj1" fmla="val 74364"/>
              <a:gd name="adj2" fmla="val 14521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i="1" dirty="0" err="1" smtClean="0">
                <a:solidFill>
                  <a:schemeClr val="tx1"/>
                </a:solidFill>
              </a:rPr>
              <a:t>epikard</a:t>
            </a:r>
            <a:endParaRPr lang="sk-SK" sz="2400" b="1" i="1" dirty="0">
              <a:solidFill>
                <a:schemeClr val="tx1"/>
              </a:solidFill>
            </a:endParaRPr>
          </a:p>
        </p:txBody>
      </p:sp>
      <p:sp>
        <p:nvSpPr>
          <p:cNvPr id="12" name="Obdĺžniková bublina 11"/>
          <p:cNvSpPr/>
          <p:nvPr/>
        </p:nvSpPr>
        <p:spPr>
          <a:xfrm>
            <a:off x="6372200" y="1124744"/>
            <a:ext cx="1634480" cy="612648"/>
          </a:xfrm>
          <a:prstGeom prst="wedgeRectCallout">
            <a:avLst>
              <a:gd name="adj1" fmla="val -149573"/>
              <a:gd name="adj2" fmla="val 24412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i="1" dirty="0" smtClean="0">
                <a:solidFill>
                  <a:schemeClr val="tx1"/>
                </a:solidFill>
              </a:rPr>
              <a:t>myokard</a:t>
            </a:r>
            <a:endParaRPr lang="sk-SK" sz="2400" b="1" i="1" dirty="0">
              <a:solidFill>
                <a:schemeClr val="tx1"/>
              </a:solidFill>
            </a:endParaRPr>
          </a:p>
        </p:txBody>
      </p:sp>
      <p:sp>
        <p:nvSpPr>
          <p:cNvPr id="13" name="Obdĺžniková bublina 12"/>
          <p:cNvSpPr/>
          <p:nvPr/>
        </p:nvSpPr>
        <p:spPr>
          <a:xfrm>
            <a:off x="6732240" y="5445224"/>
            <a:ext cx="1850504" cy="612648"/>
          </a:xfrm>
          <a:prstGeom prst="wedgeRectCallout">
            <a:avLst>
              <a:gd name="adj1" fmla="val -91679"/>
              <a:gd name="adj2" fmla="val -22881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i="1" dirty="0" err="1" smtClean="0">
                <a:solidFill>
                  <a:schemeClr val="tx1"/>
                </a:solidFill>
              </a:rPr>
              <a:t>endokard</a:t>
            </a:r>
            <a:endParaRPr lang="sk-SK" sz="2400" b="1" i="1" dirty="0">
              <a:solidFill>
                <a:schemeClr val="tx1"/>
              </a:solidFill>
            </a:endParaRPr>
          </a:p>
        </p:txBody>
      </p:sp>
      <p:sp>
        <p:nvSpPr>
          <p:cNvPr id="14" name="Vývojový diagram: proces 13"/>
          <p:cNvSpPr/>
          <p:nvPr/>
        </p:nvSpPr>
        <p:spPr>
          <a:xfrm>
            <a:off x="323528" y="5373216"/>
            <a:ext cx="3600400" cy="936104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dirty="0" smtClean="0">
                <a:solidFill>
                  <a:schemeClr val="tx1"/>
                </a:solidFill>
              </a:rPr>
              <a:t>srdce uložené v blanitom vaku - </a:t>
            </a:r>
            <a:r>
              <a:rPr lang="sk-SK" sz="2000" b="1" i="1" dirty="0" err="1" smtClean="0">
                <a:solidFill>
                  <a:schemeClr val="tx1"/>
                </a:solidFill>
              </a:rPr>
              <a:t>perikarde</a:t>
            </a:r>
            <a:endParaRPr lang="sk-SK" sz="2000" b="1" i="1" dirty="0">
              <a:solidFill>
                <a:schemeClr val="tx1"/>
              </a:solidFill>
            </a:endParaRPr>
          </a:p>
        </p:txBody>
      </p:sp>
      <p:pic>
        <p:nvPicPr>
          <p:cNvPr id="9218" name="Picture 2" descr="http://www.sirmi.ic.cz/cislo/23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5949280"/>
            <a:ext cx="648072" cy="648072"/>
          </a:xfrm>
          <a:prstGeom prst="rect">
            <a:avLst/>
          </a:prstGeom>
          <a:noFill/>
        </p:spPr>
      </p:pic>
      <p:pic>
        <p:nvPicPr>
          <p:cNvPr id="10" name="Picture 2" descr="http://www.bestpage.cz/tlacitka/G080134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8424" y="6309320"/>
            <a:ext cx="571500" cy="361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94720" cy="706090"/>
          </a:xfrm>
        </p:spPr>
        <p:txBody>
          <a:bodyPr>
            <a:normAutofit/>
          </a:bodyPr>
          <a:lstStyle/>
          <a:p>
            <a:r>
              <a:rPr lang="sk-SK" sz="2800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Stavba srdca</a:t>
            </a:r>
            <a:endParaRPr lang="sk-SK" sz="2800" i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SSPREDU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412776"/>
            <a:ext cx="424847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bdĺžniková bublina 15"/>
          <p:cNvSpPr/>
          <p:nvPr/>
        </p:nvSpPr>
        <p:spPr>
          <a:xfrm>
            <a:off x="683568" y="1196752"/>
            <a:ext cx="2088232" cy="612648"/>
          </a:xfrm>
          <a:prstGeom prst="wedgeRectCallout">
            <a:avLst>
              <a:gd name="adj1" fmla="val 92594"/>
              <a:gd name="adj2" fmla="val 18478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b="1" i="1" dirty="0" smtClean="0">
                <a:solidFill>
                  <a:schemeClr val="tx1"/>
                </a:solidFill>
              </a:rPr>
              <a:t>vena </a:t>
            </a:r>
            <a:r>
              <a:rPr lang="sk-SK" b="1" i="1" dirty="0" err="1" smtClean="0">
                <a:solidFill>
                  <a:schemeClr val="tx1"/>
                </a:solidFill>
              </a:rPr>
              <a:t>cava</a:t>
            </a:r>
            <a:r>
              <a:rPr lang="sk-SK" b="1" i="1" dirty="0" smtClean="0">
                <a:solidFill>
                  <a:schemeClr val="tx1"/>
                </a:solidFill>
              </a:rPr>
              <a:t> </a:t>
            </a:r>
            <a:r>
              <a:rPr lang="sk-SK" b="1" i="1" dirty="0" err="1" smtClean="0">
                <a:solidFill>
                  <a:schemeClr val="tx1"/>
                </a:solidFill>
              </a:rPr>
              <a:t>superior</a:t>
            </a:r>
            <a:endParaRPr lang="sk-SK" b="1" i="1" dirty="0" smtClean="0">
              <a:solidFill>
                <a:schemeClr val="tx1"/>
              </a:solidFill>
            </a:endParaRPr>
          </a:p>
          <a:p>
            <a:r>
              <a:rPr lang="sk-SK" b="1" i="1" dirty="0" smtClean="0">
                <a:solidFill>
                  <a:srgbClr val="FF0000"/>
                </a:solidFill>
              </a:rPr>
              <a:t>horná dutá žila</a:t>
            </a:r>
            <a:endParaRPr lang="sk-SK" dirty="0"/>
          </a:p>
        </p:txBody>
      </p:sp>
      <p:sp>
        <p:nvSpPr>
          <p:cNvPr id="17" name="Obdĺžniková bublina 16"/>
          <p:cNvSpPr/>
          <p:nvPr/>
        </p:nvSpPr>
        <p:spPr>
          <a:xfrm>
            <a:off x="251520" y="2636912"/>
            <a:ext cx="2232248" cy="612648"/>
          </a:xfrm>
          <a:prstGeom prst="wedgeRectCallout">
            <a:avLst>
              <a:gd name="adj1" fmla="val 140552"/>
              <a:gd name="adj2" fmla="val 517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i="1" dirty="0" smtClean="0">
              <a:solidFill>
                <a:schemeClr val="tx1"/>
              </a:solidFill>
            </a:endParaRPr>
          </a:p>
          <a:p>
            <a:pPr algn="ctr"/>
            <a:r>
              <a:rPr lang="sk-SK" b="1" i="1" dirty="0" err="1" smtClean="0">
                <a:solidFill>
                  <a:schemeClr val="tx1"/>
                </a:solidFill>
              </a:rPr>
              <a:t>truncus</a:t>
            </a:r>
            <a:r>
              <a:rPr lang="sk-SK" b="1" i="1" dirty="0" smtClean="0">
                <a:solidFill>
                  <a:schemeClr val="tx1"/>
                </a:solidFill>
              </a:rPr>
              <a:t> </a:t>
            </a:r>
            <a:r>
              <a:rPr lang="sk-SK" b="1" i="1" dirty="0" err="1" smtClean="0">
                <a:solidFill>
                  <a:schemeClr val="tx1"/>
                </a:solidFill>
              </a:rPr>
              <a:t>pulmonaris</a:t>
            </a:r>
            <a:endParaRPr lang="sk-SK" b="1" i="1" dirty="0" smtClean="0">
              <a:solidFill>
                <a:schemeClr val="tx1"/>
              </a:solidFill>
            </a:endParaRPr>
          </a:p>
          <a:p>
            <a:pPr algn="ctr"/>
            <a:r>
              <a:rPr lang="sk-SK" b="1" i="1" dirty="0" err="1" smtClean="0">
                <a:solidFill>
                  <a:srgbClr val="C00000"/>
                </a:solidFill>
              </a:rPr>
              <a:t>pľúcnica</a:t>
            </a:r>
            <a:endParaRPr lang="sk-SK" b="1" i="1" dirty="0" smtClean="0">
              <a:solidFill>
                <a:srgbClr val="C00000"/>
              </a:solidFill>
            </a:endParaRPr>
          </a:p>
          <a:p>
            <a:pPr algn="ctr"/>
            <a:endParaRPr lang="sk-SK" dirty="0"/>
          </a:p>
        </p:txBody>
      </p:sp>
      <p:sp>
        <p:nvSpPr>
          <p:cNvPr id="18" name="Obdĺžniková bublina 17"/>
          <p:cNvSpPr/>
          <p:nvPr/>
        </p:nvSpPr>
        <p:spPr>
          <a:xfrm>
            <a:off x="6012160" y="908720"/>
            <a:ext cx="1778496" cy="612648"/>
          </a:xfrm>
          <a:prstGeom prst="wedgeRectCallout">
            <a:avLst>
              <a:gd name="adj1" fmla="val -154014"/>
              <a:gd name="adj2" fmla="val 26210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i="1" dirty="0" smtClean="0">
                <a:solidFill>
                  <a:schemeClr val="tx1"/>
                </a:solidFill>
              </a:rPr>
              <a:t>aorta</a:t>
            </a:r>
          </a:p>
          <a:p>
            <a:pPr algn="ctr"/>
            <a:r>
              <a:rPr lang="sk-SK" b="1" i="1" dirty="0" smtClean="0">
                <a:solidFill>
                  <a:srgbClr val="FF0000"/>
                </a:solidFill>
              </a:rPr>
              <a:t>srdcovnica</a:t>
            </a:r>
            <a:endParaRPr lang="sk-SK" b="1" i="1" dirty="0">
              <a:solidFill>
                <a:srgbClr val="FF0000"/>
              </a:solidFill>
            </a:endParaRPr>
          </a:p>
        </p:txBody>
      </p:sp>
      <p:sp>
        <p:nvSpPr>
          <p:cNvPr id="19" name="Obdĺžniková bublina 18"/>
          <p:cNvSpPr/>
          <p:nvPr/>
        </p:nvSpPr>
        <p:spPr>
          <a:xfrm>
            <a:off x="6660232" y="2348880"/>
            <a:ext cx="2232248" cy="612648"/>
          </a:xfrm>
          <a:prstGeom prst="wedgeRectCallout">
            <a:avLst>
              <a:gd name="adj1" fmla="val -83017"/>
              <a:gd name="adj2" fmla="val 15061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i="1" dirty="0" err="1" smtClean="0">
                <a:solidFill>
                  <a:schemeClr val="tx1"/>
                </a:solidFill>
              </a:rPr>
              <a:t>venae</a:t>
            </a:r>
            <a:r>
              <a:rPr lang="sk-SK" b="1" i="1" dirty="0" smtClean="0">
                <a:solidFill>
                  <a:schemeClr val="tx1"/>
                </a:solidFill>
              </a:rPr>
              <a:t> </a:t>
            </a:r>
            <a:r>
              <a:rPr lang="sk-SK" b="1" i="1" dirty="0" err="1" smtClean="0">
                <a:solidFill>
                  <a:schemeClr val="tx1"/>
                </a:solidFill>
              </a:rPr>
              <a:t>pulmonales</a:t>
            </a:r>
            <a:endParaRPr lang="sk-SK" b="1" i="1" dirty="0" smtClean="0">
              <a:solidFill>
                <a:schemeClr val="tx1"/>
              </a:solidFill>
            </a:endParaRPr>
          </a:p>
          <a:p>
            <a:pPr algn="ctr"/>
            <a:r>
              <a:rPr lang="sk-SK" b="1" i="1" dirty="0" smtClean="0">
                <a:solidFill>
                  <a:srgbClr val="FF0000"/>
                </a:solidFill>
              </a:rPr>
              <a:t>pľúcne žily  - 4</a:t>
            </a:r>
            <a:endParaRPr lang="sk-SK" b="1" i="1" dirty="0">
              <a:solidFill>
                <a:srgbClr val="FF0000"/>
              </a:solidFill>
            </a:endParaRPr>
          </a:p>
        </p:txBody>
      </p:sp>
      <p:sp>
        <p:nvSpPr>
          <p:cNvPr id="20" name="Obdĺžniková bublina 19"/>
          <p:cNvSpPr/>
          <p:nvPr/>
        </p:nvSpPr>
        <p:spPr>
          <a:xfrm>
            <a:off x="6372200" y="4581128"/>
            <a:ext cx="2232248" cy="612648"/>
          </a:xfrm>
          <a:prstGeom prst="wedgeRectCallout">
            <a:avLst>
              <a:gd name="adj1" fmla="val -98318"/>
              <a:gd name="adj2" fmla="val -20184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i="1" dirty="0" err="1" smtClean="0">
                <a:solidFill>
                  <a:schemeClr val="tx1"/>
                </a:solidFill>
              </a:rPr>
              <a:t>atrium</a:t>
            </a:r>
            <a:r>
              <a:rPr lang="sk-SK" b="1" i="1" dirty="0" smtClean="0">
                <a:solidFill>
                  <a:schemeClr val="tx1"/>
                </a:solidFill>
              </a:rPr>
              <a:t> </a:t>
            </a:r>
            <a:r>
              <a:rPr lang="sk-SK" b="1" i="1" dirty="0" err="1" smtClean="0">
                <a:solidFill>
                  <a:schemeClr val="tx1"/>
                </a:solidFill>
              </a:rPr>
              <a:t>sinistrum</a:t>
            </a:r>
            <a:endParaRPr lang="sk-SK" b="1" i="1" dirty="0" smtClean="0">
              <a:solidFill>
                <a:schemeClr val="tx1"/>
              </a:solidFill>
            </a:endParaRPr>
          </a:p>
          <a:p>
            <a:pPr algn="ctr"/>
            <a:r>
              <a:rPr lang="sk-SK" b="1" i="1" dirty="0" smtClean="0">
                <a:solidFill>
                  <a:srgbClr val="FF0000"/>
                </a:solidFill>
              </a:rPr>
              <a:t>ľavá predsieň</a:t>
            </a:r>
            <a:endParaRPr lang="sk-SK" b="1" i="1" dirty="0">
              <a:solidFill>
                <a:srgbClr val="FF0000"/>
              </a:solidFill>
            </a:endParaRPr>
          </a:p>
        </p:txBody>
      </p:sp>
      <p:sp>
        <p:nvSpPr>
          <p:cNvPr id="21" name="Obdĺžniková bublina 20"/>
          <p:cNvSpPr/>
          <p:nvPr/>
        </p:nvSpPr>
        <p:spPr>
          <a:xfrm>
            <a:off x="6372200" y="5661248"/>
            <a:ext cx="2376264" cy="612648"/>
          </a:xfrm>
          <a:prstGeom prst="wedgeRectCallout">
            <a:avLst>
              <a:gd name="adj1" fmla="val -99649"/>
              <a:gd name="adj2" fmla="val -16587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i="1" dirty="0" err="1" smtClean="0">
                <a:solidFill>
                  <a:schemeClr val="tx1"/>
                </a:solidFill>
              </a:rPr>
              <a:t>ventriculus</a:t>
            </a:r>
            <a:r>
              <a:rPr lang="sk-SK" b="1" i="1" dirty="0" smtClean="0">
                <a:solidFill>
                  <a:schemeClr val="tx1"/>
                </a:solidFill>
              </a:rPr>
              <a:t> </a:t>
            </a:r>
            <a:r>
              <a:rPr lang="sk-SK" b="1" i="1" dirty="0" err="1" smtClean="0">
                <a:solidFill>
                  <a:schemeClr val="tx1"/>
                </a:solidFill>
              </a:rPr>
              <a:t>sinister</a:t>
            </a:r>
            <a:endParaRPr lang="sk-SK" b="1" i="1" dirty="0" smtClean="0">
              <a:solidFill>
                <a:schemeClr val="tx1"/>
              </a:solidFill>
            </a:endParaRPr>
          </a:p>
          <a:p>
            <a:pPr algn="ctr"/>
            <a:r>
              <a:rPr lang="sk-SK" b="1" i="1" dirty="0" smtClean="0">
                <a:solidFill>
                  <a:srgbClr val="FF0000"/>
                </a:solidFill>
              </a:rPr>
              <a:t>ľavá komora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2" name="Obdĺžniková bublina 21"/>
          <p:cNvSpPr/>
          <p:nvPr/>
        </p:nvSpPr>
        <p:spPr>
          <a:xfrm>
            <a:off x="323528" y="4509120"/>
            <a:ext cx="2232248" cy="612648"/>
          </a:xfrm>
          <a:prstGeom prst="wedgeRectCallout">
            <a:avLst>
              <a:gd name="adj1" fmla="val 82316"/>
              <a:gd name="adj2" fmla="val -1712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i="1" dirty="0" err="1" smtClean="0">
                <a:solidFill>
                  <a:schemeClr val="tx1"/>
                </a:solidFill>
              </a:rPr>
              <a:t>atrium</a:t>
            </a:r>
            <a:r>
              <a:rPr lang="sk-SK" b="1" i="1" dirty="0" smtClean="0">
                <a:solidFill>
                  <a:schemeClr val="tx1"/>
                </a:solidFill>
              </a:rPr>
              <a:t> </a:t>
            </a:r>
            <a:r>
              <a:rPr lang="sk-SK" b="1" i="1" dirty="0" err="1" smtClean="0">
                <a:solidFill>
                  <a:schemeClr val="tx1"/>
                </a:solidFill>
              </a:rPr>
              <a:t>dextrum</a:t>
            </a:r>
            <a:endParaRPr lang="sk-SK" b="1" i="1" dirty="0" smtClean="0">
              <a:solidFill>
                <a:schemeClr val="tx1"/>
              </a:solidFill>
            </a:endParaRPr>
          </a:p>
          <a:p>
            <a:pPr algn="ctr"/>
            <a:r>
              <a:rPr lang="sk-SK" b="1" i="1" dirty="0" smtClean="0">
                <a:solidFill>
                  <a:srgbClr val="FF0000"/>
                </a:solidFill>
              </a:rPr>
              <a:t>pravá predsieň</a:t>
            </a:r>
            <a:endParaRPr lang="sk-SK" b="1" i="1" dirty="0">
              <a:solidFill>
                <a:srgbClr val="FF0000"/>
              </a:solidFill>
            </a:endParaRPr>
          </a:p>
        </p:txBody>
      </p:sp>
      <p:sp>
        <p:nvSpPr>
          <p:cNvPr id="23" name="Obdĺžniková bublina 22"/>
          <p:cNvSpPr/>
          <p:nvPr/>
        </p:nvSpPr>
        <p:spPr>
          <a:xfrm>
            <a:off x="395536" y="5661248"/>
            <a:ext cx="2088232" cy="612648"/>
          </a:xfrm>
          <a:prstGeom prst="wedgeRectCallout">
            <a:avLst>
              <a:gd name="adj1" fmla="val 113697"/>
              <a:gd name="adj2" fmla="val -13890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i="1" dirty="0" err="1" smtClean="0">
                <a:solidFill>
                  <a:schemeClr val="tx1"/>
                </a:solidFill>
              </a:rPr>
              <a:t>ventriculus</a:t>
            </a:r>
            <a:r>
              <a:rPr lang="sk-SK" b="1" i="1" dirty="0" smtClean="0">
                <a:solidFill>
                  <a:schemeClr val="tx1"/>
                </a:solidFill>
              </a:rPr>
              <a:t> </a:t>
            </a:r>
            <a:r>
              <a:rPr lang="sk-SK" b="1" i="1" dirty="0" err="1" smtClean="0">
                <a:solidFill>
                  <a:schemeClr val="tx1"/>
                </a:solidFill>
              </a:rPr>
              <a:t>dexter</a:t>
            </a:r>
            <a:endParaRPr lang="sk-SK" b="1" i="1" dirty="0" smtClean="0">
              <a:solidFill>
                <a:schemeClr val="tx1"/>
              </a:solidFill>
            </a:endParaRPr>
          </a:p>
          <a:p>
            <a:pPr algn="ctr"/>
            <a:r>
              <a:rPr lang="sk-SK" b="1" i="1" dirty="0" smtClean="0">
                <a:solidFill>
                  <a:srgbClr val="FF0000"/>
                </a:solidFill>
              </a:rPr>
              <a:t>pravá komora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8194" name="Picture 2" descr="http://www.sirmi.ic.cz/cislo/24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6209928"/>
            <a:ext cx="648072" cy="648072"/>
          </a:xfrm>
          <a:prstGeom prst="rect">
            <a:avLst/>
          </a:prstGeom>
          <a:noFill/>
        </p:spPr>
      </p:pic>
      <p:pic>
        <p:nvPicPr>
          <p:cNvPr id="9218" name="Picture 2" descr="http://www.bestpage.cz/tlacitka/G080134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8424" y="6309320"/>
            <a:ext cx="571500" cy="36195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0784" cy="778098"/>
          </a:xfrm>
        </p:spPr>
        <p:txBody>
          <a:bodyPr/>
          <a:lstStyle/>
          <a:p>
            <a:r>
              <a:rPr lang="sk-SK" sz="2800" i="1" u="sng" dirty="0" smtClean="0">
                <a:solidFill>
                  <a:srgbClr val="FF0000"/>
                </a:solidFill>
              </a:rPr>
              <a:t>Srdcové chlopne </a:t>
            </a:r>
            <a:endParaRPr lang="sk-SK" sz="2800" i="1" u="sng" dirty="0">
              <a:solidFill>
                <a:srgbClr val="FF0000"/>
              </a:solidFill>
            </a:endParaRPr>
          </a:p>
        </p:txBody>
      </p:sp>
      <p:pic>
        <p:nvPicPr>
          <p:cNvPr id="4" name="Picture 2" descr="CGLOPN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347864" y="1916832"/>
            <a:ext cx="3528392" cy="4550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323528" y="1556792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/>
          </a:p>
          <a:p>
            <a:pPr>
              <a:buFont typeface="Arial" pitchFamily="34" charset="0"/>
              <a:buChar char="•"/>
            </a:pPr>
            <a:endParaRPr lang="sk-SK" dirty="0"/>
          </a:p>
        </p:txBody>
      </p:sp>
      <p:sp>
        <p:nvSpPr>
          <p:cNvPr id="10" name="Vývojový diagram: proces 9"/>
          <p:cNvSpPr/>
          <p:nvPr/>
        </p:nvSpPr>
        <p:spPr>
          <a:xfrm>
            <a:off x="251520" y="1196752"/>
            <a:ext cx="4104456" cy="1656184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b="1" dirty="0" smtClean="0"/>
              <a:t>  </a:t>
            </a:r>
            <a:r>
              <a:rPr lang="sk-SK" i="1" u="sng" dirty="0" smtClean="0">
                <a:solidFill>
                  <a:srgbClr val="FF0000"/>
                </a:solidFill>
              </a:rPr>
              <a:t>polmesiačikovité chlopne </a:t>
            </a:r>
            <a:r>
              <a:rPr lang="sk-SK" dirty="0" smtClean="0">
                <a:solidFill>
                  <a:schemeClr val="tx1"/>
                </a:solidFill>
              </a:rPr>
              <a:t>– v miestach,  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  kde zo   srdca odstupujú veľké tepny ,</a:t>
            </a:r>
          </a:p>
          <a:p>
            <a:pPr>
              <a:buFont typeface="Arial" pitchFamily="34" charset="0"/>
              <a:buChar char="•"/>
            </a:pPr>
            <a:endParaRPr lang="sk-SK" dirty="0" smtClean="0"/>
          </a:p>
          <a:p>
            <a:r>
              <a:rPr lang="sk-SK" dirty="0" smtClean="0"/>
              <a:t>  </a:t>
            </a:r>
            <a:r>
              <a:rPr lang="sk-SK" i="1" u="sng" dirty="0" err="1" smtClean="0">
                <a:solidFill>
                  <a:srgbClr val="FF0000"/>
                </a:solidFill>
              </a:rPr>
              <a:t>cípovité</a:t>
            </a:r>
            <a:r>
              <a:rPr lang="sk-SK" i="1" u="sng" dirty="0" smtClean="0">
                <a:solidFill>
                  <a:srgbClr val="FF0000"/>
                </a:solidFill>
              </a:rPr>
              <a:t> chlopne </a:t>
            </a:r>
            <a:r>
              <a:rPr lang="sk-SK" dirty="0" smtClean="0">
                <a:solidFill>
                  <a:schemeClr val="tx1"/>
                </a:solidFill>
              </a:rPr>
              <a:t>– medzi komorami a 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  predsieňami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1" name="Obdĺžniková bublina 10"/>
          <p:cNvSpPr/>
          <p:nvPr/>
        </p:nvSpPr>
        <p:spPr>
          <a:xfrm>
            <a:off x="539552" y="3284984"/>
            <a:ext cx="2376264" cy="612648"/>
          </a:xfrm>
          <a:prstGeom prst="wedgeRectCallout">
            <a:avLst>
              <a:gd name="adj1" fmla="val 137726"/>
              <a:gd name="adj2" fmla="val 5171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i="1" dirty="0" smtClean="0">
                <a:solidFill>
                  <a:schemeClr val="tx1"/>
                </a:solidFill>
              </a:rPr>
              <a:t>polmesiačikovitá chlopňa</a:t>
            </a:r>
            <a:endParaRPr lang="sk-SK" dirty="0"/>
          </a:p>
        </p:txBody>
      </p:sp>
      <p:sp>
        <p:nvSpPr>
          <p:cNvPr id="12" name="Obdĺžniková bublina 11"/>
          <p:cNvSpPr/>
          <p:nvPr/>
        </p:nvSpPr>
        <p:spPr>
          <a:xfrm>
            <a:off x="6228184" y="1772816"/>
            <a:ext cx="2210544" cy="612648"/>
          </a:xfrm>
          <a:prstGeom prst="wedgeRectCallout">
            <a:avLst>
              <a:gd name="adj1" fmla="val -83628"/>
              <a:gd name="adj2" fmla="val 3592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i="1" dirty="0" smtClean="0">
                <a:solidFill>
                  <a:schemeClr val="tx1"/>
                </a:solidFill>
              </a:rPr>
              <a:t>polmesiačikovitá chlopňa</a:t>
            </a:r>
            <a:endParaRPr lang="sk-SK" b="1" i="1" dirty="0">
              <a:solidFill>
                <a:schemeClr val="tx1"/>
              </a:solidFill>
            </a:endParaRPr>
          </a:p>
        </p:txBody>
      </p:sp>
      <p:sp>
        <p:nvSpPr>
          <p:cNvPr id="13" name="Obdĺžniková bublina 12"/>
          <p:cNvSpPr/>
          <p:nvPr/>
        </p:nvSpPr>
        <p:spPr>
          <a:xfrm>
            <a:off x="467544" y="5373216"/>
            <a:ext cx="1944216" cy="612648"/>
          </a:xfrm>
          <a:prstGeom prst="wedgeRectCallout">
            <a:avLst>
              <a:gd name="adj1" fmla="val 163894"/>
              <a:gd name="adj2" fmla="val -9754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i="1" dirty="0" err="1" smtClean="0">
                <a:solidFill>
                  <a:schemeClr val="tx1"/>
                </a:solidFill>
              </a:rPr>
              <a:t>trojcípa</a:t>
            </a:r>
            <a:r>
              <a:rPr lang="sk-SK" b="1" i="1" dirty="0" smtClean="0">
                <a:solidFill>
                  <a:schemeClr val="tx1"/>
                </a:solidFill>
              </a:rPr>
              <a:t> chlopňa</a:t>
            </a:r>
            <a:endParaRPr lang="sk-SK" b="1" i="1" dirty="0">
              <a:solidFill>
                <a:schemeClr val="tx1"/>
              </a:solidFill>
            </a:endParaRPr>
          </a:p>
        </p:txBody>
      </p:sp>
      <p:sp>
        <p:nvSpPr>
          <p:cNvPr id="14" name="Obdĺžniková bublina 13"/>
          <p:cNvSpPr/>
          <p:nvPr/>
        </p:nvSpPr>
        <p:spPr>
          <a:xfrm>
            <a:off x="6876256" y="4797152"/>
            <a:ext cx="2123728" cy="612648"/>
          </a:xfrm>
          <a:prstGeom prst="wedgeRectCallout">
            <a:avLst>
              <a:gd name="adj1" fmla="val -93459"/>
              <a:gd name="adj2" fmla="val -8855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i="1" dirty="0" err="1" smtClean="0">
                <a:solidFill>
                  <a:schemeClr val="tx1"/>
                </a:solidFill>
              </a:rPr>
              <a:t>dvojcípa</a:t>
            </a:r>
            <a:r>
              <a:rPr lang="sk-SK" b="1" i="1" dirty="0" smtClean="0">
                <a:solidFill>
                  <a:schemeClr val="tx1"/>
                </a:solidFill>
              </a:rPr>
              <a:t> chlopňa</a:t>
            </a:r>
            <a:endParaRPr lang="sk-SK" dirty="0"/>
          </a:p>
        </p:txBody>
      </p:sp>
      <p:pic>
        <p:nvPicPr>
          <p:cNvPr id="7172" name="Picture 4" descr="http://www.sirmi.ic.cz/cislo/25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6209928"/>
            <a:ext cx="648072" cy="648072"/>
          </a:xfrm>
          <a:prstGeom prst="rect">
            <a:avLst/>
          </a:prstGeom>
          <a:noFill/>
        </p:spPr>
      </p:pic>
      <p:pic>
        <p:nvPicPr>
          <p:cNvPr id="15" name="Picture 2" descr="http://www.bestpage.cz/tlacitka/G080134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8424" y="6309320"/>
            <a:ext cx="571500" cy="36195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634082"/>
          </a:xfrm>
        </p:spPr>
        <p:txBody>
          <a:bodyPr>
            <a:normAutofit/>
          </a:bodyPr>
          <a:lstStyle/>
          <a:p>
            <a:r>
              <a:rPr lang="sk-SK" sz="2800" i="1" u="sng" dirty="0" smtClean="0">
                <a:solidFill>
                  <a:srgbClr val="FF0000"/>
                </a:solidFill>
                <a:cs typeface="Arial" pitchFamily="34" charset="0"/>
              </a:rPr>
              <a:t>Prierez srdcom</a:t>
            </a:r>
            <a:endParaRPr lang="sk-SK" sz="2800" i="1" u="sng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4" name="Picture 7" descr="srdc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31640" y="908721"/>
            <a:ext cx="6264696" cy="526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 descr="http://www.sirmi.ic.cz/cislo/26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6093296"/>
            <a:ext cx="576064" cy="576064"/>
          </a:xfrm>
          <a:prstGeom prst="rect">
            <a:avLst/>
          </a:prstGeom>
          <a:noFill/>
        </p:spPr>
      </p:pic>
      <p:pic>
        <p:nvPicPr>
          <p:cNvPr id="5" name="Picture 2" descr="http://www.bestpage.cz/tlacitka/G080134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8424" y="6309320"/>
            <a:ext cx="571500" cy="361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8936" cy="850106"/>
          </a:xfrm>
        </p:spPr>
        <p:txBody>
          <a:bodyPr>
            <a:normAutofit/>
          </a:bodyPr>
          <a:lstStyle/>
          <a:p>
            <a:r>
              <a:rPr lang="sk-SK" sz="2800" i="1" u="sng" dirty="0" smtClean="0">
                <a:solidFill>
                  <a:srgbClr val="FF0000"/>
                </a:solidFill>
              </a:rPr>
              <a:t>Funkčná charakteristika srdca</a:t>
            </a:r>
            <a:endParaRPr lang="sk-SK" sz="2800" i="1" u="sng" dirty="0">
              <a:solidFill>
                <a:srgbClr val="FF0000"/>
              </a:solidFill>
            </a:endParaRPr>
          </a:p>
        </p:txBody>
      </p:sp>
      <p:sp>
        <p:nvSpPr>
          <p:cNvPr id="4" name="Vývojový diagram: alternatívny proces 3"/>
          <p:cNvSpPr/>
          <p:nvPr/>
        </p:nvSpPr>
        <p:spPr>
          <a:xfrm>
            <a:off x="4860032" y="1772816"/>
            <a:ext cx="3744416" cy="1584176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i="1" u="sng" dirty="0" smtClean="0">
                <a:solidFill>
                  <a:srgbClr val="FF0000"/>
                </a:solidFill>
              </a:rPr>
              <a:t>dráždivosť</a:t>
            </a:r>
            <a:r>
              <a:rPr lang="sk-SK" sz="2000" dirty="0" smtClean="0">
                <a:solidFill>
                  <a:srgbClr val="FF0000"/>
                </a:solidFill>
              </a:rPr>
              <a:t> –</a:t>
            </a:r>
            <a:r>
              <a:rPr lang="sk-SK" dirty="0" smtClean="0"/>
              <a:t> </a:t>
            </a:r>
            <a:r>
              <a:rPr lang="sk-SK" dirty="0" smtClean="0">
                <a:solidFill>
                  <a:schemeClr val="tx1"/>
                </a:solidFill>
              </a:rPr>
              <a:t>schopné reagovať na podnety, ktoré vznikajú priamo v ňom ako aj v CNS, reaguje </a:t>
            </a:r>
            <a:r>
              <a:rPr lang="sk-SK" i="1" dirty="0" smtClean="0">
                <a:solidFill>
                  <a:srgbClr val="FF0000"/>
                </a:solidFill>
              </a:rPr>
              <a:t>stiahnutím – kontrakciou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5" name="Vývojový diagram: alternatívny proces 4"/>
          <p:cNvSpPr/>
          <p:nvPr/>
        </p:nvSpPr>
        <p:spPr>
          <a:xfrm>
            <a:off x="467544" y="1196752"/>
            <a:ext cx="4032448" cy="1584176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sk-SK" dirty="0" smtClean="0">
                <a:solidFill>
                  <a:schemeClr val="tx1"/>
                </a:solidFill>
              </a:rPr>
              <a:t> dráždivosť,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 err="1" smtClean="0">
                <a:solidFill>
                  <a:schemeClr val="tx1"/>
                </a:solidFill>
              </a:rPr>
              <a:t>stiahnuteľnosť</a:t>
            </a:r>
            <a:r>
              <a:rPr lang="sk-SK" dirty="0" smtClean="0">
                <a:solidFill>
                  <a:schemeClr val="tx1"/>
                </a:solidFill>
              </a:rPr>
              <a:t>,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>
                <a:solidFill>
                  <a:schemeClr val="tx1"/>
                </a:solidFill>
              </a:rPr>
              <a:t> automatickosť,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>
                <a:solidFill>
                  <a:schemeClr val="tx1"/>
                </a:solidFill>
              </a:rPr>
              <a:t> rytmickosť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 err="1" smtClean="0">
                <a:solidFill>
                  <a:schemeClr val="tx1"/>
                </a:solidFill>
              </a:rPr>
              <a:t>neunaviteľnosť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" name="Vývojový diagram: alternatívny proces 5"/>
          <p:cNvSpPr/>
          <p:nvPr/>
        </p:nvSpPr>
        <p:spPr>
          <a:xfrm>
            <a:off x="755576" y="3356992"/>
            <a:ext cx="3672408" cy="1404736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sk-SK" sz="2000" b="1" i="1" u="sng" dirty="0" err="1" smtClean="0">
                <a:solidFill>
                  <a:srgbClr val="FF0000"/>
                </a:solidFill>
              </a:rPr>
              <a:t>stiahnuteľnosť</a:t>
            </a:r>
            <a:r>
              <a:rPr lang="sk-SK" sz="2000" b="1" i="1" u="sng" dirty="0" smtClean="0">
                <a:solidFill>
                  <a:srgbClr val="FF0000"/>
                </a:solidFill>
              </a:rPr>
              <a:t> </a:t>
            </a:r>
            <a:r>
              <a:rPr lang="sk-SK" sz="2000" dirty="0" smtClean="0">
                <a:solidFill>
                  <a:schemeClr val="tx1"/>
                </a:solidFill>
              </a:rPr>
              <a:t>– reaguje na prahové a nadprahové podnety, ktoré vyvolajú kontrakciu</a:t>
            </a:r>
          </a:p>
        </p:txBody>
      </p:sp>
      <p:sp>
        <p:nvSpPr>
          <p:cNvPr id="8" name="Vývojový diagram: alternatívny proces 7"/>
          <p:cNvSpPr/>
          <p:nvPr/>
        </p:nvSpPr>
        <p:spPr>
          <a:xfrm>
            <a:off x="4932040" y="4005064"/>
            <a:ext cx="3384376" cy="115212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i="1" u="sng" dirty="0" err="1" smtClean="0">
                <a:solidFill>
                  <a:srgbClr val="FF0000"/>
                </a:solidFill>
              </a:rPr>
              <a:t>neunaviteľnosť</a:t>
            </a:r>
            <a:r>
              <a:rPr lang="sk-SK" sz="2000" b="1" u="sng" dirty="0" smtClean="0">
                <a:solidFill>
                  <a:srgbClr val="FF0000"/>
                </a:solidFill>
              </a:rPr>
              <a:t> –</a:t>
            </a:r>
            <a:r>
              <a:rPr lang="sk-SK" dirty="0" smtClean="0"/>
              <a:t> </a:t>
            </a:r>
            <a:r>
              <a:rPr lang="sk-SK" sz="2000" dirty="0" smtClean="0">
                <a:solidFill>
                  <a:schemeClr val="tx1"/>
                </a:solidFill>
              </a:rPr>
              <a:t>pracuje </a:t>
            </a:r>
            <a:r>
              <a:rPr lang="sk-SK" sz="2000" dirty="0" err="1" smtClean="0">
                <a:solidFill>
                  <a:schemeClr val="tx1"/>
                </a:solidFill>
              </a:rPr>
              <a:t>neunaviteľne</a:t>
            </a:r>
            <a:r>
              <a:rPr lang="sk-SK" sz="2000" dirty="0" smtClean="0">
                <a:solidFill>
                  <a:schemeClr val="tx1"/>
                </a:solidFill>
              </a:rPr>
              <a:t> celý život</a:t>
            </a:r>
            <a:endParaRPr lang="sk-SK" sz="2000" dirty="0">
              <a:solidFill>
                <a:schemeClr val="tx1"/>
              </a:solidFill>
            </a:endParaRPr>
          </a:p>
        </p:txBody>
      </p:sp>
      <p:sp>
        <p:nvSpPr>
          <p:cNvPr id="9" name="Vývojový diagram: alternatívny proces 8"/>
          <p:cNvSpPr/>
          <p:nvPr/>
        </p:nvSpPr>
        <p:spPr>
          <a:xfrm>
            <a:off x="395536" y="5157192"/>
            <a:ext cx="3456384" cy="1224136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i="1" u="sng" dirty="0" smtClean="0">
                <a:solidFill>
                  <a:srgbClr val="FF0000"/>
                </a:solidFill>
              </a:rPr>
              <a:t>automatickosť </a:t>
            </a:r>
            <a:r>
              <a:rPr lang="sk-SK" b="1" i="1" dirty="0" smtClean="0">
                <a:solidFill>
                  <a:schemeClr val="tx1"/>
                </a:solidFill>
              </a:rPr>
              <a:t>– </a:t>
            </a:r>
            <a:r>
              <a:rPr lang="sk-SK" dirty="0" smtClean="0">
                <a:solidFill>
                  <a:schemeClr val="tx1"/>
                </a:solidFill>
              </a:rPr>
              <a:t>podnety vznikajú priamo v srdci, v osobitnej</a:t>
            </a:r>
            <a:r>
              <a:rPr lang="sk-SK" dirty="0" smtClean="0"/>
              <a:t> </a:t>
            </a:r>
            <a:r>
              <a:rPr lang="sk-SK" b="1" i="1" dirty="0" smtClean="0">
                <a:solidFill>
                  <a:schemeClr val="tx1"/>
                </a:solidFill>
              </a:rPr>
              <a:t>vodivej svalovine </a:t>
            </a:r>
            <a:r>
              <a:rPr lang="sk-SK" i="1" dirty="0" smtClean="0"/>
              <a:t>– </a:t>
            </a:r>
            <a:r>
              <a:rPr lang="sk-SK" sz="2000" b="1" i="1" dirty="0" smtClean="0">
                <a:solidFill>
                  <a:srgbClr val="FF0000"/>
                </a:solidFill>
              </a:rPr>
              <a:t>prevodový systém srdca</a:t>
            </a:r>
            <a:endParaRPr lang="sk-SK" sz="2000" i="1" dirty="0">
              <a:solidFill>
                <a:srgbClr val="FF0000"/>
              </a:solidFill>
            </a:endParaRPr>
          </a:p>
        </p:txBody>
      </p:sp>
      <p:sp>
        <p:nvSpPr>
          <p:cNvPr id="11" name="Vývojový diagram: alternatívny proces 10"/>
          <p:cNvSpPr/>
          <p:nvPr/>
        </p:nvSpPr>
        <p:spPr>
          <a:xfrm>
            <a:off x="4788024" y="5661248"/>
            <a:ext cx="45719" cy="7200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Vývojový diagram: alternatívny proces 11"/>
          <p:cNvSpPr/>
          <p:nvPr/>
        </p:nvSpPr>
        <p:spPr>
          <a:xfrm>
            <a:off x="4716016" y="5517232"/>
            <a:ext cx="3168352" cy="90068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i="1" u="sng" dirty="0" smtClean="0">
                <a:solidFill>
                  <a:srgbClr val="FF0000"/>
                </a:solidFill>
              </a:rPr>
              <a:t>rytmickosť </a:t>
            </a:r>
            <a:r>
              <a:rPr lang="sk-SK" dirty="0" smtClean="0">
                <a:solidFill>
                  <a:schemeClr val="tx1"/>
                </a:solidFill>
              </a:rPr>
              <a:t>– v práci srdca – </a:t>
            </a:r>
            <a:r>
              <a:rPr lang="sk-SK" sz="2000" b="1" i="1" dirty="0" smtClean="0">
                <a:solidFill>
                  <a:srgbClr val="FF0000"/>
                </a:solidFill>
              </a:rPr>
              <a:t>srdcový rytmus</a:t>
            </a:r>
            <a:r>
              <a:rPr lang="sk-SK" sz="2000" b="1" dirty="0" smtClean="0">
                <a:solidFill>
                  <a:srgbClr val="FF0000"/>
                </a:solidFill>
              </a:rPr>
              <a:t> </a:t>
            </a:r>
            <a:endParaRPr lang="sk-SK" sz="2000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http://www.sirmi.ic.cz/cislo/27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6021288"/>
            <a:ext cx="576064" cy="576064"/>
          </a:xfrm>
          <a:prstGeom prst="rect">
            <a:avLst/>
          </a:prstGeom>
          <a:noFill/>
        </p:spPr>
      </p:pic>
      <p:pic>
        <p:nvPicPr>
          <p:cNvPr id="13" name="Picture 2" descr="http://www.bestpage.cz/tlacitka/G080134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424" y="6309320"/>
            <a:ext cx="571500" cy="361951"/>
          </a:xfrm>
          <a:prstGeom prst="rect">
            <a:avLst/>
          </a:prstGeom>
          <a:noFill/>
        </p:spPr>
      </p:pic>
      <p:sp>
        <p:nvSpPr>
          <p:cNvPr id="14" name="Obdĺžnik 13"/>
          <p:cNvSpPr/>
          <p:nvPr/>
        </p:nvSpPr>
        <p:spPr>
          <a:xfrm>
            <a:off x="3059832" y="1268760"/>
            <a:ext cx="288032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3059832" y="2348880"/>
            <a:ext cx="288032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850106"/>
          </a:xfrm>
        </p:spPr>
        <p:txBody>
          <a:bodyPr>
            <a:normAutofit/>
          </a:bodyPr>
          <a:lstStyle/>
          <a:p>
            <a:r>
              <a:rPr lang="sk-SK" sz="2800" i="1" u="sng" dirty="0" smtClean="0">
                <a:solidFill>
                  <a:srgbClr val="FF0000"/>
                </a:solidFill>
              </a:rPr>
              <a:t>Prevodový systém srdca </a:t>
            </a:r>
            <a:endParaRPr lang="sk-SK" sz="2800" i="1" u="sng" dirty="0">
              <a:solidFill>
                <a:srgbClr val="FF0000"/>
              </a:solidFill>
            </a:endParaRPr>
          </a:p>
        </p:txBody>
      </p:sp>
      <p:pic>
        <p:nvPicPr>
          <p:cNvPr id="4" name="Picture 6" descr="prevodový systém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96753"/>
            <a:ext cx="4956175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dĺžniková bublina 4"/>
          <p:cNvSpPr/>
          <p:nvPr/>
        </p:nvSpPr>
        <p:spPr>
          <a:xfrm>
            <a:off x="5364088" y="2060848"/>
            <a:ext cx="3384376" cy="504056"/>
          </a:xfrm>
          <a:prstGeom prst="wedgeRectCallout">
            <a:avLst>
              <a:gd name="adj1" fmla="val -171282"/>
              <a:gd name="adj2" fmla="val 10402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sínusovo-predsieňový  uzol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" name="Obdĺžniková bublina 5"/>
          <p:cNvSpPr/>
          <p:nvPr/>
        </p:nvSpPr>
        <p:spPr>
          <a:xfrm>
            <a:off x="5652120" y="4437112"/>
            <a:ext cx="3096344" cy="648072"/>
          </a:xfrm>
          <a:prstGeom prst="wedgeRectCallout">
            <a:avLst>
              <a:gd name="adj1" fmla="val -150583"/>
              <a:gd name="adj2" fmla="val -15738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predsieňovo-komorový zväzok </a:t>
            </a:r>
            <a:r>
              <a:rPr lang="sk-SK" i="1" dirty="0" err="1" smtClean="0">
                <a:solidFill>
                  <a:srgbClr val="FF0000"/>
                </a:solidFill>
              </a:rPr>
              <a:t>Hissov</a:t>
            </a:r>
            <a:r>
              <a:rPr lang="sk-SK" i="1" dirty="0" smtClean="0">
                <a:solidFill>
                  <a:srgbClr val="FF0000"/>
                </a:solidFill>
              </a:rPr>
              <a:t> </a:t>
            </a:r>
            <a:r>
              <a:rPr lang="sk-SK" i="1" dirty="0" err="1" smtClean="0">
                <a:solidFill>
                  <a:srgbClr val="FF0000"/>
                </a:solidFill>
              </a:rPr>
              <a:t>zväzok</a:t>
            </a:r>
            <a:endParaRPr lang="sk-SK" i="1" dirty="0">
              <a:solidFill>
                <a:srgbClr val="FF0000"/>
              </a:solidFill>
            </a:endParaRPr>
          </a:p>
        </p:txBody>
      </p:sp>
      <p:sp>
        <p:nvSpPr>
          <p:cNvPr id="8" name="Obdĺžniková bublina 7"/>
          <p:cNvSpPr/>
          <p:nvPr/>
        </p:nvSpPr>
        <p:spPr>
          <a:xfrm>
            <a:off x="5508104" y="5661248"/>
            <a:ext cx="2426568" cy="612648"/>
          </a:xfrm>
          <a:prstGeom prst="wedgeRectCallout">
            <a:avLst>
              <a:gd name="adj1" fmla="val -181099"/>
              <a:gd name="adj2" fmla="val -2022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err="1" smtClean="0">
                <a:solidFill>
                  <a:schemeClr val="tx1"/>
                </a:solidFill>
              </a:rPr>
              <a:t>Purkyněho</a:t>
            </a:r>
            <a:r>
              <a:rPr lang="sk-SK" sz="2000" dirty="0" smtClean="0">
                <a:solidFill>
                  <a:schemeClr val="tx1"/>
                </a:solidFill>
              </a:rPr>
              <a:t> vlákna</a:t>
            </a:r>
            <a:endParaRPr lang="sk-SK" sz="2000" dirty="0">
              <a:solidFill>
                <a:schemeClr val="tx1"/>
              </a:solidFill>
            </a:endParaRPr>
          </a:p>
        </p:txBody>
      </p:sp>
      <p:sp>
        <p:nvSpPr>
          <p:cNvPr id="9" name="Obdĺžniková bublina 8"/>
          <p:cNvSpPr/>
          <p:nvPr/>
        </p:nvSpPr>
        <p:spPr>
          <a:xfrm>
            <a:off x="5508104" y="2996952"/>
            <a:ext cx="2880320" cy="864096"/>
          </a:xfrm>
          <a:prstGeom prst="wedgeRectCallout">
            <a:avLst>
              <a:gd name="adj1" fmla="val -169239"/>
              <a:gd name="adj2" fmla="val 133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predsieňovo-komorový uzol  </a:t>
            </a:r>
            <a:r>
              <a:rPr lang="sk-SK" dirty="0" smtClean="0">
                <a:solidFill>
                  <a:srgbClr val="FF0000"/>
                </a:solidFill>
              </a:rPr>
              <a:t>vysiela priemerne 70 elektrických impulzov/min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0" name="Vývojový diagram: alternatívny proces 9"/>
          <p:cNvSpPr/>
          <p:nvPr/>
        </p:nvSpPr>
        <p:spPr>
          <a:xfrm>
            <a:off x="4644008" y="404664"/>
            <a:ext cx="4104456" cy="115212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osobitá </a:t>
            </a:r>
            <a:r>
              <a:rPr lang="sk-SK" i="1" dirty="0" smtClean="0">
                <a:solidFill>
                  <a:srgbClr val="FF0000"/>
                </a:solidFill>
              </a:rPr>
              <a:t>vodivá svalovina </a:t>
            </a:r>
            <a:r>
              <a:rPr lang="sk-SK" dirty="0" smtClean="0">
                <a:solidFill>
                  <a:schemeClr val="tx1"/>
                </a:solidFill>
              </a:rPr>
              <a:t>– vyvoláva elektrické impulzy spôsobujúce stiahnutie srdca, stavbou – </a:t>
            </a:r>
            <a:r>
              <a:rPr lang="sk-SK" i="1" dirty="0" smtClean="0">
                <a:solidFill>
                  <a:srgbClr val="FF0000"/>
                </a:solidFill>
              </a:rPr>
              <a:t>svalové tkanivo,</a:t>
            </a:r>
            <a:r>
              <a:rPr lang="sk-SK" i="1" dirty="0" smtClean="0">
                <a:solidFill>
                  <a:schemeClr val="tx1"/>
                </a:solidFill>
              </a:rPr>
              <a:t> </a:t>
            </a:r>
            <a:r>
              <a:rPr lang="sk-SK" dirty="0" smtClean="0">
                <a:solidFill>
                  <a:schemeClr val="tx1"/>
                </a:solidFill>
              </a:rPr>
              <a:t>funkciou – </a:t>
            </a:r>
            <a:r>
              <a:rPr lang="sk-SK" i="1" dirty="0" smtClean="0">
                <a:solidFill>
                  <a:srgbClr val="FF0000"/>
                </a:solidFill>
              </a:rPr>
              <a:t>nervové tkanivo</a:t>
            </a:r>
            <a:endParaRPr lang="sk-SK" i="1" dirty="0">
              <a:solidFill>
                <a:srgbClr val="FF0000"/>
              </a:solidFill>
            </a:endParaRPr>
          </a:p>
        </p:txBody>
      </p:sp>
      <p:pic>
        <p:nvPicPr>
          <p:cNvPr id="4098" name="Picture 2" descr="http://www.sirmi.ic.cz/cislo/28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6021288"/>
            <a:ext cx="648072" cy="648072"/>
          </a:xfrm>
          <a:prstGeom prst="rect">
            <a:avLst/>
          </a:prstGeom>
          <a:noFill/>
        </p:spPr>
      </p:pic>
      <p:pic>
        <p:nvPicPr>
          <p:cNvPr id="11" name="Picture 2" descr="http://www.bestpage.cz/tlacitka/G080134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8424" y="6309320"/>
            <a:ext cx="571500" cy="361951"/>
          </a:xfrm>
          <a:prstGeom prst="rect">
            <a:avLst/>
          </a:prstGeom>
          <a:noFill/>
        </p:spPr>
      </p:pic>
      <p:sp>
        <p:nvSpPr>
          <p:cNvPr id="12" name="Obdĺžnik 11"/>
          <p:cNvSpPr/>
          <p:nvPr/>
        </p:nvSpPr>
        <p:spPr>
          <a:xfrm>
            <a:off x="251520" y="260648"/>
            <a:ext cx="288032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251520" y="1340768"/>
            <a:ext cx="288032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Vlastný návr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Vlastný návr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421</Words>
  <Application>Microsoft Office PowerPoint</Application>
  <PresentationFormat>Prezentácia na obrazovke (4:3)</PresentationFormat>
  <Paragraphs>102</Paragraphs>
  <Slides>13</Slides>
  <Notes>2</Notes>
  <HiddenSlides>0</HiddenSlides>
  <MMClips>0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13</vt:i4>
      </vt:variant>
    </vt:vector>
  </HeadingPairs>
  <TitlesOfParts>
    <vt:vector size="15" baseType="lpstr">
      <vt:lpstr>Vlastný návrh</vt:lpstr>
      <vt:lpstr>1_Vlastný návrh</vt:lpstr>
      <vt:lpstr>Snímka 1</vt:lpstr>
      <vt:lpstr>Snímka 2</vt:lpstr>
      <vt:lpstr>Snímka 3</vt:lpstr>
      <vt:lpstr>Stavba steny srdca</vt:lpstr>
      <vt:lpstr>Stavba srdca</vt:lpstr>
      <vt:lpstr>Srdcové chlopne </vt:lpstr>
      <vt:lpstr>Prierez srdcom</vt:lpstr>
      <vt:lpstr>Funkčná charakteristika srdca</vt:lpstr>
      <vt:lpstr>Prevodový systém srdca </vt:lpstr>
      <vt:lpstr>Srdcový rytmus</vt:lpstr>
      <vt:lpstr>Srdcový rytmus</vt:lpstr>
      <vt:lpstr>Snímka 12</vt:lpstr>
      <vt:lpstr>Snímka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Mirka</dc:creator>
  <cp:lastModifiedBy>sokol</cp:lastModifiedBy>
  <cp:revision>68</cp:revision>
  <dcterms:created xsi:type="dcterms:W3CDTF">2011-05-05T07:06:04Z</dcterms:created>
  <dcterms:modified xsi:type="dcterms:W3CDTF">2022-11-27T10:15:46Z</dcterms:modified>
</cp:coreProperties>
</file>