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57" r:id="rId3"/>
    <p:sldId id="258" r:id="rId4"/>
    <p:sldId id="266" r:id="rId5"/>
    <p:sldId id="26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9" r:id="rId14"/>
    <p:sldId id="270" r:id="rId15"/>
    <p:sldId id="271" r:id="rId16"/>
    <p:sldId id="272" r:id="rId17"/>
    <p:sldId id="273" r:id="rId18"/>
    <p:sldId id="259" r:id="rId19"/>
    <p:sldId id="278" r:id="rId20"/>
  </p:sldIdLst>
  <p:sldSz cx="9144000" cy="6858000" type="screen4x3"/>
  <p:notesSz cx="6858000" cy="9144000"/>
  <p:custShowLst>
    <p:custShow name="Vlastná prezentácia 1" id="0">
      <p:sldLst>
        <p:sld r:id="rId19"/>
      </p:sldLst>
    </p:custShow>
  </p:custShowLst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84" autoAdjust="0"/>
  </p:normalViewPr>
  <p:slideViewPr>
    <p:cSldViewPr>
      <p:cViewPr>
        <p:scale>
          <a:sx n="134" d="100"/>
          <a:sy n="134" d="100"/>
        </p:scale>
        <p:origin x="-95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sk-SK" altLang="en-US" noProof="0" smtClean="0"/>
              <a:t>Kliknite sem a upravte štýl predlohy nadpisov.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sk-SK" altLang="en-US" noProof="0" dirty="0" smtClean="0"/>
              <a:t>Kliknite sem a upravte štýl predlohy podnadpisov.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483F0-F64F-454D-B525-E77DEBFBBAFF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2833234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05B53-8834-4762-908A-031FD3278B00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42225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AC1E7-EDB4-4427-9147-4C6E57544871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74994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F01B8-254D-4CEC-8A9E-25AC037D3C3D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838335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31A7-C4CB-4173-8D3C-FB2D5C6A2986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29838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6C7D-CF6D-4858-9DF6-49339B6C7C99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31250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E042F-E4F0-4FD4-AD29-3922068BD7C7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348373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C232-2B22-41AE-9A4E-C11869CCE441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26358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265CF-CAB3-43BC-9AE7-31BC49895EAD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2034230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D39AE-6E8D-473E-BE1F-65B2B40D10D6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111876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69CE2-8F64-41D3-AE70-F576CC5C3C4D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</p:spTree>
    <p:extLst>
      <p:ext uri="{BB962C8B-B14F-4D97-AF65-F5344CB8AC3E}">
        <p14:creationId xmlns:p14="http://schemas.microsoft.com/office/powerpoint/2010/main" val="5133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Kliknite sem a upravte štýl predlohy nadpisov.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Kliknite sem a upravte štýly predlohy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Tretia úroveň</a:t>
            </a:r>
          </a:p>
          <a:p>
            <a:pPr lvl="3"/>
            <a:r>
              <a:rPr lang="sk-SK" altLang="en-US" smtClean="0"/>
              <a:t>Štvrtá úroveň</a:t>
            </a:r>
          </a:p>
          <a:p>
            <a:pPr lvl="4"/>
            <a:r>
              <a:rPr lang="sk-SK" altLang="en-US" smtClean="0"/>
              <a:t>Piata úroveň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sk-SK" altLang="en-US" dirty="0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EF735E37-E3D8-4716-B221-B8BE51D0AE64}" type="slidenum">
              <a:rPr lang="sk-SK" altLang="en-US"/>
              <a:pPr>
                <a:defRPr/>
              </a:pPr>
              <a:t>‹#›</a:t>
            </a:fld>
            <a:endParaRPr lang="sk-SK" altLang="en-US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sk-SK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sk-SK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FINANČNÁ GRAMOTNOSŤ</a:t>
            </a:r>
            <a:endParaRPr lang="sk-SK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3049588"/>
            <a:ext cx="6774185" cy="2362200"/>
          </a:xfrm>
          <a:extLst/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sk-SK" sz="3600" b="1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úlohy na podporu finančnej gramotnosti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49313" y="3062476"/>
            <a:ext cx="74898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sk-SK" sz="3200" dirty="0">
              <a:latin typeface="Arial" pitchFamily="34" charset="0"/>
            </a:endParaRPr>
          </a:p>
          <a:p>
            <a:pPr>
              <a:defRPr/>
            </a:pPr>
            <a:endParaRPr lang="sk-SK" sz="3200" dirty="0">
              <a:latin typeface="Arial" pitchFamily="34" charset="0"/>
            </a:endParaRPr>
          </a:p>
          <a:p>
            <a:pPr>
              <a:defRPr/>
            </a:pPr>
            <a:r>
              <a:rPr lang="sk-SK" sz="3200" dirty="0"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Kto je to veriteľ?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    </a:t>
            </a:r>
          </a:p>
          <a:p>
            <a:pPr marL="0" indent="0">
              <a:buNone/>
            </a:pPr>
            <a:r>
              <a:rPr lang="sk-SK" dirty="0">
                <a:latin typeface="Comic Sans MS" pitchFamily="66" charset="0"/>
              </a:rPr>
              <a:t> </a:t>
            </a:r>
            <a:r>
              <a:rPr lang="sk-SK" dirty="0" smtClean="0">
                <a:latin typeface="Comic Sans MS" pitchFamily="66" charset="0"/>
              </a:rPr>
              <a:t>     Osoba</a:t>
            </a:r>
            <a:r>
              <a:rPr lang="sk-SK" dirty="0">
                <a:latin typeface="Comic Sans MS" pitchFamily="66" charset="0"/>
              </a:rPr>
              <a:t>, ktorá požičiava peniaze inej </a:t>
            </a:r>
            <a:r>
              <a:rPr lang="sk-SK" dirty="0" smtClean="0">
                <a:latin typeface="Comic Sans MS" pitchFamily="66" charset="0"/>
              </a:rPr>
              <a:t> </a:t>
            </a:r>
          </a:p>
          <a:p>
            <a:pPr marL="0" indent="0">
              <a:buNone/>
            </a:pPr>
            <a:r>
              <a:rPr lang="sk-SK" dirty="0">
                <a:latin typeface="Comic Sans MS" pitchFamily="66" charset="0"/>
              </a:rPr>
              <a:t> </a:t>
            </a:r>
            <a:r>
              <a:rPr lang="sk-SK" dirty="0" smtClean="0">
                <a:latin typeface="Comic Sans MS" pitchFamily="66" charset="0"/>
              </a:rPr>
              <a:t>     osobe.</a:t>
            </a:r>
            <a:endParaRPr lang="sk-SK" dirty="0">
              <a:latin typeface="Comic Sans MS" pitchFamily="66" charset="0"/>
            </a:endParaRPr>
          </a:p>
          <a:p>
            <a:pPr marL="0" indent="0">
              <a:buNone/>
            </a:pPr>
            <a:endParaRPr lang="sk-SK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dirty="0">
                <a:latin typeface="Comic Sans MS" pitchFamily="66" charset="0"/>
              </a:rPr>
              <a:t>    </a:t>
            </a:r>
            <a:r>
              <a:rPr lang="sk-SK" dirty="0" smtClean="0">
                <a:latin typeface="Comic Sans MS" pitchFamily="66" charset="0"/>
              </a:rPr>
              <a:t>  Osoba</a:t>
            </a:r>
            <a:r>
              <a:rPr lang="sk-SK" dirty="0">
                <a:latin typeface="Comic Sans MS" pitchFamily="66" charset="0"/>
              </a:rPr>
              <a:t>, ktorá je povinná </a:t>
            </a:r>
            <a:r>
              <a:rPr lang="sk-SK" dirty="0" smtClean="0">
                <a:latin typeface="Comic Sans MS" pitchFamily="66" charset="0"/>
              </a:rPr>
              <a:t>splatiť požičané   </a:t>
            </a:r>
          </a:p>
          <a:p>
            <a:pPr marL="0" indent="0">
              <a:buNone/>
            </a:pPr>
            <a:r>
              <a:rPr lang="sk-SK" dirty="0">
                <a:latin typeface="Comic Sans MS" pitchFamily="66" charset="0"/>
              </a:rPr>
              <a:t> </a:t>
            </a:r>
            <a:r>
              <a:rPr lang="sk-SK" dirty="0" smtClean="0">
                <a:latin typeface="Comic Sans MS" pitchFamily="66" charset="0"/>
              </a:rPr>
              <a:t>     peniaze.</a:t>
            </a:r>
          </a:p>
          <a:p>
            <a:pPr marL="0" indent="0">
              <a:buNone/>
            </a:pPr>
            <a:endParaRPr lang="sk-SK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      Osoba, ktorej môžeme dôverovať</a:t>
            </a:r>
            <a:endParaRPr lang="sk-SK" dirty="0">
              <a:latin typeface="Comic Sans MS" pitchFamily="66" charset="0"/>
            </a:endParaRPr>
          </a:p>
          <a:p>
            <a:endParaRPr lang="sk-SK" dirty="0">
              <a:latin typeface="Comic Sans MS" pitchFamily="66" charset="0"/>
            </a:endParaRPr>
          </a:p>
        </p:txBody>
      </p:sp>
      <p:sp>
        <p:nvSpPr>
          <p:cNvPr id="4" name="Násobenie 3"/>
          <p:cNvSpPr/>
          <p:nvPr/>
        </p:nvSpPr>
        <p:spPr>
          <a:xfrm>
            <a:off x="258822" y="2276872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Násobenie 4"/>
          <p:cNvSpPr/>
          <p:nvPr/>
        </p:nvSpPr>
        <p:spPr>
          <a:xfrm>
            <a:off x="258822" y="3789040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Násobenie 5"/>
          <p:cNvSpPr/>
          <p:nvPr/>
        </p:nvSpPr>
        <p:spPr>
          <a:xfrm>
            <a:off x="358618" y="530120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173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Čo znamená skratka SOI?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Štátna obchodná inštitúcia</a:t>
            </a:r>
          </a:p>
          <a:p>
            <a:pPr marL="0" indent="0">
              <a:buNone/>
            </a:pPr>
            <a:r>
              <a:rPr lang="sk-SK" dirty="0" smtClean="0"/>
              <a:t>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Slovenská obchodná inštitúcia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Slovenská obchodná inšpekcia</a:t>
            </a:r>
            <a:endParaRPr lang="sk-SK" dirty="0"/>
          </a:p>
        </p:txBody>
      </p:sp>
      <p:sp>
        <p:nvSpPr>
          <p:cNvPr id="4" name="Násobenie 3"/>
          <p:cNvSpPr/>
          <p:nvPr/>
        </p:nvSpPr>
        <p:spPr>
          <a:xfrm>
            <a:off x="370384" y="2019063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Násobenie 4"/>
          <p:cNvSpPr/>
          <p:nvPr/>
        </p:nvSpPr>
        <p:spPr>
          <a:xfrm>
            <a:off x="416090" y="3110474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Násobenie 5"/>
          <p:cNvSpPr/>
          <p:nvPr/>
        </p:nvSpPr>
        <p:spPr>
          <a:xfrm>
            <a:off x="370384" y="4221088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312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Medzi neživotné poistenie nepatrí:</a:t>
            </a:r>
            <a:endParaRPr lang="sk-SK" dirty="0">
              <a:latin typeface="Comic Sans MS" pitchFamily="66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</a:t>
            </a:r>
            <a:r>
              <a:rPr lang="sk-SK" dirty="0" smtClean="0">
                <a:latin typeface="Comic Sans MS" pitchFamily="66" charset="0"/>
              </a:rPr>
              <a:t>Povinné zmluvné poistenie</a:t>
            </a:r>
          </a:p>
          <a:p>
            <a:pPr marL="0" indent="0">
              <a:buNone/>
            </a:pPr>
            <a:endParaRPr lang="sk-SK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        Úrazové poistenie</a:t>
            </a:r>
          </a:p>
          <a:p>
            <a:pPr marL="0" indent="0">
              <a:buNone/>
            </a:pPr>
            <a:endParaRPr lang="sk-SK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        Poistenie nehnuteľností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</a:t>
            </a:r>
          </a:p>
        </p:txBody>
      </p:sp>
      <p:sp>
        <p:nvSpPr>
          <p:cNvPr id="4" name="Násobenie 3"/>
          <p:cNvSpPr/>
          <p:nvPr/>
        </p:nvSpPr>
        <p:spPr>
          <a:xfrm>
            <a:off x="467544" y="206084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Násobenie 4"/>
          <p:cNvSpPr/>
          <p:nvPr/>
        </p:nvSpPr>
        <p:spPr>
          <a:xfrm>
            <a:off x="471262" y="3119264"/>
            <a:ext cx="914400" cy="9144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Násobenie 5"/>
          <p:cNvSpPr/>
          <p:nvPr/>
        </p:nvSpPr>
        <p:spPr>
          <a:xfrm>
            <a:off x="471262" y="4221088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20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493788"/>
          </a:xfrm>
          <a:extLst/>
        </p:spPr>
        <p:txBody>
          <a:bodyPr/>
          <a:lstStyle/>
          <a:p>
            <a:pPr algn="ctr" eaLnBrk="1" hangingPunct="1">
              <a:defRPr/>
            </a:pPr>
            <a:r>
              <a:rPr lang="sk-SK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ok Antiqua" pitchFamily="18" charset="0"/>
              </a:rPr>
              <a:t>2.  BANKA</a:t>
            </a:r>
            <a:endParaRPr lang="sk-SK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66206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sk-SK" sz="3600" b="1" dirty="0" smtClean="0">
                <a:latin typeface="Book Antiqua" pitchFamily="18" charset="0"/>
              </a:rPr>
              <a:t>Cieľ danej aktivity: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sz="3600" dirty="0">
                <a:latin typeface="Book Antiqua" pitchFamily="18" charset="0"/>
              </a:rPr>
              <a:t>V</a:t>
            </a:r>
            <a:r>
              <a:rPr lang="sk-SK" sz="3600" dirty="0" smtClean="0">
                <a:latin typeface="Book Antiqua" pitchFamily="18" charset="0"/>
              </a:rPr>
              <a:t>yriešenie zadaných úloh, pri ktorých  žiaci využijú vedomosti  a zručnosti doposiaľ nadobudnuté pri výučbe odborných predmetov. </a:t>
            </a:r>
            <a:br>
              <a:rPr lang="sk-SK" sz="3600" dirty="0" smtClean="0">
                <a:latin typeface="Book Antiqua" pitchFamily="18" charset="0"/>
              </a:rPr>
            </a:br>
            <a:r>
              <a:rPr lang="sk-SK" sz="3600" b="1" dirty="0" smtClean="0">
                <a:latin typeface="Book Antiqua" pitchFamily="18" charset="0"/>
              </a:rPr>
              <a:t>Prínos pre žiakov</a:t>
            </a:r>
            <a:r>
              <a:rPr lang="sk-SK" sz="3600" dirty="0" smtClean="0">
                <a:latin typeface="Book Antiqua" pitchFamily="18" charset="0"/>
              </a:rPr>
              <a:t>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sz="3600" dirty="0" smtClean="0">
                <a:latin typeface="Book Antiqua" pitchFamily="18" charset="0"/>
              </a:rPr>
              <a:t>Zoznámenie sa s bankami pôsobiacimi v SR a ich produktmi.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sk-SK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sk-SK" dirty="0" smtClean="0"/>
          </a:p>
        </p:txBody>
      </p:sp>
      <p:sp>
        <p:nvSpPr>
          <p:cNvPr id="5" name="Obdĺžnik 4"/>
          <p:cNvSpPr/>
          <p:nvPr/>
        </p:nvSpPr>
        <p:spPr>
          <a:xfrm>
            <a:off x="2915815" y="548680"/>
            <a:ext cx="2685351" cy="923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BANKA</a:t>
            </a:r>
            <a:endParaRPr lang="sk-SK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>
          <a:xfrm>
            <a:off x="412243" y="188640"/>
            <a:ext cx="7543800" cy="1368152"/>
          </a:xfrm>
        </p:spPr>
        <p:txBody>
          <a:bodyPr/>
          <a:lstStyle/>
          <a:p>
            <a:pPr eaLnBrk="1" hangingPunct="1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/>
            </a:r>
            <a:br>
              <a:rPr lang="sk-SK" dirty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latin typeface="Book Antiqua" pitchFamily="18" charset="0"/>
              </a:rPr>
              <a:t>1. Úloha pre žiakov: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7504" y="1339583"/>
            <a:ext cx="8229600" cy="44116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sk-SK" dirty="0" smtClean="0">
                <a:latin typeface="Comic Sans MS" pitchFamily="66" charset="0"/>
              </a:rPr>
              <a:t>Podľa aktuálneho platného kurzového lístka vyčíslite správnu sumu: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sk-SK" dirty="0" smtClean="0">
                <a:latin typeface="Comic Sans MS" pitchFamily="66" charset="0"/>
              </a:rPr>
              <a:t>Nové auto stojí 10.000,- €. Koľko je to:</a:t>
            </a:r>
          </a:p>
          <a:p>
            <a:pPr marL="0" indent="0" eaLnBrk="1" hangingPunct="1">
              <a:buNone/>
              <a:defRPr/>
            </a:pPr>
            <a:r>
              <a:rPr lang="sk-SK" dirty="0" smtClean="0">
                <a:latin typeface="Comic Sans MS" pitchFamily="66" charset="0"/>
              </a:rPr>
              <a:t>a/ amerických dolárov  </a:t>
            </a:r>
          </a:p>
          <a:p>
            <a:pPr marL="0" indent="0" eaLnBrk="1" hangingPunct="1">
              <a:buNone/>
              <a:defRPr/>
            </a:pPr>
            <a:r>
              <a:rPr lang="sk-SK" dirty="0" smtClean="0">
                <a:latin typeface="Comic Sans MS" pitchFamily="66" charset="0"/>
              </a:rPr>
              <a:t>b/ britských libier    </a:t>
            </a:r>
          </a:p>
          <a:p>
            <a:pPr marL="0" indent="0" eaLnBrk="1" hangingPunct="1">
              <a:buNone/>
              <a:defRPr/>
            </a:pPr>
            <a:r>
              <a:rPr lang="sk-SK" dirty="0" smtClean="0">
                <a:latin typeface="Comic Sans MS" pitchFamily="66" charset="0"/>
              </a:rPr>
              <a:t>c/ švajčiarskych frankov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sk-SK" dirty="0" smtClean="0">
              <a:latin typeface="Comic Sans MS" pitchFamily="66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sk-SK" dirty="0" smtClean="0">
                <a:latin typeface="Comic Sans MS" pitchFamily="66" charset="0"/>
              </a:rPr>
              <a:t>Pomôcky: aktuálny platný kurzový lístok NBS </a:t>
            </a:r>
            <a:endParaRPr lang="sk-SK" dirty="0">
              <a:latin typeface="Comic Sans MS" pitchFamily="66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0" b="20322"/>
          <a:stretch>
            <a:fillRect/>
          </a:stretch>
        </p:blipFill>
        <p:spPr bwMode="auto">
          <a:xfrm>
            <a:off x="5960511" y="3545414"/>
            <a:ext cx="1963738" cy="1281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>
                <a:latin typeface="Book Antiqua" pitchFamily="18" charset="0"/>
              </a:rPr>
              <a:t>2. Úloha pre žiakov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sk-SK" dirty="0" smtClean="0">
                <a:latin typeface="Comic Sans MS" pitchFamily="66" charset="0"/>
              </a:rPr>
              <a:t>Jurko si na letnej brigáde zarobil  1.000 €, chce si ich uložiť do banky na termínovaný účet, kde je výhodný úrok 2,5% ročne. Koľko bude mať peňazí na účte po: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sk-SK" dirty="0" smtClean="0">
                <a:latin typeface="Comic Sans MS" pitchFamily="66" charset="0"/>
              </a:rPr>
              <a:t>1 roku ?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sk-SK" dirty="0" smtClean="0">
                <a:latin typeface="Comic Sans MS" pitchFamily="66" charset="0"/>
              </a:rPr>
              <a:t>aký je jeho čistý zisk po troch rokoch, ak za vedenie účtu počas doby sporenia si banka odpočíta celkové poplatky 11 €?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sk-SK" dirty="0" smtClean="0">
              <a:latin typeface="Comic Sans MS" pitchFamily="66" charset="0"/>
            </a:endParaRPr>
          </a:p>
          <a:p>
            <a:pPr eaLnBrk="1" hangingPunct="1">
              <a:defRPr/>
            </a:pPr>
            <a:endParaRPr lang="sk-SK" dirty="0"/>
          </a:p>
          <a:p>
            <a:pPr eaLnBrk="1" hangingPunct="1">
              <a:defRPr/>
            </a:pPr>
            <a:endParaRPr lang="sk-SK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13" y="457200"/>
            <a:ext cx="165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>
                <a:latin typeface="Book Antiqua" pitchFamily="18" charset="0"/>
              </a:rPr>
              <a:t>3. Úloha pre žiakov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59005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sk-SK" b="1" dirty="0" smtClean="0">
                <a:latin typeface="Comic Sans MS" pitchFamily="66" charset="0"/>
              </a:rPr>
              <a:t>Doplňte správne chýbajúce slovo (pomôcky- úver, účet):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dirty="0" smtClean="0">
                <a:latin typeface="Comic Sans MS" pitchFamily="66" charset="0"/>
              </a:rPr>
              <a:t>termínovaný</a:t>
            </a:r>
            <a:r>
              <a:rPr lang="sk-SK" dirty="0" smtClean="0"/>
              <a:t>                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dirty="0" smtClean="0">
                <a:latin typeface="Comic Sans MS" pitchFamily="66" charset="0"/>
              </a:rPr>
              <a:t>                                  hypotekárny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dirty="0" smtClean="0">
                <a:latin typeface="Comic Sans MS" pitchFamily="66" charset="0"/>
              </a:rPr>
              <a:t>   podnikateľský       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dirty="0" smtClean="0">
                <a:latin typeface="Comic Sans MS" pitchFamily="66" charset="0"/>
              </a:rPr>
              <a:t>                                                sporiaci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dirty="0" smtClean="0">
                <a:latin typeface="Comic Sans MS" pitchFamily="66" charset="0"/>
              </a:rPr>
              <a:t>študentský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dirty="0" smtClean="0">
                <a:latin typeface="Comic Sans MS" pitchFamily="66" charset="0"/>
              </a:rPr>
              <a:t>                         spotrebný 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66" y="2717894"/>
            <a:ext cx="676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94" y="3825875"/>
            <a:ext cx="676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9" y="3208898"/>
            <a:ext cx="676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4330700"/>
            <a:ext cx="676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15" y="4887165"/>
            <a:ext cx="676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803" y="5438868"/>
            <a:ext cx="676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>
                <a:latin typeface="Book Antiqua" pitchFamily="18" charset="0"/>
              </a:rPr>
              <a:t>4. Úloha pre žiakov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sk-SK" dirty="0" smtClean="0">
                <a:latin typeface="Comic Sans MS" pitchFamily="66" charset="0"/>
              </a:rPr>
              <a:t>Priraďte </a:t>
            </a:r>
            <a:r>
              <a:rPr lang="sk-SK" dirty="0">
                <a:latin typeface="Comic Sans MS" pitchFamily="66" charset="0"/>
              </a:rPr>
              <a:t>k logu  názov bankovej inštitúcie </a:t>
            </a:r>
            <a:r>
              <a:rPr lang="sk-SK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sk-SK" dirty="0" smtClean="0"/>
          </a:p>
          <a:p>
            <a:pPr eaLnBrk="1" hangingPunct="1">
              <a:defRPr/>
            </a:pPr>
            <a:endParaRPr lang="sk-SK" dirty="0"/>
          </a:p>
          <a:p>
            <a:pPr eaLnBrk="1" hangingPunct="1">
              <a:defRPr/>
            </a:pPr>
            <a:endParaRPr lang="sk-SK" dirty="0" smtClean="0"/>
          </a:p>
          <a:p>
            <a:pPr eaLnBrk="1" hangingPunct="1">
              <a:defRPr/>
            </a:pPr>
            <a:endParaRPr lang="sk-SK" dirty="0"/>
          </a:p>
          <a:p>
            <a:pPr eaLnBrk="1" hangingPunct="1">
              <a:defRPr/>
            </a:pPr>
            <a:endParaRPr lang="sk-SK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sk-SK" dirty="0" smtClean="0">
                <a:latin typeface="Comic Sans MS" pitchFamily="66" charset="0"/>
              </a:rPr>
              <a:t>Pomôcky: prospekty a letáky jednotlivých bankových domov pôsobiacich v SR.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533650"/>
            <a:ext cx="1200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3651250"/>
            <a:ext cx="742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Obrázok 1" descr="Popis: https://encrypted-tbn3.gstatic.com/images?q=tbn:ANd9GcSppROYHrXCsQPh53WH7UGmOBE13GBH1e4pIhaoJ9udEucdEmc8VL5i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02"/>
          <a:stretch>
            <a:fillRect/>
          </a:stretch>
        </p:blipFill>
        <p:spPr bwMode="auto">
          <a:xfrm>
            <a:off x="5251450" y="2533650"/>
            <a:ext cx="13668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6" descr="VÚB bank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41"/>
          <a:stretch>
            <a:fillRect/>
          </a:stretch>
        </p:blipFill>
        <p:spPr bwMode="auto">
          <a:xfrm>
            <a:off x="6172200" y="3751263"/>
            <a:ext cx="892175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7" descr="Na úvodnú stránk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27"/>
          <a:stretch>
            <a:fillRect/>
          </a:stretch>
        </p:blipFill>
        <p:spPr bwMode="auto">
          <a:xfrm>
            <a:off x="668338" y="3738563"/>
            <a:ext cx="11176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6781800" cy="2133600"/>
          </a:xfrm>
          <a:extLst/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sk-SK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Motto</a:t>
            </a:r>
            <a:endParaRPr lang="sk-SK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107113" cy="1990725"/>
          </a:xfrm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sk-SK" b="1" dirty="0" smtClean="0">
                <a:solidFill>
                  <a:schemeClr val="bg2">
                    <a:lumMod val="25000"/>
                  </a:schemeClr>
                </a:solidFill>
                <a:latin typeface="Book Antiqua" pitchFamily="18" charset="0"/>
              </a:rPr>
              <a:t>Peniaze treba  vnímať ako prostriedok na dosiahnutie cieľa, nie ako cieľ samotný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7650"/>
            <a:ext cx="4897040" cy="325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type="subTitle" idx="4294967295"/>
          </p:nvPr>
        </p:nvSpPr>
        <p:spPr>
          <a:xfrm>
            <a:off x="1331640" y="2492896"/>
            <a:ext cx="6248400" cy="2232248"/>
          </a:xfrm>
        </p:spPr>
        <p:txBody>
          <a:bodyPr/>
          <a:lstStyle/>
          <a:p>
            <a:pPr marL="0" indent="0" algn="ctr">
              <a:buNone/>
            </a:pPr>
            <a:endParaRPr lang="sk-SK" sz="4400" dirty="0" smtClean="0"/>
          </a:p>
          <a:p>
            <a:pPr marL="0" indent="0" algn="ctr">
              <a:buNone/>
            </a:pPr>
            <a:r>
              <a:rPr lang="sk-SK" sz="4400" dirty="0" smtClean="0">
                <a:latin typeface="Book Antiqua" pitchFamily="18" charset="0"/>
              </a:rPr>
              <a:t> Ďakujem za pozornosť.</a:t>
            </a:r>
            <a:endParaRPr lang="sk-SK" sz="4400" dirty="0">
              <a:latin typeface="Book Antiqu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30145" flipV="1">
            <a:off x="3776824" y="553216"/>
            <a:ext cx="3640926" cy="273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7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sk-SK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ČO JE FINANČNÁ GRAMOTNOSŤ ?</a:t>
            </a:r>
            <a:endParaRPr lang="sk-SK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539652"/>
          </a:xfrm>
        </p:spPr>
        <p:txBody>
          <a:bodyPr/>
          <a:lstStyle/>
          <a:p>
            <a:pPr marL="457200" indent="-457200" algn="l" eaLnBrk="1" hangingPunct="1">
              <a:buFont typeface="Wingdings" pitchFamily="2" charset="2"/>
              <a:buChar char="q"/>
            </a:pPr>
            <a:r>
              <a:rPr lang="sk-SK" dirty="0" smtClean="0">
                <a:latin typeface="Book Antiqua" pitchFamily="18" charset="0"/>
                <a:cs typeface="Segoe UI" pitchFamily="34" charset="0"/>
              </a:rPr>
              <a:t>proces </a:t>
            </a:r>
            <a:r>
              <a:rPr lang="sk-SK" dirty="0">
                <a:latin typeface="Book Antiqua" pitchFamily="18" charset="0"/>
                <a:cs typeface="Segoe UI" pitchFamily="34" charset="0"/>
              </a:rPr>
              <a:t>získavania </a:t>
            </a:r>
            <a:r>
              <a:rPr lang="sk-SK" dirty="0" smtClean="0">
                <a:latin typeface="Book Antiqua" pitchFamily="18" charset="0"/>
                <a:cs typeface="Segoe UI" pitchFamily="34" charset="0"/>
              </a:rPr>
              <a:t>schopností, vedomostí </a:t>
            </a:r>
            <a:r>
              <a:rPr lang="sk-SK" dirty="0">
                <a:latin typeface="Book Antiqua" pitchFamily="18" charset="0"/>
                <a:cs typeface="Segoe UI" pitchFamily="34" charset="0"/>
              </a:rPr>
              <a:t>a zručností, ktoré umožňujú človeku samostatné ekonomické fungovanie v rodine a spoločnosti</a:t>
            </a:r>
            <a:r>
              <a:rPr lang="sk-SK" sz="3600" dirty="0">
                <a:latin typeface="Book Antiqua" pitchFamily="18" charset="0"/>
                <a:cs typeface="Segoe UI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517232"/>
            <a:ext cx="1476648" cy="112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600200"/>
          </a:xfrm>
          <a:extLst/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sk-SK" sz="3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VÝZNAM FINANČNEJ GRAMOTNOSTI VO VYUČOVACOM PROCESE</a:t>
            </a:r>
            <a:endParaRPr lang="sk-SK" sz="32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sk-SK" dirty="0" smtClean="0">
                <a:latin typeface="Book Antiqua" pitchFamily="18" charset="0"/>
              </a:rPr>
              <a:t>naučiť žiakov správne sa orientovať  vo svete financií,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sk-SK" dirty="0" smtClean="0">
                <a:latin typeface="Book Antiqua" pitchFamily="18" charset="0"/>
              </a:rPr>
              <a:t>oboznámiť žiakov s produktmi bankových inštitúcií a poisťovní,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sk-SK" dirty="0" smtClean="0">
                <a:latin typeface="Book Antiqua" pitchFamily="18" charset="0"/>
              </a:rPr>
              <a:t>motivovať žiakov k správnemu sporeniu a k zodpovednosti za svoju vlastnú finančnú situáciu,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sk-SK" dirty="0" smtClean="0">
                <a:latin typeface="Book Antiqua" pitchFamily="18" charset="0"/>
              </a:rPr>
              <a:t>pochopiť hodnotu peňazí a ich úlohu v každodennom živote človeka</a:t>
            </a:r>
            <a:r>
              <a:rPr lang="sk-SK" dirty="0" smtClean="0"/>
              <a:t>.</a:t>
            </a:r>
          </a:p>
          <a:p>
            <a:pPr eaLnBrk="1" hangingPunct="1">
              <a:buFont typeface="Wingdings" pitchFamily="2" charset="2"/>
              <a:buChar char="q"/>
            </a:pPr>
            <a:endParaRPr lang="sk-SK" dirty="0" smtClean="0"/>
          </a:p>
          <a:p>
            <a:pPr eaLnBrk="1" hangingPunct="1"/>
            <a:endParaRPr lang="sk-SK" dirty="0" smtClean="0"/>
          </a:p>
          <a:p>
            <a:pPr eaLnBrk="1" hangingPunct="1"/>
            <a:endParaRPr lang="sk-SK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794594"/>
          </a:xfrm>
          <a:extLst/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sk-SK" sz="36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AKTIVITY NA PODPORU A ZVYŠOVANIE FINANČNEJ GRAMOTNOSTI</a:t>
            </a:r>
            <a:endParaRPr lang="sk-SK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4142085"/>
          </a:xfrm>
          <a:extLst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sk-SK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sk-SK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99" y="1894320"/>
            <a:ext cx="2115840" cy="243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dĺžnik 4"/>
          <p:cNvSpPr/>
          <p:nvPr/>
        </p:nvSpPr>
        <p:spPr>
          <a:xfrm>
            <a:off x="179512" y="2204864"/>
            <a:ext cx="5616624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VEDOMOSTNÝ TEST</a:t>
            </a:r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3220123" y="4437112"/>
            <a:ext cx="554269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4400" dirty="0"/>
          </a:p>
        </p:txBody>
      </p:sp>
      <p:sp>
        <p:nvSpPr>
          <p:cNvPr id="7" name="Obdĺžnik 6"/>
          <p:cNvSpPr/>
          <p:nvPr/>
        </p:nvSpPr>
        <p:spPr>
          <a:xfrm>
            <a:off x="287524" y="2445143"/>
            <a:ext cx="536459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VEDOMOSTNÝ TEST</a:t>
            </a:r>
            <a:endParaRPr lang="sk-SK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788024" y="5013385"/>
            <a:ext cx="26853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BANKA</a:t>
            </a:r>
            <a:endParaRPr lang="sk-SK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extLst/>
        </p:spPr>
        <p:txBody>
          <a:bodyPr/>
          <a:lstStyle/>
          <a:p>
            <a:pPr algn="ctr" eaLnBrk="1" hangingPunct="1">
              <a:defRPr/>
            </a:pPr>
            <a:r>
              <a:rPr lang="sk-SK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sk-SK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sk-SK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ok Antiqua" pitchFamily="18" charset="0"/>
            </a:endParaRPr>
          </a:p>
        </p:txBody>
      </p:sp>
      <p:sp>
        <p:nvSpPr>
          <p:cNvPr id="8195" name="Zástupný symbol obsahu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9498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sk-SK" sz="3600" b="1" dirty="0" smtClean="0">
                <a:latin typeface="Book Antiqua" pitchFamily="18" charset="0"/>
              </a:rPr>
              <a:t>Cieľ aktivity: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sz="3600" dirty="0" smtClean="0">
                <a:latin typeface="Book Antiqua" pitchFamily="18" charset="0"/>
              </a:rPr>
              <a:t>Overenie si poznatkov o základných pojmoch z oblasti finančníctva, bankovníctva a poistenia.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sz="3600" b="1" dirty="0" smtClean="0">
                <a:latin typeface="Book Antiqua" pitchFamily="18" charset="0"/>
              </a:rPr>
              <a:t>Prínos pre žiakov: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sk-SK" sz="3600" dirty="0" smtClean="0">
                <a:latin typeface="Book Antiqua" pitchFamily="18" charset="0"/>
              </a:rPr>
              <a:t>Osvojenie si základných pojmov, napr. aj takých, s ktorými sa ešte nestretli.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sk-SK" sz="3600" dirty="0" smtClean="0">
              <a:latin typeface="Book Antiqua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sk-SK" dirty="0" smtClean="0">
                <a:latin typeface="Book Antiqua" pitchFamily="18" charset="0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sk-SK" dirty="0" smtClean="0">
              <a:latin typeface="Book Antiqua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827584" y="620688"/>
            <a:ext cx="7071167" cy="92333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VEDOMOSTNÝ TEST</a:t>
            </a:r>
            <a:endParaRPr lang="sk-SK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000" dirty="0">
                <a:latin typeface="Comic Sans MS" pitchFamily="66" charset="0"/>
              </a:rPr>
              <a:t>Čo sú to valuty</a:t>
            </a:r>
            <a:r>
              <a:rPr lang="sk-SK" sz="4000" dirty="0" smtClean="0">
                <a:latin typeface="Comic Sans MS" pitchFamily="66" charset="0"/>
              </a:rPr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514350" indent="-514350">
              <a:buAutoNum type="arabicPeriod"/>
            </a:pPr>
            <a:endParaRPr lang="sk-SK" sz="28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Comic Sans MS" pitchFamily="66" charset="0"/>
              </a:rPr>
              <a:t>      </a:t>
            </a:r>
          </a:p>
          <a:p>
            <a:pPr marL="0" indent="0">
              <a:buNone/>
            </a:pPr>
            <a:endParaRPr lang="sk-SK" sz="28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Comic Sans MS" pitchFamily="66" charset="0"/>
              </a:rPr>
              <a:t>       Hotovostné peniaze v cudzej mene </a:t>
            </a:r>
          </a:p>
          <a:p>
            <a:pPr marL="0" indent="0">
              <a:buNone/>
            </a:pPr>
            <a:endParaRPr lang="sk-SK" sz="28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Comic Sans MS" pitchFamily="66" charset="0"/>
              </a:rPr>
              <a:t>      Bezhotovostné peniaze v cudzej mene</a:t>
            </a:r>
          </a:p>
          <a:p>
            <a:pPr marL="0" indent="0">
              <a:buNone/>
            </a:pPr>
            <a:endParaRPr lang="sk-SK" sz="28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sz="2800" dirty="0" smtClean="0">
                <a:latin typeface="Comic Sans MS" pitchFamily="66" charset="0"/>
              </a:rPr>
              <a:t>      Všetky peniaze v cudzej mene</a:t>
            </a:r>
            <a:endParaRPr lang="sk-SK" sz="2800" dirty="0">
              <a:latin typeface="Comic Sans MS" pitchFamily="66" charset="0"/>
            </a:endParaRPr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48680"/>
            <a:ext cx="3569965" cy="242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Násobenie 3"/>
          <p:cNvSpPr/>
          <p:nvPr/>
        </p:nvSpPr>
        <p:spPr>
          <a:xfrm>
            <a:off x="323528" y="393305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Násobenie 5"/>
          <p:cNvSpPr/>
          <p:nvPr/>
        </p:nvSpPr>
        <p:spPr>
          <a:xfrm>
            <a:off x="323528" y="484745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Násobenie 6"/>
          <p:cNvSpPr/>
          <p:nvPr/>
        </p:nvSpPr>
        <p:spPr>
          <a:xfrm>
            <a:off x="323528" y="2974561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6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Čo je inflácia?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69572" y="1719263"/>
            <a:ext cx="8517228" cy="4411662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Zníženie kúpnej sily peňazí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Zvýšenie kúpnej sily peňazí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 smtClean="0"/>
              <a:t>            Zvýšenie cien tovarov a služieb</a:t>
            </a:r>
            <a:endParaRPr lang="sk-SK" dirty="0"/>
          </a:p>
        </p:txBody>
      </p:sp>
      <p:sp>
        <p:nvSpPr>
          <p:cNvPr id="5" name="Násobenie 4"/>
          <p:cNvSpPr/>
          <p:nvPr/>
        </p:nvSpPr>
        <p:spPr>
          <a:xfrm>
            <a:off x="508312" y="2132856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Násobenie 5"/>
          <p:cNvSpPr/>
          <p:nvPr/>
        </p:nvSpPr>
        <p:spPr>
          <a:xfrm>
            <a:off x="482756" y="314441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Násobenie 6"/>
          <p:cNvSpPr/>
          <p:nvPr/>
        </p:nvSpPr>
        <p:spPr>
          <a:xfrm>
            <a:off x="482756" y="4293096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21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543800" cy="1439416"/>
          </a:xfrm>
        </p:spPr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/>
            </a:r>
            <a:br>
              <a:rPr lang="sk-SK" dirty="0" smtClean="0">
                <a:latin typeface="Comic Sans MS" pitchFamily="66" charset="0"/>
              </a:rPr>
            </a:br>
            <a:r>
              <a:rPr lang="sk-SK" dirty="0">
                <a:latin typeface="Comic Sans MS" pitchFamily="66" charset="0"/>
              </a:rPr>
              <a:t/>
            </a:r>
            <a:br>
              <a:rPr lang="sk-SK" dirty="0">
                <a:latin typeface="Comic Sans MS" pitchFamily="66" charset="0"/>
              </a:rPr>
            </a:br>
            <a:r>
              <a:rPr lang="sk-SK" dirty="0" smtClean="0">
                <a:latin typeface="Comic Sans MS" pitchFamily="66" charset="0"/>
              </a:rPr>
              <a:t/>
            </a:r>
            <a:br>
              <a:rPr lang="sk-SK" dirty="0" smtClean="0">
                <a:latin typeface="Comic Sans MS" pitchFamily="66" charset="0"/>
              </a:rPr>
            </a:br>
            <a:r>
              <a:rPr lang="sk-SK" dirty="0" smtClean="0">
                <a:latin typeface="Comic Sans MS" pitchFamily="66" charset="0"/>
              </a:rPr>
              <a:t/>
            </a:r>
            <a:br>
              <a:rPr lang="sk-SK" dirty="0" smtClean="0">
                <a:latin typeface="Comic Sans MS" pitchFamily="66" charset="0"/>
              </a:rPr>
            </a:br>
            <a:r>
              <a:rPr lang="sk-SK" dirty="0">
                <a:latin typeface="Comic Sans MS" pitchFamily="66" charset="0"/>
              </a:rPr>
              <a:t/>
            </a:r>
            <a:br>
              <a:rPr lang="sk-SK" dirty="0">
                <a:latin typeface="Comic Sans MS" pitchFamily="66" charset="0"/>
              </a:rPr>
            </a:br>
            <a:r>
              <a:rPr lang="sk-SK" dirty="0" smtClean="0">
                <a:latin typeface="Comic Sans MS" pitchFamily="66" charset="0"/>
              </a:rPr>
              <a:t/>
            </a:r>
            <a:br>
              <a:rPr lang="sk-SK" dirty="0" smtClean="0">
                <a:latin typeface="Comic Sans MS" pitchFamily="66" charset="0"/>
              </a:rPr>
            </a:br>
            <a:r>
              <a:rPr lang="sk-SK" dirty="0">
                <a:latin typeface="Comic Sans MS" pitchFamily="66" charset="0"/>
              </a:rPr>
              <a:t/>
            </a:r>
            <a:br>
              <a:rPr lang="sk-SK" dirty="0">
                <a:latin typeface="Comic Sans MS" pitchFamily="66" charset="0"/>
              </a:rPr>
            </a:br>
            <a:r>
              <a:rPr lang="sk-SK" dirty="0" smtClean="0">
                <a:latin typeface="Comic Sans MS" pitchFamily="66" charset="0"/>
              </a:rPr>
              <a:t>Ktorá </a:t>
            </a:r>
            <a:r>
              <a:rPr lang="sk-SK" dirty="0">
                <a:latin typeface="Comic Sans MS" pitchFamily="66" charset="0"/>
              </a:rPr>
              <a:t>inštitúcia </a:t>
            </a:r>
            <a:r>
              <a:rPr lang="sk-SK">
                <a:latin typeface="Comic Sans MS" pitchFamily="66" charset="0"/>
              </a:rPr>
              <a:t>Vám </a:t>
            </a:r>
            <a:r>
              <a:rPr lang="sk-SK" smtClean="0">
                <a:latin typeface="Comic Sans MS" pitchFamily="66" charset="0"/>
              </a:rPr>
              <a:t>poskytne </a:t>
            </a:r>
            <a:r>
              <a:rPr lang="sk-SK" dirty="0">
                <a:latin typeface="Comic Sans MS" pitchFamily="66" charset="0"/>
              </a:rPr>
              <a:t>úver na bývanie</a:t>
            </a:r>
            <a:r>
              <a:rPr lang="sk-SK" dirty="0" smtClean="0">
                <a:latin typeface="Comic Sans MS" pitchFamily="66" charset="0"/>
              </a:rPr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411662"/>
          </a:xfrm>
        </p:spPr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Pošta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Poisťovňa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Banka</a:t>
            </a:r>
            <a:endParaRPr lang="sk-SK" dirty="0"/>
          </a:p>
        </p:txBody>
      </p:sp>
      <p:sp>
        <p:nvSpPr>
          <p:cNvPr id="7" name="Násobenie 6"/>
          <p:cNvSpPr/>
          <p:nvPr/>
        </p:nvSpPr>
        <p:spPr>
          <a:xfrm>
            <a:off x="395536" y="4653136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Násobenie 7"/>
          <p:cNvSpPr/>
          <p:nvPr/>
        </p:nvSpPr>
        <p:spPr>
          <a:xfrm>
            <a:off x="395536" y="2564904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Násobenie 8"/>
          <p:cNvSpPr/>
          <p:nvPr/>
        </p:nvSpPr>
        <p:spPr>
          <a:xfrm>
            <a:off x="395536" y="374698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349" y="2060848"/>
            <a:ext cx="4771975" cy="397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9919" y="188640"/>
            <a:ext cx="7543800" cy="1578570"/>
          </a:xfrm>
        </p:spPr>
        <p:txBody>
          <a:bodyPr/>
          <a:lstStyle/>
          <a:p>
            <a:r>
              <a:rPr lang="sk-SK" dirty="0" smtClean="0">
                <a:latin typeface="Comic Sans MS" pitchFamily="66" charset="0"/>
              </a:rPr>
              <a:t>Úrok je</a:t>
            </a:r>
            <a:r>
              <a:rPr lang="sk-SK" dirty="0" smtClean="0"/>
              <a:t>: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        </a:t>
            </a:r>
            <a:r>
              <a:rPr lang="sk-SK" dirty="0" smtClean="0">
                <a:latin typeface="Comic Sans MS" pitchFamily="66" charset="0"/>
              </a:rPr>
              <a:t>Peňažná odmena za požičanie peňazí.</a:t>
            </a:r>
          </a:p>
          <a:p>
            <a:pPr marL="0" indent="0">
              <a:buNone/>
            </a:pPr>
            <a:endParaRPr lang="sk-SK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        Mesačná splátka úveru</a:t>
            </a:r>
          </a:p>
          <a:p>
            <a:pPr marL="0" indent="0">
              <a:buNone/>
            </a:pPr>
            <a:r>
              <a:rPr lang="sk-SK" dirty="0">
                <a:latin typeface="Comic Sans MS" pitchFamily="66" charset="0"/>
              </a:rPr>
              <a:t> </a:t>
            </a:r>
            <a:r>
              <a:rPr lang="sk-SK" dirty="0" smtClean="0">
                <a:latin typeface="Comic Sans MS" pitchFamily="66" charset="0"/>
              </a:rPr>
              <a:t> </a:t>
            </a:r>
          </a:p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        Výška úveru vyjadrená v %</a:t>
            </a:r>
          </a:p>
          <a:p>
            <a:pPr marL="0" indent="0">
              <a:buNone/>
            </a:pPr>
            <a:endParaRPr lang="sk-SK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dirty="0" smtClean="0">
                <a:latin typeface="Comic Sans MS" pitchFamily="66" charset="0"/>
              </a:rPr>
              <a:t>       </a:t>
            </a:r>
          </a:p>
          <a:p>
            <a:pPr marL="0" indent="0">
              <a:buNone/>
            </a:pPr>
            <a:endParaRPr lang="sk-SK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sk-SK" dirty="0" smtClean="0"/>
              <a:t>      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86104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Násobenie 5"/>
          <p:cNvSpPr/>
          <p:nvPr/>
        </p:nvSpPr>
        <p:spPr>
          <a:xfrm>
            <a:off x="387080" y="2060848"/>
            <a:ext cx="914400" cy="914400"/>
          </a:xfrm>
          <a:prstGeom prst="mathMultiply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Násobenie 6"/>
          <p:cNvSpPr/>
          <p:nvPr/>
        </p:nvSpPr>
        <p:spPr>
          <a:xfrm rot="16200000">
            <a:off x="343853" y="3162472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Násobenie 7"/>
          <p:cNvSpPr/>
          <p:nvPr/>
        </p:nvSpPr>
        <p:spPr>
          <a:xfrm rot="16200000">
            <a:off x="406254" y="4244353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6674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ieť">
  <a:themeElements>
    <a:clrScheme name="Vlastná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ie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ežný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e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738</TotalTime>
  <Words>458</Words>
  <Application>Microsoft Office PowerPoint</Application>
  <PresentationFormat>Prezentácia na obrazovke (4:3)</PresentationFormat>
  <Paragraphs>129</Paragraphs>
  <Slides>19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  <vt:variant>
        <vt:lpstr>Vlastné prezentácie</vt:lpstr>
      </vt:variant>
      <vt:variant>
        <vt:i4>1</vt:i4>
      </vt:variant>
    </vt:vector>
  </HeadingPairs>
  <TitlesOfParts>
    <vt:vector size="21" baseType="lpstr">
      <vt:lpstr>Sieť</vt:lpstr>
      <vt:lpstr>FINANČNÁ GRAMOTNOSŤ</vt:lpstr>
      <vt:lpstr>ČO JE FINANČNÁ GRAMOTNOSŤ ?</vt:lpstr>
      <vt:lpstr>VÝZNAM FINANČNEJ GRAMOTNOSTI VO VYUČOVACOM PROCESE</vt:lpstr>
      <vt:lpstr>AKTIVITY NA PODPORU A ZVYŠOVANIE FINANČNEJ GRAMOTNOSTI</vt:lpstr>
      <vt:lpstr> </vt:lpstr>
      <vt:lpstr>Čo sú to valuty?</vt:lpstr>
      <vt:lpstr>Čo je inflácia?</vt:lpstr>
      <vt:lpstr>       Ktorá inštitúcia Vám poskytne úver na bývanie?</vt:lpstr>
      <vt:lpstr>Úrok je: </vt:lpstr>
      <vt:lpstr>Kto je to veriteľ?</vt:lpstr>
      <vt:lpstr>Čo znamená skratka SOI?</vt:lpstr>
      <vt:lpstr>Medzi neživotné poistenie nepatrí:</vt:lpstr>
      <vt:lpstr>2.  BANKA</vt:lpstr>
      <vt:lpstr>           1. Úloha pre žiakov: </vt:lpstr>
      <vt:lpstr>2. Úloha pre žiakov</vt:lpstr>
      <vt:lpstr>3. Úloha pre žiakov</vt:lpstr>
      <vt:lpstr>4. Úloha pre žiakov</vt:lpstr>
      <vt:lpstr>Motto</vt:lpstr>
      <vt:lpstr>Prezentácia programu PowerPoint</vt:lpstr>
      <vt:lpstr>Vlastná prezentácia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Vigi</dc:creator>
  <cp:lastModifiedBy>ucitel</cp:lastModifiedBy>
  <cp:revision>70</cp:revision>
  <cp:lastPrinted>1601-01-01T00:00:00Z</cp:lastPrinted>
  <dcterms:created xsi:type="dcterms:W3CDTF">1601-01-01T00:00:00Z</dcterms:created>
  <dcterms:modified xsi:type="dcterms:W3CDTF">2023-03-29T10:13:46Z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