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5" r:id="rId5"/>
    <p:sldId id="262" r:id="rId6"/>
    <p:sldId id="266" r:id="rId7"/>
    <p:sldId id="267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FDC048-8221-4205-9D3A-F543B0797AD6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5C3E5D-E5F5-42E3-B74F-FCE4AD48C5D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sk/url?sa=i&amp;rct=j&amp;q=&amp;esrc=s&amp;source=images&amp;cd=&amp;ved=0ahUKEwjdq-Pv07_JAhVEvA8KHe1zDiIQjRwIBw&amp;url=https://annegreenblog.wordpress.com/page/2/&amp;psig=AFQjCNGRpBTD49Mqsg0vAIvxE9xHSyhtvw&amp;ust=144923087245775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sk/url?sa=i&amp;rct=j&amp;q=&amp;esrc=s&amp;source=images&amp;cd=&amp;cad=rja&amp;uact=8&amp;ved=0ahUKEwioqryA9MHJAhXEJQ8KHYRwDGMQjRwIBw&amp;url=http://www.svadbaonline.sk/?attachment_id=331&amp;psig=AFQjCNEBTWr1-i18ByRAE-Dp9Dfe3ATzPw&amp;ust=14493082059583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00232" y="428604"/>
            <a:ext cx="6172200" cy="1571636"/>
          </a:xfrm>
        </p:spPr>
        <p:txBody>
          <a:bodyPr>
            <a:normAutofit/>
          </a:bodyPr>
          <a:lstStyle/>
          <a:p>
            <a:pPr algn="ctr"/>
            <a:r>
              <a:rPr lang="sk-SK" sz="6600" dirty="0" smtClean="0"/>
              <a:t>Sila a pohyb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28860" y="4643446"/>
            <a:ext cx="6286544" cy="1785950"/>
          </a:xfrm>
        </p:spPr>
        <p:txBody>
          <a:bodyPr>
            <a:noAutofit/>
          </a:bodyPr>
          <a:lstStyle/>
          <a:p>
            <a:pPr algn="ctr"/>
            <a:r>
              <a:rPr lang="sk-SK" sz="3600" dirty="0" smtClean="0"/>
              <a:t>Gravitačná sila a hmotnosť telesa</a:t>
            </a:r>
            <a:endParaRPr lang="sk-SK" sz="3600" dirty="0"/>
          </a:p>
        </p:txBody>
      </p:sp>
      <p:pic>
        <p:nvPicPr>
          <p:cNvPr id="25606" name="Picture 6" descr="https://annegreenblog.files.wordpress.com/2013/02/falling-off-bik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071678"/>
            <a:ext cx="2500330" cy="2402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857224" y="2928934"/>
            <a:ext cx="7467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54032"/>
          </a:xfrm>
        </p:spPr>
        <p:txBody>
          <a:bodyPr/>
          <a:lstStyle/>
          <a:p>
            <a:pPr algn="ctr"/>
            <a:r>
              <a:rPr lang="sk-SK" b="1" dirty="0" smtClean="0"/>
              <a:t>Gravitačná sila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Od malička máme skúsenosti s gravitáciou, telesá okolo nás padajú k zemi.</a:t>
            </a:r>
          </a:p>
          <a:p>
            <a:r>
              <a:rPr lang="sk-SK" dirty="0" smtClean="0"/>
              <a:t>Okolo každého telesa je gravitačné pole.</a:t>
            </a:r>
          </a:p>
          <a:p>
            <a:r>
              <a:rPr lang="sk-SK" dirty="0" smtClean="0"/>
              <a:t>Každé teleso pôsobí na telesá vo svojom okolí gravitačnou silou.</a:t>
            </a:r>
          </a:p>
          <a:p>
            <a:r>
              <a:rPr lang="sk-SK" dirty="0" smtClean="0"/>
              <a:t>Gravitačná sila je vždy príťažlivá.</a:t>
            </a:r>
          </a:p>
          <a:p>
            <a:r>
              <a:rPr lang="sk-SK" dirty="0" smtClean="0"/>
              <a:t>Veľkosť gravitačnej sily medzi dvoma telesami závisí od ich hmotnosti a vzdialenosti.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Tieto poznatky formuloval v zákone všeobecnej gravitácie </a:t>
            </a:r>
            <a:r>
              <a:rPr lang="sk-SK" b="1" dirty="0" smtClean="0">
                <a:solidFill>
                  <a:srgbClr val="FF0000"/>
                </a:solidFill>
              </a:rPr>
              <a:t>sir </a:t>
            </a:r>
            <a:r>
              <a:rPr lang="sk-SK" b="1" dirty="0" err="1" smtClean="0">
                <a:solidFill>
                  <a:srgbClr val="FF0000"/>
                </a:solidFill>
              </a:rPr>
              <a:t>Isaac</a:t>
            </a:r>
            <a:r>
              <a:rPr lang="sk-SK" b="1" dirty="0" smtClean="0">
                <a:solidFill>
                  <a:srgbClr val="FF0000"/>
                </a:solidFill>
              </a:rPr>
              <a:t> Newton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1428728" y="407194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00298" y="407194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1785918" y="4357694"/>
            <a:ext cx="42862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10800000">
            <a:off x="2357422" y="4357694"/>
            <a:ext cx="42862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ál 21"/>
          <p:cNvSpPr/>
          <p:nvPr/>
        </p:nvSpPr>
        <p:spPr>
          <a:xfrm>
            <a:off x="1000100" y="492919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3" name="Rovná spojovacia šípka 22"/>
          <p:cNvCxnSpPr/>
          <p:nvPr/>
        </p:nvCxnSpPr>
        <p:spPr>
          <a:xfrm>
            <a:off x="1285852" y="5214950"/>
            <a:ext cx="35719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ál 23"/>
          <p:cNvSpPr/>
          <p:nvPr/>
        </p:nvSpPr>
        <p:spPr>
          <a:xfrm>
            <a:off x="2928926" y="492919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5" name="Rovná spojovacia šípka 24"/>
          <p:cNvCxnSpPr/>
          <p:nvPr/>
        </p:nvCxnSpPr>
        <p:spPr>
          <a:xfrm rot="10800000">
            <a:off x="2786050" y="5214950"/>
            <a:ext cx="35719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ál 28"/>
          <p:cNvSpPr/>
          <p:nvPr/>
        </p:nvSpPr>
        <p:spPr>
          <a:xfrm>
            <a:off x="4786314" y="464344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0" name="Rovná spojovacia šípka 29"/>
          <p:cNvCxnSpPr/>
          <p:nvPr/>
        </p:nvCxnSpPr>
        <p:spPr>
          <a:xfrm>
            <a:off x="5143504" y="5000636"/>
            <a:ext cx="57150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ál 32"/>
          <p:cNvSpPr/>
          <p:nvPr/>
        </p:nvSpPr>
        <p:spPr>
          <a:xfrm>
            <a:off x="5929322" y="464344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7" name="Rovná spojovacia šípka 36"/>
          <p:cNvCxnSpPr/>
          <p:nvPr/>
        </p:nvCxnSpPr>
        <p:spPr>
          <a:xfrm rot="10800000">
            <a:off x="5786446" y="5000636"/>
            <a:ext cx="57150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  <p:bldP spid="4" grpId="0" animBg="1"/>
      <p:bldP spid="6" grpId="0" animBg="1"/>
      <p:bldP spid="22" grpId="0" animBg="1"/>
      <p:bldP spid="24" grpId="0" animBg="1"/>
      <p:bldP spid="29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72" y="1500174"/>
            <a:ext cx="1071570" cy="472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pPr algn="ctr"/>
            <a:r>
              <a:rPr lang="sk-SK" b="1" dirty="0" smtClean="0"/>
              <a:t>Gravitačná sila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8401080" cy="5330968"/>
          </a:xfrm>
        </p:spPr>
        <p:txBody>
          <a:bodyPr/>
          <a:lstStyle/>
          <a:p>
            <a:r>
              <a:rPr lang="sk-SK" dirty="0" smtClean="0"/>
              <a:t>Zem pôsobí na všetky telesá vo svojom okolí gravitačnou silou. Táto sila má </a:t>
            </a:r>
            <a:r>
              <a:rPr lang="sk-SK" b="1" u="sng" dirty="0" smtClean="0"/>
              <a:t>zvislý smer.</a:t>
            </a:r>
          </a:p>
          <a:p>
            <a:r>
              <a:rPr lang="sk-SK" dirty="0" smtClean="0"/>
              <a:t>Olovnica ukazuje zvislý smer.</a:t>
            </a:r>
          </a:p>
          <a:p>
            <a:r>
              <a:rPr lang="sk-SK" dirty="0" smtClean="0"/>
              <a:t>Olovnica sa používa v stavebníctve.</a:t>
            </a:r>
          </a:p>
          <a:p>
            <a:endParaRPr lang="sk-SK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pPr lvl="1"/>
            <a:endParaRPr lang="sk-SK" sz="2000" dirty="0" smtClean="0"/>
          </a:p>
          <a:p>
            <a:pPr lvl="1"/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pPr lvl="1">
              <a:buNone/>
            </a:pPr>
            <a:endParaRPr lang="sk-SK" sz="2000" dirty="0" smtClean="0"/>
          </a:p>
          <a:p>
            <a:endParaRPr lang="sk-SK" dirty="0"/>
          </a:p>
        </p:txBody>
      </p:sp>
      <p:pic>
        <p:nvPicPr>
          <p:cNvPr id="5" name="Obrázok 4" descr="images7GHRANT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780928"/>
            <a:ext cx="2480919" cy="3460229"/>
          </a:xfrm>
          <a:prstGeom prst="rect">
            <a:avLst/>
          </a:prstGeom>
        </p:spPr>
      </p:pic>
      <p:pic>
        <p:nvPicPr>
          <p:cNvPr id="6" name="Obrázok 5" descr="olovnic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2924944"/>
            <a:ext cx="3096344" cy="3476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sk-SK" sz="3200" dirty="0" smtClean="0"/>
              <a:t>Účinky gravitačnej sily Zeme: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544616"/>
          </a:xfrm>
        </p:spPr>
        <p:txBody>
          <a:bodyPr/>
          <a:lstStyle/>
          <a:p>
            <a:pPr lvl="1"/>
            <a:r>
              <a:rPr lang="sk-SK" sz="2400" dirty="0" smtClean="0"/>
              <a:t>Telesá padajú k Zemi.</a:t>
            </a:r>
          </a:p>
          <a:p>
            <a:pPr lvl="1"/>
            <a:r>
              <a:rPr lang="sk-SK" sz="2400" dirty="0" smtClean="0"/>
              <a:t>Položené telesá tlačia na podložku silou.</a:t>
            </a:r>
          </a:p>
          <a:p>
            <a:pPr lvl="1">
              <a:buNone/>
            </a:pPr>
            <a:endParaRPr lang="sk-SK" sz="2400" dirty="0" smtClean="0"/>
          </a:p>
          <a:p>
            <a:r>
              <a:rPr lang="sk-SK" b="1" dirty="0" smtClean="0">
                <a:solidFill>
                  <a:srgbClr val="002060"/>
                </a:solidFill>
              </a:rPr>
              <a:t>Sila je fyzikálna veličina, označuje sa F. Základnou jednotkou sily je </a:t>
            </a:r>
            <a:r>
              <a:rPr lang="sk-SK" b="1" u="sng" dirty="0" smtClean="0">
                <a:solidFill>
                  <a:srgbClr val="002060"/>
                </a:solidFill>
              </a:rPr>
              <a:t>newton</a:t>
            </a:r>
            <a:r>
              <a:rPr lang="sk-SK" b="1" dirty="0" smtClean="0">
                <a:solidFill>
                  <a:srgbClr val="002060"/>
                </a:solidFill>
              </a:rPr>
              <a:t> ( </a:t>
            </a:r>
            <a:r>
              <a:rPr lang="sk-SK" b="1" dirty="0" err="1" smtClean="0">
                <a:solidFill>
                  <a:srgbClr val="002060"/>
                </a:solidFill>
              </a:rPr>
              <a:t>ňútn</a:t>
            </a:r>
            <a:r>
              <a:rPr lang="sk-SK" b="1" dirty="0" smtClean="0">
                <a:solidFill>
                  <a:srgbClr val="002060"/>
                </a:solidFill>
              </a:rPr>
              <a:t>), značka je N.</a:t>
            </a:r>
          </a:p>
          <a:p>
            <a:r>
              <a:rPr lang="sk-SK" dirty="0" smtClean="0"/>
              <a:t>Ďalšie jednotky:</a:t>
            </a:r>
          </a:p>
          <a:p>
            <a:pPr lvl="1"/>
            <a:r>
              <a:rPr lang="sk-SK" sz="1800" dirty="0" err="1" smtClean="0"/>
              <a:t>Kilonewton</a:t>
            </a:r>
            <a:r>
              <a:rPr lang="sk-SK" sz="1800" dirty="0" smtClean="0"/>
              <a:t>, 1kN =1000 N</a:t>
            </a:r>
          </a:p>
          <a:p>
            <a:pPr lvl="1"/>
            <a:r>
              <a:rPr lang="sk-SK" sz="1800" dirty="0" err="1" smtClean="0"/>
              <a:t>Meganewton</a:t>
            </a:r>
            <a:r>
              <a:rPr lang="sk-SK" sz="1800" dirty="0" smtClean="0"/>
              <a:t> 1 MN =1000 </a:t>
            </a:r>
            <a:r>
              <a:rPr lang="sk-SK" sz="1800" dirty="0" err="1" smtClean="0"/>
              <a:t>kN</a:t>
            </a:r>
            <a:r>
              <a:rPr lang="sk-SK" sz="1800" dirty="0" smtClean="0"/>
              <a:t> = 1000000 N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new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4653136"/>
            <a:ext cx="3528392" cy="1837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pPr algn="ctr"/>
            <a:r>
              <a:rPr lang="sk-SK" b="1" dirty="0" smtClean="0"/>
              <a:t>Gravitačná sila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sk-SK" dirty="0" smtClean="0"/>
              <a:t>1 newton je sila, ktorou je priťahované k Zemi teleso s hmotnosťou 100 g.</a:t>
            </a:r>
          </a:p>
          <a:p>
            <a:r>
              <a:rPr lang="sk-SK" b="1" dirty="0" smtClean="0"/>
              <a:t>Gravitačnú silu Zeme označujeme </a:t>
            </a:r>
            <a:r>
              <a:rPr lang="sk-SK" b="1" dirty="0" err="1" smtClean="0"/>
              <a:t>F</a:t>
            </a:r>
            <a:r>
              <a:rPr lang="sk-SK" b="1" baseline="-10000" dirty="0" err="1" smtClean="0"/>
              <a:t>g</a:t>
            </a:r>
            <a:r>
              <a:rPr lang="sk-SK" b="1" dirty="0" smtClean="0"/>
              <a:t> .</a:t>
            </a:r>
          </a:p>
          <a:p>
            <a:r>
              <a:rPr lang="sk-SK" dirty="0" smtClean="0"/>
              <a:t>Veľkosť gravitačnej sily Zeme vypočítame tak, že hmotnosť telesa v kilogramoch vynásobíme gravitačným zrýchlením.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				</a:t>
            </a:r>
            <a:endParaRPr lang="sk-SK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Obrázok 13" descr="gravitácia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89040"/>
            <a:ext cx="3312368" cy="265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Obrázok 15" descr="gravitác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212976"/>
            <a:ext cx="2880320" cy="337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Gravitačné zrýchlenie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u="sng" dirty="0" smtClean="0"/>
              <a:t>Gravitačné zrýchlenie </a:t>
            </a:r>
            <a:r>
              <a:rPr lang="sk-SK" dirty="0" smtClean="0"/>
              <a:t>je konštanta, označuje sa g a jeho približná hodnota na Zemi je 10      .</a:t>
            </a:r>
          </a:p>
          <a:p>
            <a:endParaRPr lang="sk-SK" dirty="0" smtClean="0"/>
          </a:p>
          <a:p>
            <a:r>
              <a:rPr lang="sk-SK" dirty="0" smtClean="0"/>
              <a:t>Vzorec na výpočet gravitačnej sily: 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1988840"/>
            <a:ext cx="323850" cy="6667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429000"/>
            <a:ext cx="1295400" cy="733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3573016"/>
            <a:ext cx="1695450" cy="5238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8" name="Obrázok 7" descr="images8KR1KFM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3645024"/>
            <a:ext cx="2664296" cy="2897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Pôsobenie zeme na telesá</a:t>
            </a:r>
            <a:endParaRPr lang="sk-SK" b="1" dirty="0"/>
          </a:p>
        </p:txBody>
      </p:sp>
      <p:pic>
        <p:nvPicPr>
          <p:cNvPr id="4" name="Zástupný symbol obsahu 3" descr="dfadefvd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844824"/>
            <a:ext cx="3248571" cy="3745960"/>
          </a:xfrm>
        </p:spPr>
      </p:pic>
      <p:pic>
        <p:nvPicPr>
          <p:cNvPr id="5" name="Obrázok 4" descr="rgg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44824"/>
            <a:ext cx="3600400" cy="236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r>
              <a:rPr lang="sk-SK" dirty="0" smtClean="0"/>
              <a:t>Vypočítaj, akou silou je priťahované k zemi teleso s hmotnosťou 6,7 kg?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m=6,7 kg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err="1" smtClean="0"/>
              <a:t>F</a:t>
            </a:r>
            <a:r>
              <a:rPr lang="sk-SK" baseline="-10000" dirty="0" err="1" smtClean="0"/>
              <a:t>g</a:t>
            </a:r>
            <a:r>
              <a:rPr lang="sk-SK" baseline="-10000" dirty="0" smtClean="0"/>
              <a:t> </a:t>
            </a:r>
            <a:r>
              <a:rPr lang="sk-SK" dirty="0" smtClean="0"/>
              <a:t>= ?</a:t>
            </a:r>
          </a:p>
          <a:p>
            <a:pPr>
              <a:buNone/>
            </a:pPr>
            <a:r>
              <a:rPr lang="sk-SK" baseline="-10000" dirty="0" smtClean="0"/>
              <a:t>__________________</a:t>
            </a:r>
          </a:p>
          <a:p>
            <a:pPr>
              <a:buNone/>
            </a:pPr>
            <a:r>
              <a:rPr lang="sk-SK" dirty="0" err="1" smtClean="0"/>
              <a:t>F</a:t>
            </a:r>
            <a:r>
              <a:rPr lang="sk-SK" baseline="-10000" dirty="0" err="1" smtClean="0"/>
              <a:t>g</a:t>
            </a:r>
            <a:r>
              <a:rPr lang="sk-SK" baseline="-10000" dirty="0" smtClean="0"/>
              <a:t> </a:t>
            </a:r>
            <a:r>
              <a:rPr lang="sk-SK" dirty="0" smtClean="0"/>
              <a:t> = m . g</a:t>
            </a:r>
          </a:p>
          <a:p>
            <a:pPr>
              <a:buNone/>
            </a:pPr>
            <a:r>
              <a:rPr lang="sk-SK" dirty="0" err="1" smtClean="0"/>
              <a:t>F</a:t>
            </a:r>
            <a:r>
              <a:rPr lang="sk-SK" baseline="-10000" dirty="0" err="1" smtClean="0"/>
              <a:t>g</a:t>
            </a:r>
            <a:r>
              <a:rPr lang="sk-SK" baseline="-10000" dirty="0" smtClean="0"/>
              <a:t>  </a:t>
            </a:r>
            <a:r>
              <a:rPr lang="sk-SK" dirty="0" smtClean="0"/>
              <a:t> = 6,7 kg . </a:t>
            </a:r>
          </a:p>
          <a:p>
            <a:pPr>
              <a:buNone/>
            </a:pPr>
            <a:r>
              <a:rPr lang="sk-SK" dirty="0" err="1" smtClean="0"/>
              <a:t>F</a:t>
            </a:r>
            <a:r>
              <a:rPr lang="sk-SK" baseline="-10000" dirty="0" err="1" smtClean="0"/>
              <a:t>g</a:t>
            </a:r>
            <a:r>
              <a:rPr lang="sk-SK" baseline="-10000" dirty="0" smtClean="0"/>
              <a:t>  </a:t>
            </a:r>
            <a:r>
              <a:rPr lang="sk-SK" dirty="0" smtClean="0"/>
              <a:t> =  67 N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Teleso je k zemi priťahované silou 67 N.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2357430"/>
            <a:ext cx="1143000" cy="7334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4357694"/>
            <a:ext cx="638175" cy="73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vadbaonline.sk/files/2013/01/mesia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746442" cy="1757989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Mesiac a gravitácia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sk-SK" dirty="0" smtClean="0"/>
              <a:t>Aj okolo Mesiaca je gravitačné pole</a:t>
            </a:r>
          </a:p>
          <a:p>
            <a:r>
              <a:rPr lang="sk-SK" dirty="0" smtClean="0"/>
              <a:t>Aj Mesiac pôsobí na Zem gravitačnou silou (príliv a odliv)</a:t>
            </a:r>
          </a:p>
          <a:p>
            <a:r>
              <a:rPr lang="sk-SK" dirty="0" smtClean="0"/>
              <a:t>Gravitačná sila na Mesiaci je asi 6-krát menšia ako na Zemi (Mesiac má menšiu hmotnosť ako Zem)</a:t>
            </a:r>
          </a:p>
          <a:p>
            <a:r>
              <a:rPr lang="sk-SK" dirty="0" smtClean="0"/>
              <a:t>Hodnota gravitačného zrýchlenia na Mesiaci: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861048"/>
            <a:ext cx="1200150" cy="7334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7" name="Obrázok 6" descr="gihhj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789040"/>
            <a:ext cx="3528392" cy="2642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</TotalTime>
  <Words>322</Words>
  <Application>Microsoft Office PowerPoint</Application>
  <PresentationFormat>Prezentácia na obrazovke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Sila a pohyb</vt:lpstr>
      <vt:lpstr>Gravitačná sila</vt:lpstr>
      <vt:lpstr>Gravitačná sila zeme</vt:lpstr>
      <vt:lpstr>Účinky gravitačnej sily Zeme:</vt:lpstr>
      <vt:lpstr>Gravitačná sila zeme</vt:lpstr>
      <vt:lpstr>Gravitačné zrýchlenie</vt:lpstr>
      <vt:lpstr>Pôsobenie zeme na telesá</vt:lpstr>
      <vt:lpstr>Prezentácia programu PowerPoint</vt:lpstr>
      <vt:lpstr>Mesiac a gravitácia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 a pohyb</dc:title>
  <dc:creator>pedagog</dc:creator>
  <cp:lastModifiedBy>student</cp:lastModifiedBy>
  <cp:revision>30</cp:revision>
  <dcterms:created xsi:type="dcterms:W3CDTF">2015-12-03T11:27:08Z</dcterms:created>
  <dcterms:modified xsi:type="dcterms:W3CDTF">2024-03-20T06:49:07Z</dcterms:modified>
</cp:coreProperties>
</file>