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70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redný štýl 2 - zvýrazneni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redný štýl 2 - zvýrazneni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91" d="100"/>
          <a:sy n="91" d="100"/>
        </p:scale>
        <p:origin x="-126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F7FB1-EDE4-4B51-A748-F7929986C805}" type="datetimeFigureOut">
              <a:rPr lang="sk-SK" smtClean="0"/>
              <a:t>19. 5. 2022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CAF21-F12C-419B-B695-EFC9B25038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6548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1BC7F6D-4418-4A96-8484-9C47C2476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03F17D6E-A5FB-43D4-97CD-304C187F0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8B06D714-6FC8-4A9C-92F0-9DAAE6AE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9463-A41A-4EE8-8CF1-7053FC47B0F6}" type="datetime1">
              <a:rPr lang="sk-SK" smtClean="0"/>
              <a:t>19. 5. 2022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96FF3C9E-2AD4-42E9-8B4A-74FC2FB0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Ing. Ivana Krišková</a:t>
            </a:r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56CEB9D5-E3BD-4CF5-878C-B1EA1E36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4836-C7D6-4B2B-88E9-F946D83162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788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A54E1B2-8011-4F43-9EB9-2F56CE24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1DF47227-F1FD-4AC3-94D3-44BA95D2F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C7B10367-D981-4720-A8EE-3102D5D1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3989-FA02-4FEE-B8EB-860A5258C73B}" type="datetime1">
              <a:rPr lang="sk-SK" smtClean="0"/>
              <a:t>19. 5. 2022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D9180FC8-D7A6-4C9E-89D7-ECC6B476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Ing. Ivana Krišková</a:t>
            </a:r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26A8D8E9-4392-42DF-A98A-6F0538A3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4836-C7D6-4B2B-88E9-F946D83162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91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xmlns="" id="{722EA0E3-3921-4773-8942-687240F5E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D4A9681B-0B37-4548-B132-7C76B2C65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5F83FBD5-27D4-4E8D-B94A-513867EF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42C1-6CF0-4DD7-8055-CB8194E40F15}" type="datetime1">
              <a:rPr lang="sk-SK" smtClean="0"/>
              <a:t>19. 5. 2022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E8638523-CF32-4EEA-A2DC-A3DF2D78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Ing. Ivana Krišková</a:t>
            </a:r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730394A4-2935-4B2A-8D45-FBB3FE80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4836-C7D6-4B2B-88E9-F946D83162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415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E38EA0A-C35A-4D95-A2DA-49B972E8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A0EE3B5-9C9C-4DB0-9979-7B0E9F73D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B448F80B-80D2-4A56-A120-173ABC00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CEE0-0A80-4F75-BCA4-85471A8E5F00}" type="datetime1">
              <a:rPr lang="sk-SK" smtClean="0"/>
              <a:t>19. 5. 2022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5A2209BE-3CEF-41A5-9F52-5E4987B7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Ing. Ivana Krišková</a:t>
            </a:r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5DECD663-4A33-4403-9509-AC0E0553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4836-C7D6-4B2B-88E9-F946D83162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820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64638D3-23E0-4426-BE1E-09BA77E7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9E00AFA9-EDDA-4CB2-B37D-292D664C6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370312B0-1283-43DF-8FBF-B2D462B0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4C1E-608C-42A3-91F7-5A403D9ED10E}" type="datetime1">
              <a:rPr lang="sk-SK" smtClean="0"/>
              <a:t>19. 5. 2022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293023F4-170D-4131-B086-013B9C9C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Ing. Ivana Krišková</a:t>
            </a:r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02800025-FD99-45FA-9159-186361A2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4836-C7D6-4B2B-88E9-F946D83162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141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F5F4208-07CD-4E8D-BBCB-3A711347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9A8BD97-64F0-460C-8A94-954C38314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AC9C54D4-854F-45CF-948B-018997008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A5D71621-49F3-4411-8D5E-6BDE7FC4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25BEB-E71E-4968-ABF9-BC8DF031AA47}" type="datetime1">
              <a:rPr lang="sk-SK" smtClean="0"/>
              <a:t>19. 5. 2022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BCD10F29-87B1-466D-83AD-92ACE20D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Ing. Ivana Krišková</a:t>
            </a:r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D651C0BD-4F1A-422A-BC79-08A508F3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4836-C7D6-4B2B-88E9-F946D83162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900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F30D3C0-097E-4FF6-9FF8-21690197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3C5C7B34-956F-4B72-950B-FEE8E0280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F22C66B6-478C-41F1-BFBF-8B3F67E64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xmlns="" id="{6F1B5773-E7F8-4A02-82E3-50814A0D7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xmlns="" id="{B61943BD-9BF2-47AD-B1E0-6A232711A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xmlns="" id="{A60401C0-F172-4324-AC5C-9DA81A10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3E6A-05D3-4BCA-9797-397735356B56}" type="datetime1">
              <a:rPr lang="sk-SK" smtClean="0"/>
              <a:t>19. 5. 2022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xmlns="" id="{AD69E956-BFCD-4EDE-995B-281D0113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Ing. Ivana Krišková</a:t>
            </a:r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xmlns="" id="{9EF746C6-8576-41C5-8AA2-270042B4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4836-C7D6-4B2B-88E9-F946D83162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48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5A1BF94-4EC3-4CCE-93BB-09E4B89C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xmlns="" id="{F7C72560-094B-469F-A68B-627D42D7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C55D-9BE7-4A8C-AF15-32FFC2F6B16D}" type="datetime1">
              <a:rPr lang="sk-SK" smtClean="0"/>
              <a:t>19. 5. 2022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xmlns="" id="{A70196BE-F8FD-4655-BD03-22D8CBF2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Ing. Ivana Krišková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xmlns="" id="{36D96C6B-E340-40A8-BB18-148FEC68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4836-C7D6-4B2B-88E9-F946D83162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037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520C8564-DCD5-4D49-B61F-C73EAE1B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D47C-94D1-4904-87F6-C508709B561A}" type="datetime1">
              <a:rPr lang="sk-SK" smtClean="0"/>
              <a:t>19. 5. 2022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xmlns="" id="{7B6DE171-5B12-4CFC-845D-1908650F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Ing. Ivana Krišková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xmlns="" id="{003B9A01-4411-4BD1-8115-C1B18F68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4836-C7D6-4B2B-88E9-F946D83162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630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0A23F39-FB73-4A9A-9761-D11EF612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DB84AD8-205E-442C-9D0B-B3A416B1D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B85C12E4-78AC-46DC-8E26-6C38E33A3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AA25BAD6-8298-4D48-86C2-E6784EC5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91D8-B792-4031-AAA2-398457A274AA}" type="datetime1">
              <a:rPr lang="sk-SK" smtClean="0"/>
              <a:t>19. 5. 2022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3151CFC5-187A-4734-A0B5-E2C50A92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Ing. Ivana Krišková</a:t>
            </a:r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059F15DC-FC23-47E7-8A20-31DF2C9F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4836-C7D6-4B2B-88E9-F946D83162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881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24B2E19-1AFE-458C-A197-D7686A90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xmlns="" id="{C789C452-CE28-46D6-B1A7-4BBC24B49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D4FCDC28-5BA2-47AD-984D-688568AB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421900FC-498E-4E89-A074-B0808052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CC27-1F83-4869-B57D-5BA1DEB99B0C}" type="datetime1">
              <a:rPr lang="sk-SK" smtClean="0"/>
              <a:t>19. 5. 2022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1A2597E0-D486-45DC-8B9B-B361751A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Ing. Ivana Krišková</a:t>
            </a:r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1E3D0E5F-E06B-459E-B3ED-CA30C800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4836-C7D6-4B2B-88E9-F946D83162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483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xmlns="" id="{46EA8687-B8AC-46F8-94D5-935DE111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1D0D95FD-EE22-4300-BCA0-8C2997D70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2810336E-B67C-40E9-BC66-AEBFDCBB9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AF4DF-ADD1-47B5-BA4A-5FF6B7A2C289}" type="datetime1">
              <a:rPr lang="sk-SK" smtClean="0"/>
              <a:t>19. 5. 2022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CF045610-DFD0-4E03-A0F9-2C6D3A8C6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/>
              <a:t>© Ing. Ivana Krišková</a:t>
            </a:r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ECFECD05-775A-480F-9733-90DB330FF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34836-C7D6-4B2B-88E9-F946D83162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138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1B8219B-B8E7-4ABF-ADA2-FF4103186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000" dirty="0">
                <a:solidFill>
                  <a:srgbClr val="0070C0"/>
                </a:solidFill>
              </a:rPr>
              <a:t>Grafické znázorňovanie závislosti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92C7EAE6-8260-40CB-86B8-3B46BFB9C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000" dirty="0">
                <a:solidFill>
                  <a:srgbClr val="0070C0"/>
                </a:solidFill>
                <a:highlight>
                  <a:srgbClr val="FFFF00"/>
                </a:highlight>
              </a:rPr>
              <a:t>Lineárna funkcia, jej vlastnosti a graf</a:t>
            </a:r>
          </a:p>
        </p:txBody>
      </p:sp>
    </p:spTree>
    <p:extLst>
      <p:ext uri="{BB962C8B-B14F-4D97-AF65-F5344CB8AC3E}">
        <p14:creationId xmlns:p14="http://schemas.microsoft.com/office/powerpoint/2010/main" val="91749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8F37B2E-BEC6-4596-868B-37659CA4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2400" i="1" dirty="0">
                <a:solidFill>
                  <a:srgbClr val="0070C0"/>
                </a:solidFill>
              </a:rPr>
              <a:t>Príklad 3. </a:t>
            </a:r>
            <a:r>
              <a:rPr lang="sk-SK" sz="2400" b="1" i="1" dirty="0">
                <a:solidFill>
                  <a:srgbClr val="0070C0"/>
                </a:solidFill>
              </a:rPr>
              <a:t>Urči rovnicu lineárnej funkcie z grafu.</a:t>
            </a:r>
          </a:p>
        </p:txBody>
      </p:sp>
      <p:pic>
        <p:nvPicPr>
          <p:cNvPr id="4" name="Zástupný objekt pre obsah 3" descr="Lineárna funkcia | Algebra | pohodovamatematika.sk – výklad učiva">
            <a:extLst>
              <a:ext uri="{FF2B5EF4-FFF2-40B4-BE49-F238E27FC236}">
                <a16:creationId xmlns:a16="http://schemas.microsoft.com/office/drawing/2014/main" xmlns="" id="{1118B4FB-81AE-4A75-B663-A78E01F7F90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4036"/>
            <a:ext cx="4051852" cy="4353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xmlns="" id="{9C2C4168-5610-4796-8B4D-6660DA7A69CE}"/>
                  </a:ext>
                </a:extLst>
              </p:cNvPr>
              <p:cNvSpPr txBox="1"/>
              <p:nvPr/>
            </p:nvSpPr>
            <p:spPr>
              <a:xfrm>
                <a:off x="5208105" y="1580156"/>
                <a:ext cx="6255026" cy="437042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sk-SK" sz="2000" i="1" u="sng" dirty="0">
                    <a:solidFill>
                      <a:srgbClr val="0070C0"/>
                    </a:solidFill>
                  </a:rPr>
                  <a:t>Riešenie:</a:t>
                </a:r>
              </a:p>
              <a:p>
                <a:endParaRPr lang="sk-SK" sz="2000" i="1" u="sng" dirty="0">
                  <a:solidFill>
                    <a:srgbClr val="0070C0"/>
                  </a:solidFill>
                </a:endParaRPr>
              </a:p>
              <a:p>
                <a:r>
                  <a:rPr lang="sk-SK" dirty="0">
                    <a:solidFill>
                      <a:srgbClr val="0070C0"/>
                    </a:solidFill>
                  </a:rPr>
                  <a:t>Určíme si súradnice bodov, ktoré ležia na grafe danej funkcie.</a:t>
                </a:r>
              </a:p>
              <a:p>
                <a:endParaRPr lang="sk-SK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sk-SK" b="1" i="1" dirty="0" smtClean="0">
                        <a:solidFill>
                          <a:srgbClr val="0070C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sk-SK" b="1" i="1" dirty="0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/>
                          </a:rPr>
                        </m:ctrlPr>
                      </m:dPr>
                      <m:e>
                        <m:r>
                          <a:rPr lang="sk-SK" b="1" i="0" dirty="0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sk-SK" b="1" i="0" dirty="0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b="1" i="0" dirty="0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sk-SK" dirty="0">
                    <a:solidFill>
                      <a:srgbClr val="0070C0"/>
                    </a:solidFill>
                  </a:rPr>
                  <a:t>  ,     </a:t>
                </a:r>
                <a14:m>
                  <m:oMath xmlns:m="http://schemas.openxmlformats.org/officeDocument/2006/math">
                    <m:r>
                      <a:rPr lang="sk-SK" b="1" i="1" dirty="0" smtClean="0">
                        <a:solidFill>
                          <a:srgbClr val="0070C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begChr m:val="["/>
                        <m:endChr m:val="]"/>
                        <m:ctrlPr>
                          <a:rPr lang="sk-SK" b="1" i="1" dirty="0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/>
                          </a:rPr>
                        </m:ctrlPr>
                      </m:dPr>
                      <m:e>
                        <m:r>
                          <a:rPr lang="sk-SK" b="1" i="0" dirty="0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sk-SK" b="1" i="0" dirty="0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b="1" i="0" dirty="0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sk-SK" dirty="0">
                    <a:solidFill>
                      <a:srgbClr val="0070C0"/>
                    </a:solidFill>
                  </a:rPr>
                  <a:t>..... </a:t>
                </a:r>
                <a:r>
                  <a:rPr lang="sk-SK" u="sng" dirty="0">
                    <a:solidFill>
                      <a:srgbClr val="0070C0"/>
                    </a:solidFill>
                  </a:rPr>
                  <a:t>priesečník s osou y</a:t>
                </a:r>
              </a:p>
              <a:p>
                <a:endParaRPr lang="sk-SK" dirty="0">
                  <a:solidFill>
                    <a:srgbClr val="0070C0"/>
                  </a:solidFill>
                </a:endParaRPr>
              </a:p>
              <a:p>
                <a:r>
                  <a:rPr lang="sk-SK" dirty="0">
                    <a:solidFill>
                      <a:srgbClr val="0070C0"/>
                    </a:solidFill>
                  </a:rPr>
                  <a:t>Dosadíme do rovnice </a:t>
                </a:r>
                <a:r>
                  <a:rPr lang="sk-SK" sz="2000" b="1" dirty="0">
                    <a:solidFill>
                      <a:srgbClr val="0070C0"/>
                    </a:solidFill>
                  </a:rPr>
                  <a:t>y = </a:t>
                </a:r>
                <a:r>
                  <a:rPr lang="sk-SK" sz="2000" b="1" dirty="0" err="1">
                    <a:solidFill>
                      <a:srgbClr val="0070C0"/>
                    </a:solidFill>
                  </a:rPr>
                  <a:t>a.x</a:t>
                </a:r>
                <a:r>
                  <a:rPr lang="sk-SK" sz="2000" b="1" dirty="0">
                    <a:solidFill>
                      <a:srgbClr val="0070C0"/>
                    </a:solidFill>
                  </a:rPr>
                  <a:t> + b</a:t>
                </a:r>
              </a:p>
              <a:p>
                <a:r>
                  <a:rPr lang="sk-SK" dirty="0">
                    <a:solidFill>
                      <a:srgbClr val="0070C0"/>
                    </a:solidFill>
                  </a:rPr>
                  <a:t>Dostaneme:	A .........	3 = a.1 + b	</a:t>
                </a:r>
              </a:p>
              <a:p>
                <a:r>
                  <a:rPr lang="sk-SK" dirty="0">
                    <a:solidFill>
                      <a:srgbClr val="0070C0"/>
                    </a:solidFill>
                  </a:rPr>
                  <a:t>    		B .........     1 = a.0 + b    </a:t>
                </a:r>
                <a14:m>
                  <m:oMath xmlns:m="http://schemas.openxmlformats.org/officeDocument/2006/math">
                    <m:r>
                      <a:rPr lang="sk-SK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sk-SK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sk-SK" b="1" dirty="0">
                    <a:solidFill>
                      <a:srgbClr val="FF0000"/>
                    </a:solidFill>
                  </a:rPr>
                  <a:t>b = 1</a:t>
                </a:r>
              </a:p>
              <a:p>
                <a:r>
                  <a:rPr lang="sk-SK" b="0" dirty="0">
                    <a:solidFill>
                      <a:srgbClr val="0070C0"/>
                    </a:solidFill>
                  </a:rPr>
                  <a:t>-------------------------------------------------------------------------</a:t>
                </a:r>
              </a:p>
              <a:p>
                <a:r>
                  <a:rPr lang="sk-SK" dirty="0">
                    <a:solidFill>
                      <a:srgbClr val="0070C0"/>
                    </a:solidFill>
                  </a:rPr>
                  <a:t>Dosadíme </a:t>
                </a:r>
                <a:r>
                  <a:rPr lang="sk-SK" b="1" dirty="0">
                    <a:solidFill>
                      <a:srgbClr val="0070C0"/>
                    </a:solidFill>
                  </a:rPr>
                  <a:t>b = 1 </a:t>
                </a:r>
                <a:r>
                  <a:rPr lang="sk-SK" dirty="0">
                    <a:solidFill>
                      <a:srgbClr val="0070C0"/>
                    </a:solidFill>
                  </a:rPr>
                  <a:t>do prvej rovnice:   3 = a + 1</a:t>
                </a:r>
              </a:p>
              <a:p>
                <a:r>
                  <a:rPr lang="sk-SK" b="0" dirty="0">
                    <a:solidFill>
                      <a:srgbClr val="0070C0"/>
                    </a:solidFill>
                  </a:rPr>
                  <a:t>			</a:t>
                </a:r>
                <a:r>
                  <a:rPr lang="sk-SK" b="1" dirty="0">
                    <a:solidFill>
                      <a:srgbClr val="FF0000"/>
                    </a:solidFill>
                  </a:rPr>
                  <a:t>          a = 2</a:t>
                </a:r>
              </a:p>
              <a:p>
                <a:r>
                  <a:rPr lang="sk-SK" dirty="0">
                    <a:solidFill>
                      <a:srgbClr val="0070C0"/>
                    </a:solidFill>
                  </a:rPr>
                  <a:t>Rovnica priamky je:   </a:t>
                </a:r>
                <a:r>
                  <a:rPr lang="sk-SK" sz="2000" b="1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y =  2.x + 1</a:t>
                </a:r>
              </a:p>
              <a:p>
                <a:r>
                  <a:rPr lang="sk-SK" dirty="0">
                    <a:solidFill>
                      <a:srgbClr val="0070C0"/>
                    </a:solidFill>
                  </a:rPr>
                  <a:t>  	</a:t>
                </a:r>
              </a:p>
              <a:p>
                <a:r>
                  <a:rPr lang="sk-SK" dirty="0">
                    <a:solidFill>
                      <a:srgbClr val="0070C0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9C2C4168-5610-4796-8B4D-6660DA7A6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105" y="1580156"/>
                <a:ext cx="6255026" cy="4370427"/>
              </a:xfrm>
              <a:prstGeom prst="rect">
                <a:avLst/>
              </a:prstGeom>
              <a:blipFill>
                <a:blip r:embed="rId3"/>
                <a:stretch>
                  <a:fillRect l="-875" t="-5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xmlns="" id="{7F61F190-5C88-49A6-81AC-8D650E78ED97}"/>
                  </a:ext>
                </a:extLst>
              </p:cNvPr>
              <p:cNvSpPr txBox="1"/>
              <p:nvPr/>
            </p:nvSpPr>
            <p:spPr>
              <a:xfrm>
                <a:off x="3818038" y="2269066"/>
                <a:ext cx="7591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1" dirty="0" smtClean="0">
                          <a:solidFill>
                            <a:srgbClr val="0070C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begChr m:val="["/>
                          <m:endChr m:val="]"/>
                          <m:ctrlPr>
                            <a:rPr lang="sk-SK" b="1" i="1" dirty="0">
                              <a:solidFill>
                                <a:srgbClr val="0070C0"/>
                              </a:solidFill>
                              <a:highlight>
                                <a:srgbClr val="FFFF00"/>
                              </a:highlight>
                              <a:latin typeface="Cambria Math"/>
                            </a:rPr>
                          </m:ctrlPr>
                        </m:dPr>
                        <m:e>
                          <m:r>
                            <a:rPr lang="sk-SK" b="1" i="0" dirty="0">
                              <a:solidFill>
                                <a:srgbClr val="0070C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sk-SK" b="1" i="0" dirty="0">
                              <a:solidFill>
                                <a:srgbClr val="0070C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1" i="0" dirty="0">
                              <a:solidFill>
                                <a:srgbClr val="0070C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7F61F190-5C88-49A6-81AC-8D650E78E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38" y="2269066"/>
                <a:ext cx="759178" cy="369332"/>
              </a:xfrm>
              <a:prstGeom prst="rect">
                <a:avLst/>
              </a:prstGeom>
              <a:blipFill>
                <a:blip r:embed="rId4"/>
                <a:stretch>
                  <a:fillRect r="-8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>
                <a:extLst>
                  <a:ext uri="{FF2B5EF4-FFF2-40B4-BE49-F238E27FC236}">
                    <a16:creationId xmlns:a16="http://schemas.microsoft.com/office/drawing/2014/main" xmlns="" id="{665BA323-085E-4E8D-8FE7-A67C5813F2BD}"/>
                  </a:ext>
                </a:extLst>
              </p:cNvPr>
              <p:cNvSpPr txBox="1"/>
              <p:nvPr/>
            </p:nvSpPr>
            <p:spPr>
              <a:xfrm>
                <a:off x="2016048" y="3174142"/>
                <a:ext cx="666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1" dirty="0" smtClean="0">
                          <a:solidFill>
                            <a:srgbClr val="0070C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𝑩</m:t>
                      </m:r>
                      <m:d>
                        <m:dPr>
                          <m:begChr m:val="["/>
                          <m:endChr m:val="]"/>
                          <m:ctrlPr>
                            <a:rPr lang="sk-SK" b="1" i="1" dirty="0">
                              <a:solidFill>
                                <a:srgbClr val="0070C0"/>
                              </a:solidFill>
                              <a:highlight>
                                <a:srgbClr val="FFFF00"/>
                              </a:highlight>
                              <a:latin typeface="Cambria Math"/>
                            </a:rPr>
                          </m:ctrlPr>
                        </m:dPr>
                        <m:e>
                          <m:r>
                            <a:rPr lang="sk-SK" b="1" i="0" dirty="0">
                              <a:solidFill>
                                <a:srgbClr val="0070C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sk-SK" b="1" i="0" dirty="0">
                              <a:solidFill>
                                <a:srgbClr val="0070C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1" i="0" dirty="0">
                              <a:solidFill>
                                <a:srgbClr val="0070C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BlokTextu 7">
                <a:extLst>
                  <a:ext uri="{FF2B5EF4-FFF2-40B4-BE49-F238E27FC236}">
                    <a16:creationId xmlns:a16="http://schemas.microsoft.com/office/drawing/2014/main" id="{665BA323-085E-4E8D-8FE7-A67C5813F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048" y="3174142"/>
                <a:ext cx="666045" cy="369332"/>
              </a:xfrm>
              <a:prstGeom prst="rect">
                <a:avLst/>
              </a:prstGeom>
              <a:blipFill>
                <a:blip r:embed="rId5"/>
                <a:stretch>
                  <a:fillRect r="-1743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73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>
            <a:extLst>
              <a:ext uri="{FF2B5EF4-FFF2-40B4-BE49-F238E27FC236}">
                <a16:creationId xmlns:a16="http://schemas.microsoft.com/office/drawing/2014/main" xmlns="" id="{26BEBF2A-1E22-407E-A1C5-6E70E76BBD63}"/>
              </a:ext>
            </a:extLst>
          </p:cNvPr>
          <p:cNvSpPr/>
          <p:nvPr/>
        </p:nvSpPr>
        <p:spPr>
          <a:xfrm>
            <a:off x="3332248" y="3075057"/>
            <a:ext cx="5334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dirty="0">
                <a:solidFill>
                  <a:srgbClr val="0070C0"/>
                </a:solidFill>
                <a:highlight>
                  <a:srgbClr val="FFFF00"/>
                </a:highlight>
              </a:rPr>
              <a:t>Ďakujem za pozornosť </a:t>
            </a:r>
            <a:r>
              <a:rPr lang="sk-SK" sz="4000" dirty="0">
                <a:solidFill>
                  <a:srgbClr val="0070C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</a:t>
            </a:r>
            <a:endParaRPr lang="sk-SK" sz="4000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9235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finičný obor a obor hodnôt funkcie - YouTube">
            <a:extLst>
              <a:ext uri="{FF2B5EF4-FFF2-40B4-BE49-F238E27FC236}">
                <a16:creationId xmlns:a16="http://schemas.microsoft.com/office/drawing/2014/main" xmlns="" id="{6A9A940F-012F-48F2-96C0-23981B5FC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19" y="3280866"/>
            <a:ext cx="5579164" cy="3138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>
                <a:extLst>
                  <a:ext uri="{FF2B5EF4-FFF2-40B4-BE49-F238E27FC236}">
                    <a16:creationId xmlns:a16="http://schemas.microsoft.com/office/drawing/2014/main" xmlns="" id="{895DCC79-AB3D-4233-91C9-C5A8F041BA0B}"/>
                  </a:ext>
                </a:extLst>
              </p:cNvPr>
              <p:cNvSpPr txBox="1"/>
              <p:nvPr/>
            </p:nvSpPr>
            <p:spPr>
              <a:xfrm>
                <a:off x="980661" y="728870"/>
                <a:ext cx="10270435" cy="203132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sk-SK" dirty="0">
                    <a:solidFill>
                      <a:srgbClr val="0070C0"/>
                    </a:solidFill>
                  </a:rPr>
                  <a:t>Ak ku každému prvku jednej množiny ( </a:t>
                </a:r>
                <a:r>
                  <a:rPr lang="sk-SK" b="1" dirty="0">
                    <a:solidFill>
                      <a:srgbClr val="0070C0"/>
                    </a:solidFill>
                    <a:highlight>
                      <a:srgbClr val="FFFF00"/>
                    </a:highlight>
                  </a:rPr>
                  <a:t>D</a:t>
                </a:r>
                <a:r>
                  <a:rPr lang="sk-SK" dirty="0">
                    <a:solidFill>
                      <a:srgbClr val="0070C0"/>
                    </a:solidFill>
                  </a:rPr>
                  <a:t>) priradíme </a:t>
                </a:r>
                <a:r>
                  <a:rPr lang="sk-SK" b="1" dirty="0">
                    <a:solidFill>
                      <a:srgbClr val="0070C0"/>
                    </a:solidFill>
                    <a:highlight>
                      <a:srgbClr val="FFFF00"/>
                    </a:highlight>
                  </a:rPr>
                  <a:t>práve jedno číslo</a:t>
                </a:r>
                <a:r>
                  <a:rPr lang="sk-SK" b="1" dirty="0">
                    <a:solidFill>
                      <a:srgbClr val="0070C0"/>
                    </a:solidFill>
                  </a:rPr>
                  <a:t> </a:t>
                </a:r>
                <a:r>
                  <a:rPr lang="sk-SK" dirty="0">
                    <a:solidFill>
                      <a:srgbClr val="0070C0"/>
                    </a:solidFill>
                  </a:rPr>
                  <a:t>z druhej množiny (</a:t>
                </a:r>
                <a:r>
                  <a:rPr lang="sk-SK" b="1" dirty="0">
                    <a:solidFill>
                      <a:srgbClr val="0070C0"/>
                    </a:solidFill>
                    <a:highlight>
                      <a:srgbClr val="FFFF00"/>
                    </a:highlight>
                  </a:rPr>
                  <a:t>H</a:t>
                </a:r>
                <a:r>
                  <a:rPr lang="sk-SK" dirty="0">
                    <a:solidFill>
                      <a:srgbClr val="0070C0"/>
                    </a:solidFill>
                  </a:rPr>
                  <a:t>), potom takéto priradenie nazývame </a:t>
                </a:r>
                <a:r>
                  <a:rPr lang="sk-SK" b="1" dirty="0">
                    <a:solidFill>
                      <a:srgbClr val="0070C0"/>
                    </a:solidFill>
                    <a:highlight>
                      <a:srgbClr val="FFFF00"/>
                    </a:highlight>
                  </a:rPr>
                  <a:t>funkciou</a:t>
                </a:r>
                <a:r>
                  <a:rPr lang="sk-SK" dirty="0">
                    <a:solidFill>
                      <a:srgbClr val="0070C0"/>
                    </a:solidFill>
                  </a:rPr>
                  <a:t>.</a:t>
                </a:r>
              </a:p>
              <a:p>
                <a:r>
                  <a:rPr lang="sk-SK" dirty="0">
                    <a:solidFill>
                      <a:srgbClr val="0070C0"/>
                    </a:solidFill>
                    <a:highlight>
                      <a:srgbClr val="FFFF00"/>
                    </a:highlight>
                  </a:rPr>
                  <a:t>Množina </a:t>
                </a:r>
                <a:r>
                  <a:rPr lang="sk-SK" b="1" dirty="0">
                    <a:solidFill>
                      <a:srgbClr val="0070C0"/>
                    </a:solidFill>
                    <a:highlight>
                      <a:srgbClr val="FFFF00"/>
                    </a:highlight>
                  </a:rPr>
                  <a:t>D</a:t>
                </a:r>
                <a:r>
                  <a:rPr lang="sk-SK" dirty="0">
                    <a:solidFill>
                      <a:srgbClr val="0070C0"/>
                    </a:solidFill>
                    <a:highlight>
                      <a:srgbClr val="FFFF00"/>
                    </a:highlight>
                  </a:rPr>
                  <a:t>	definičný obor funkcie</a:t>
                </a:r>
              </a:p>
              <a:p>
                <a:r>
                  <a:rPr lang="sk-SK" dirty="0">
                    <a:solidFill>
                      <a:srgbClr val="0070C0"/>
                    </a:solidFill>
                    <a:highlight>
                      <a:srgbClr val="FFFF00"/>
                    </a:highlight>
                  </a:rPr>
                  <a:t>Množina </a:t>
                </a:r>
                <a:r>
                  <a:rPr lang="sk-SK" b="1" dirty="0">
                    <a:solidFill>
                      <a:srgbClr val="0070C0"/>
                    </a:solidFill>
                    <a:highlight>
                      <a:srgbClr val="FFFF00"/>
                    </a:highlight>
                  </a:rPr>
                  <a:t>H</a:t>
                </a:r>
                <a:r>
                  <a:rPr lang="sk-SK" dirty="0">
                    <a:solidFill>
                      <a:srgbClr val="0070C0"/>
                    </a:solidFill>
                    <a:highlight>
                      <a:srgbClr val="FFFF00"/>
                    </a:highlight>
                  </a:rPr>
                  <a:t>	 obor hodnôt funkcie</a:t>
                </a:r>
              </a:p>
              <a:p>
                <a:r>
                  <a:rPr lang="sk-SK" dirty="0">
                    <a:solidFill>
                      <a:srgbClr val="0070C0"/>
                    </a:solidFill>
                  </a:rPr>
                  <a:t>Priraďovaním utvárame </a:t>
                </a:r>
                <a:r>
                  <a:rPr lang="sk-SK" b="1" dirty="0">
                    <a:solidFill>
                      <a:srgbClr val="0070C0"/>
                    </a:solidFill>
                    <a:highlight>
                      <a:srgbClr val="FFFF00"/>
                    </a:highlight>
                  </a:rPr>
                  <a:t>usporiadané dvojice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i="1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/>
                          </a:rPr>
                        </m:ctrlPr>
                      </m:dPr>
                      <m:e>
                        <m:r>
                          <a:rPr lang="sk-SK" b="0" i="1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b="0" i="1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b="0" i="1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sk-SK" dirty="0">
                    <a:solidFill>
                      <a:srgbClr val="0070C0"/>
                    </a:solidFill>
                  </a:rPr>
                  <a:t>, </a:t>
                </a:r>
                <a:r>
                  <a:rPr lang="sk-SK" b="1" dirty="0">
                    <a:solidFill>
                      <a:srgbClr val="0070C0"/>
                    </a:solidFill>
                    <a:highlight>
                      <a:srgbClr val="FFFF00"/>
                    </a:highlight>
                  </a:rPr>
                  <a:t>x</a:t>
                </a:r>
                <a:r>
                  <a:rPr lang="sk-SK" dirty="0">
                    <a:solidFill>
                      <a:srgbClr val="0070C0"/>
                    </a:solidFill>
                  </a:rPr>
                  <a:t> je </a:t>
                </a:r>
                <a:r>
                  <a:rPr lang="sk-SK" u="sng" dirty="0">
                    <a:solidFill>
                      <a:srgbClr val="0070C0"/>
                    </a:solidFill>
                  </a:rPr>
                  <a:t>nezávisle</a:t>
                </a:r>
                <a:r>
                  <a:rPr lang="sk-SK" dirty="0">
                    <a:solidFill>
                      <a:srgbClr val="0070C0"/>
                    </a:solidFill>
                  </a:rPr>
                  <a:t> premenná z množiny D,</a:t>
                </a:r>
              </a:p>
              <a:p>
                <a:r>
                  <a:rPr lang="sk-SK" dirty="0">
                    <a:solidFill>
                      <a:srgbClr val="0070C0"/>
                    </a:solidFill>
                  </a:rPr>
                  <a:t>					    </a:t>
                </a:r>
                <a:r>
                  <a:rPr lang="sk-SK" b="1" dirty="0">
                    <a:solidFill>
                      <a:srgbClr val="0070C0"/>
                    </a:solidFill>
                    <a:highlight>
                      <a:srgbClr val="FFFF00"/>
                    </a:highlight>
                  </a:rPr>
                  <a:t>y</a:t>
                </a:r>
                <a:r>
                  <a:rPr lang="sk-SK" dirty="0">
                    <a:solidFill>
                      <a:srgbClr val="0070C0"/>
                    </a:solidFill>
                  </a:rPr>
                  <a:t> je </a:t>
                </a:r>
                <a:r>
                  <a:rPr lang="sk-SK" u="sng" dirty="0">
                    <a:solidFill>
                      <a:srgbClr val="0070C0"/>
                    </a:solidFill>
                  </a:rPr>
                  <a:t>závisle</a:t>
                </a:r>
                <a:r>
                  <a:rPr lang="sk-SK" dirty="0">
                    <a:solidFill>
                      <a:srgbClr val="0070C0"/>
                    </a:solidFill>
                  </a:rPr>
                  <a:t> premenná z množiny H.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2" name="BlokTextu 1">
                <a:extLst>
                  <a:ext uri="{FF2B5EF4-FFF2-40B4-BE49-F238E27FC236}">
                    <a16:creationId xmlns:a16="http://schemas.microsoft.com/office/drawing/2014/main" id="{895DCC79-AB3D-4233-91C9-C5A8F041B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1" y="728870"/>
                <a:ext cx="10270435" cy="2031325"/>
              </a:xfrm>
              <a:prstGeom prst="rect">
                <a:avLst/>
              </a:prstGeom>
              <a:blipFill>
                <a:blip r:embed="rId3"/>
                <a:stretch>
                  <a:fillRect l="-474" t="-149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9A1E562B-78FB-452A-B4F3-93F596B65C35}"/>
              </a:ext>
            </a:extLst>
          </p:cNvPr>
          <p:cNvSpPr txBox="1"/>
          <p:nvPr/>
        </p:nvSpPr>
        <p:spPr>
          <a:xfrm>
            <a:off x="6732104" y="3243814"/>
            <a:ext cx="451899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0070C0"/>
                </a:solidFill>
                <a:highlight>
                  <a:srgbClr val="FFFF00"/>
                </a:highlight>
              </a:rPr>
              <a:t>D(f) alebo (</a:t>
            </a:r>
            <a:r>
              <a:rPr lang="sk-SK" b="1" dirty="0" err="1">
                <a:solidFill>
                  <a:srgbClr val="0070C0"/>
                </a:solidFill>
                <a:highlight>
                  <a:srgbClr val="FFFF00"/>
                </a:highlight>
              </a:rPr>
              <a:t>D</a:t>
            </a:r>
            <a:r>
              <a:rPr lang="sk-SK" b="1" baseline="-25000" dirty="0" err="1">
                <a:solidFill>
                  <a:srgbClr val="0070C0"/>
                </a:solidFill>
                <a:highlight>
                  <a:srgbClr val="FFFF00"/>
                </a:highlight>
              </a:rPr>
              <a:t>f</a:t>
            </a:r>
            <a:r>
              <a:rPr lang="sk-SK" b="1" dirty="0">
                <a:solidFill>
                  <a:srgbClr val="0070C0"/>
                </a:solidFill>
                <a:highlight>
                  <a:srgbClr val="FFFF00"/>
                </a:highlight>
              </a:rPr>
              <a:t>)</a:t>
            </a:r>
            <a:r>
              <a:rPr lang="sk-SK" dirty="0">
                <a:solidFill>
                  <a:srgbClr val="0070C0"/>
                </a:solidFill>
                <a:highlight>
                  <a:srgbClr val="FFFF00"/>
                </a:highlight>
              </a:rPr>
              <a:t>  </a:t>
            </a:r>
            <a:endParaRPr lang="sk-SK" dirty="0"/>
          </a:p>
          <a:p>
            <a:r>
              <a:rPr lang="sk-SK" dirty="0">
                <a:solidFill>
                  <a:srgbClr val="FF0000"/>
                </a:solidFill>
              </a:rPr>
              <a:t>Definičný obor predstavujú všetky čísla, v ktorých daná funkcia reálne existuje, sú to vyjadrenia premennej x.</a:t>
            </a:r>
          </a:p>
          <a:p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7122F031-CB15-4FA1-9AC7-252C4126E11E}"/>
              </a:ext>
            </a:extLst>
          </p:cNvPr>
          <p:cNvSpPr txBox="1"/>
          <p:nvPr/>
        </p:nvSpPr>
        <p:spPr>
          <a:xfrm>
            <a:off x="6732104" y="4998140"/>
            <a:ext cx="451899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0070C0"/>
                </a:solidFill>
                <a:highlight>
                  <a:srgbClr val="FFFF00"/>
                </a:highlight>
              </a:rPr>
              <a:t>H(f) alebo (</a:t>
            </a:r>
            <a:r>
              <a:rPr lang="sk-SK" b="1" dirty="0" err="1">
                <a:solidFill>
                  <a:srgbClr val="0070C0"/>
                </a:solidFill>
                <a:highlight>
                  <a:srgbClr val="FFFF00"/>
                </a:highlight>
              </a:rPr>
              <a:t>H</a:t>
            </a:r>
            <a:r>
              <a:rPr lang="sk-SK" b="1" baseline="-25000" dirty="0" err="1">
                <a:solidFill>
                  <a:srgbClr val="0070C0"/>
                </a:solidFill>
                <a:highlight>
                  <a:srgbClr val="FFFF00"/>
                </a:highlight>
              </a:rPr>
              <a:t>f</a:t>
            </a:r>
            <a:r>
              <a:rPr lang="sk-SK" b="1" dirty="0">
                <a:solidFill>
                  <a:srgbClr val="0070C0"/>
                </a:solidFill>
                <a:highlight>
                  <a:srgbClr val="FFFF00"/>
                </a:highlight>
              </a:rPr>
              <a:t>)</a:t>
            </a:r>
            <a:r>
              <a:rPr lang="sk-SK" dirty="0">
                <a:solidFill>
                  <a:srgbClr val="0070C0"/>
                </a:solidFill>
                <a:highlight>
                  <a:srgbClr val="FFFF00"/>
                </a:highlight>
              </a:rPr>
              <a:t>  </a:t>
            </a:r>
          </a:p>
          <a:p>
            <a:r>
              <a:rPr lang="sk-SK" dirty="0">
                <a:solidFill>
                  <a:srgbClr val="FF0000"/>
                </a:solidFill>
              </a:rPr>
              <a:t>Obor hodnôt získame tak, že si z predpisu danej funkcie vyjadríme čomu sa rovná premenná x a následne určíme množinu všetkých y, v ktorých daná funkcia existuje.  </a:t>
            </a:r>
          </a:p>
        </p:txBody>
      </p:sp>
    </p:spTree>
    <p:extLst>
      <p:ext uri="{BB962C8B-B14F-4D97-AF65-F5344CB8AC3E}">
        <p14:creationId xmlns:p14="http://schemas.microsoft.com/office/powerpoint/2010/main" val="366509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Riešené príklady na lineárne funkcie - TESTOKAZI = 8 200 riešených ...">
            <a:extLst>
              <a:ext uri="{FF2B5EF4-FFF2-40B4-BE49-F238E27FC236}">
                <a16:creationId xmlns:a16="http://schemas.microsoft.com/office/drawing/2014/main" xmlns="" id="{AB4C83C1-4BCA-4DA7-9CBC-C7437388369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45833" b="3611"/>
          <a:stretch/>
        </p:blipFill>
        <p:spPr bwMode="auto">
          <a:xfrm>
            <a:off x="700709" y="557005"/>
            <a:ext cx="3964056" cy="41077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Obrázok 2" descr="Riešené príklady na lineárne funkcie - TESTOKAZI = 8 200 riešených ...">
            <a:extLst>
              <a:ext uri="{FF2B5EF4-FFF2-40B4-BE49-F238E27FC236}">
                <a16:creationId xmlns:a16="http://schemas.microsoft.com/office/drawing/2014/main" xmlns="" id="{4E8F5AE0-7DAA-4BAE-961D-02CF6FFA68E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17" t="73333" r="2708" b="7500"/>
          <a:stretch/>
        </p:blipFill>
        <p:spPr bwMode="auto">
          <a:xfrm>
            <a:off x="5901567" y="3378473"/>
            <a:ext cx="3441216" cy="16461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Obrázok 3" descr="Riešené príklady na lineárne funkcie - TESTOKAZI = 8 200 riešených ...">
            <a:extLst>
              <a:ext uri="{FF2B5EF4-FFF2-40B4-BE49-F238E27FC236}">
                <a16:creationId xmlns:a16="http://schemas.microsoft.com/office/drawing/2014/main" xmlns="" id="{85C6AC38-6766-4163-858F-2BB5E2F3B53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58" t="36111" r="3750" b="45555"/>
          <a:stretch/>
        </p:blipFill>
        <p:spPr bwMode="auto">
          <a:xfrm>
            <a:off x="6398524" y="975692"/>
            <a:ext cx="2716389" cy="14362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F9D05E66-E8A4-4445-B149-8EC500D2F12A}"/>
              </a:ext>
            </a:extLst>
          </p:cNvPr>
          <p:cNvSpPr txBox="1"/>
          <p:nvPr/>
        </p:nvSpPr>
        <p:spPr>
          <a:xfrm>
            <a:off x="2504968" y="512141"/>
            <a:ext cx="271638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0070C0"/>
                </a:solidFill>
                <a:highlight>
                  <a:srgbClr val="FFFF00"/>
                </a:highlight>
              </a:rPr>
              <a:t>Lineárna funkcia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BA815AE0-9505-4561-A56C-F0730A08200C}"/>
              </a:ext>
            </a:extLst>
          </p:cNvPr>
          <p:cNvSpPr txBox="1"/>
          <p:nvPr/>
        </p:nvSpPr>
        <p:spPr>
          <a:xfrm>
            <a:off x="700709" y="5103816"/>
            <a:ext cx="9594574" cy="12926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000" b="1" dirty="0">
                <a:solidFill>
                  <a:srgbClr val="0070C0"/>
                </a:solidFill>
              </a:rPr>
              <a:t>Funkcie</a:t>
            </a:r>
            <a:r>
              <a:rPr lang="sk-SK" sz="2000" dirty="0">
                <a:solidFill>
                  <a:srgbClr val="0070C0"/>
                </a:solidFill>
              </a:rPr>
              <a:t> najčastejšie vyjadrujeme </a:t>
            </a:r>
            <a:r>
              <a:rPr lang="sk-SK" sz="2000" dirty="0">
                <a:solidFill>
                  <a:srgbClr val="0070C0"/>
                </a:solidFill>
                <a:highlight>
                  <a:srgbClr val="FFFF00"/>
                </a:highlight>
              </a:rPr>
              <a:t>tabuľkou</a:t>
            </a:r>
            <a:r>
              <a:rPr lang="sk-SK" sz="2000" dirty="0">
                <a:solidFill>
                  <a:srgbClr val="0070C0"/>
                </a:solidFill>
              </a:rPr>
              <a:t>, </a:t>
            </a:r>
            <a:r>
              <a:rPr lang="sk-SK" sz="2000" dirty="0">
                <a:solidFill>
                  <a:srgbClr val="0070C0"/>
                </a:solidFill>
                <a:highlight>
                  <a:srgbClr val="FFFF00"/>
                </a:highlight>
              </a:rPr>
              <a:t>rovnicou</a:t>
            </a:r>
            <a:r>
              <a:rPr lang="sk-SK" sz="2000" dirty="0">
                <a:solidFill>
                  <a:srgbClr val="0070C0"/>
                </a:solidFill>
              </a:rPr>
              <a:t>, </a:t>
            </a:r>
            <a:r>
              <a:rPr lang="sk-SK" sz="2000" dirty="0">
                <a:solidFill>
                  <a:srgbClr val="0070C0"/>
                </a:solidFill>
                <a:highlight>
                  <a:srgbClr val="FFFF00"/>
                </a:highlight>
              </a:rPr>
              <a:t>grafom</a:t>
            </a:r>
            <a:r>
              <a:rPr lang="sk-SK" sz="2000" dirty="0">
                <a:solidFill>
                  <a:srgbClr val="0070C0"/>
                </a:solidFill>
              </a:rPr>
              <a:t>.</a:t>
            </a:r>
          </a:p>
          <a:p>
            <a:r>
              <a:rPr lang="sk-SK" sz="2000" b="1" dirty="0">
                <a:solidFill>
                  <a:srgbClr val="0070C0"/>
                </a:solidFill>
                <a:highlight>
                  <a:srgbClr val="FFFF00"/>
                </a:highlight>
              </a:rPr>
              <a:t>Na x-ovej osi </a:t>
            </a:r>
            <a:r>
              <a:rPr lang="sk-SK" sz="2000" dirty="0">
                <a:solidFill>
                  <a:srgbClr val="0070C0"/>
                </a:solidFill>
              </a:rPr>
              <a:t>	sa znázorňuje nezávisle premenná </a:t>
            </a:r>
            <a:r>
              <a:rPr lang="sk-SK" sz="2000" b="1" i="1" dirty="0">
                <a:solidFill>
                  <a:srgbClr val="0070C0"/>
                </a:solidFill>
              </a:rPr>
              <a:t>x</a:t>
            </a:r>
            <a:r>
              <a:rPr lang="sk-SK" sz="2000" dirty="0">
                <a:solidFill>
                  <a:srgbClr val="0070C0"/>
                </a:solidFill>
              </a:rPr>
              <a:t> (1. riadok tabuľky)</a:t>
            </a:r>
          </a:p>
          <a:p>
            <a:r>
              <a:rPr lang="sk-SK" sz="2000" b="1" dirty="0">
                <a:solidFill>
                  <a:srgbClr val="0070C0"/>
                </a:solidFill>
                <a:highlight>
                  <a:srgbClr val="FFFF00"/>
                </a:highlight>
              </a:rPr>
              <a:t>Na y-ovej osi</a:t>
            </a:r>
            <a:r>
              <a:rPr lang="sk-SK" sz="2000" dirty="0">
                <a:solidFill>
                  <a:srgbClr val="0070C0"/>
                </a:solidFill>
              </a:rPr>
              <a:t>	sa znázorňuje závisle premenná </a:t>
            </a:r>
            <a:r>
              <a:rPr lang="sk-SK" sz="2000" b="1" i="1" dirty="0">
                <a:solidFill>
                  <a:srgbClr val="0070C0"/>
                </a:solidFill>
              </a:rPr>
              <a:t>y</a:t>
            </a:r>
            <a:r>
              <a:rPr lang="sk-SK" sz="2000" dirty="0">
                <a:solidFill>
                  <a:srgbClr val="0070C0"/>
                </a:solidFill>
              </a:rPr>
              <a:t> (2. riadok tabuľky)</a:t>
            </a:r>
          </a:p>
          <a:p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xmlns="" id="{0BF6F49E-B34A-4471-B740-122EE00F3157}"/>
              </a:ext>
            </a:extLst>
          </p:cNvPr>
          <p:cNvSpPr txBox="1"/>
          <p:nvPr/>
        </p:nvSpPr>
        <p:spPr>
          <a:xfrm>
            <a:off x="5994332" y="2558783"/>
            <a:ext cx="220876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000" b="1" dirty="0">
                <a:solidFill>
                  <a:srgbClr val="0070C0"/>
                </a:solidFill>
              </a:rPr>
              <a:t>rovnica </a:t>
            </a:r>
            <a:r>
              <a:rPr lang="sk-SK" sz="2000" i="1" dirty="0">
                <a:solidFill>
                  <a:srgbClr val="0070C0"/>
                </a:solidFill>
              </a:rPr>
              <a:t>(predpis</a:t>
            </a:r>
            <a:r>
              <a:rPr lang="sk-SK" i="1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xmlns="" id="{8448DAE7-44C7-44B2-9989-B6DC4647A333}"/>
              </a:ext>
            </a:extLst>
          </p:cNvPr>
          <p:cNvCxnSpPr>
            <a:cxnSpLocks/>
          </p:cNvCxnSpPr>
          <p:nvPr/>
        </p:nvCxnSpPr>
        <p:spPr>
          <a:xfrm flipH="1" flipV="1">
            <a:off x="4499113" y="1495279"/>
            <a:ext cx="1568106" cy="128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xmlns="" id="{65CCD555-EF97-4B88-AF5C-F49EDA6E47DC}"/>
              </a:ext>
            </a:extLst>
          </p:cNvPr>
          <p:cNvCxnSpPr>
            <a:stCxn id="7" idx="1"/>
          </p:cNvCxnSpPr>
          <p:nvPr/>
        </p:nvCxnSpPr>
        <p:spPr>
          <a:xfrm flipH="1">
            <a:off x="4159008" y="2758838"/>
            <a:ext cx="1835324" cy="148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BlokTextu 11">
            <a:extLst>
              <a:ext uri="{FF2B5EF4-FFF2-40B4-BE49-F238E27FC236}">
                <a16:creationId xmlns:a16="http://schemas.microsoft.com/office/drawing/2014/main" xmlns="" id="{5F97603B-62C1-4D77-B5AF-259A85C72C02}"/>
              </a:ext>
            </a:extLst>
          </p:cNvPr>
          <p:cNvSpPr txBox="1"/>
          <p:nvPr/>
        </p:nvSpPr>
        <p:spPr>
          <a:xfrm>
            <a:off x="10005391" y="2558783"/>
            <a:ext cx="112643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000" b="1" dirty="0">
                <a:solidFill>
                  <a:srgbClr val="0070C0"/>
                </a:solidFill>
              </a:rPr>
              <a:t>tabuľka</a:t>
            </a:r>
          </a:p>
        </p:txBody>
      </p: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xmlns="" id="{98C71BF3-FB7D-4861-BC23-C184BE57DD0D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8825948" y="1495279"/>
            <a:ext cx="1179443" cy="126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xmlns="" id="{1BD0C671-7CBB-4DB3-A692-27BD1B2E1B7E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8878956" y="2758838"/>
            <a:ext cx="1126435" cy="114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>
            <a:extLst>
              <a:ext uri="{FF2B5EF4-FFF2-40B4-BE49-F238E27FC236}">
                <a16:creationId xmlns:a16="http://schemas.microsoft.com/office/drawing/2014/main" xmlns="" id="{A5B8839E-F103-4506-868E-D227EA37E4D5}"/>
              </a:ext>
            </a:extLst>
          </p:cNvPr>
          <p:cNvSpPr txBox="1"/>
          <p:nvPr/>
        </p:nvSpPr>
        <p:spPr>
          <a:xfrm>
            <a:off x="668899" y="552311"/>
            <a:ext cx="59926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>
                <a:solidFill>
                  <a:srgbClr val="0070C0"/>
                </a:solidFill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125431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90FE3965-2E0E-4BE6-92C5-7E641A05DAC4}"/>
              </a:ext>
            </a:extLst>
          </p:cNvPr>
          <p:cNvSpPr txBox="1"/>
          <p:nvPr/>
        </p:nvSpPr>
        <p:spPr>
          <a:xfrm>
            <a:off x="940904" y="914400"/>
            <a:ext cx="1017767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i="1" dirty="0">
                <a:solidFill>
                  <a:srgbClr val="0070C0"/>
                </a:solidFill>
              </a:rPr>
              <a:t>Zápis lineárnej závislosti dvoch veličín </a:t>
            </a:r>
            <a:r>
              <a:rPr lang="sk-SK" sz="2400" b="1" i="1" dirty="0">
                <a:solidFill>
                  <a:srgbClr val="0070C0"/>
                </a:solidFill>
                <a:highlight>
                  <a:srgbClr val="FFFF00"/>
                </a:highlight>
              </a:rPr>
              <a:t>a</a:t>
            </a:r>
            <a:r>
              <a:rPr lang="sk-SK" sz="2400" i="1" dirty="0">
                <a:solidFill>
                  <a:srgbClr val="0070C0"/>
                </a:solidFill>
              </a:rPr>
              <a:t> </a:t>
            </a:r>
            <a:r>
              <a:rPr lang="sk-SK" sz="2400" i="1" dirty="0" err="1">
                <a:solidFill>
                  <a:srgbClr val="0070C0"/>
                </a:solidFill>
              </a:rPr>
              <a:t>a</a:t>
            </a:r>
            <a:r>
              <a:rPr lang="sk-SK" sz="2400" i="1" dirty="0">
                <a:solidFill>
                  <a:srgbClr val="0070C0"/>
                </a:solidFill>
              </a:rPr>
              <a:t> </a:t>
            </a:r>
            <a:r>
              <a:rPr lang="sk-SK" sz="2400" b="1" i="1" dirty="0">
                <a:solidFill>
                  <a:srgbClr val="0070C0"/>
                </a:solidFill>
                <a:highlight>
                  <a:srgbClr val="FFFF00"/>
                </a:highlight>
              </a:rPr>
              <a:t>b</a:t>
            </a:r>
            <a:r>
              <a:rPr lang="sk-SK" sz="2400" i="1" dirty="0">
                <a:solidFill>
                  <a:srgbClr val="0070C0"/>
                </a:solidFill>
              </a:rPr>
              <a:t> v tvare </a:t>
            </a:r>
            <a:r>
              <a:rPr lang="sk-SK" sz="2400" b="1" i="1" dirty="0">
                <a:solidFill>
                  <a:srgbClr val="0070C0"/>
                </a:solidFill>
                <a:highlight>
                  <a:srgbClr val="FFFF00"/>
                </a:highlight>
              </a:rPr>
              <a:t>y = </a:t>
            </a:r>
            <a:r>
              <a:rPr lang="sk-SK" sz="2400" b="1" i="1" dirty="0" err="1">
                <a:solidFill>
                  <a:srgbClr val="0070C0"/>
                </a:solidFill>
                <a:highlight>
                  <a:srgbClr val="FFFF00"/>
                </a:highlight>
              </a:rPr>
              <a:t>a.x</a:t>
            </a:r>
            <a:r>
              <a:rPr lang="sk-SK" sz="2400" b="1" i="1" dirty="0">
                <a:solidFill>
                  <a:srgbClr val="0070C0"/>
                </a:solidFill>
                <a:highlight>
                  <a:srgbClr val="FFFF00"/>
                </a:highlight>
              </a:rPr>
              <a:t> + b</a:t>
            </a:r>
            <a:r>
              <a:rPr lang="sk-SK" sz="2400" i="1" dirty="0">
                <a:solidFill>
                  <a:srgbClr val="0070C0"/>
                </a:solidFill>
              </a:rPr>
              <a:t>, kde </a:t>
            </a:r>
            <a:r>
              <a:rPr lang="sk-SK" sz="2400" b="1" i="1" dirty="0">
                <a:solidFill>
                  <a:srgbClr val="0070C0"/>
                </a:solidFill>
                <a:highlight>
                  <a:srgbClr val="FFFF00"/>
                </a:highlight>
              </a:rPr>
              <a:t>a</a:t>
            </a:r>
            <a:r>
              <a:rPr lang="sk-SK" sz="2400" i="1" dirty="0">
                <a:solidFill>
                  <a:srgbClr val="0070C0"/>
                </a:solidFill>
              </a:rPr>
              <a:t> </a:t>
            </a:r>
            <a:r>
              <a:rPr lang="sk-SK" sz="2400" i="1" dirty="0" err="1">
                <a:solidFill>
                  <a:srgbClr val="0070C0"/>
                </a:solidFill>
              </a:rPr>
              <a:t>a</a:t>
            </a:r>
            <a:r>
              <a:rPr lang="sk-SK" sz="2400" i="1" dirty="0">
                <a:solidFill>
                  <a:srgbClr val="0070C0"/>
                </a:solidFill>
              </a:rPr>
              <a:t> </a:t>
            </a:r>
            <a:r>
              <a:rPr lang="sk-SK" sz="2400" b="1" i="1" dirty="0">
                <a:solidFill>
                  <a:srgbClr val="0070C0"/>
                </a:solidFill>
                <a:highlight>
                  <a:srgbClr val="FFFF00"/>
                </a:highlight>
              </a:rPr>
              <a:t>b</a:t>
            </a:r>
            <a:r>
              <a:rPr lang="sk-SK" sz="2400" i="1" dirty="0">
                <a:solidFill>
                  <a:srgbClr val="0070C0"/>
                </a:solidFill>
              </a:rPr>
              <a:t> sú ľubovoľné reálne čísla, </a:t>
            </a:r>
          </a:p>
          <a:p>
            <a:pPr algn="ctr"/>
            <a:r>
              <a:rPr lang="sk-SK" sz="2400" i="1" dirty="0">
                <a:solidFill>
                  <a:srgbClr val="0070C0"/>
                </a:solidFill>
              </a:rPr>
              <a:t>nazývame rovnicou tejto lineárnej závislosti.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23724655-A976-4788-A685-436EEF489811}"/>
              </a:ext>
            </a:extLst>
          </p:cNvPr>
          <p:cNvSpPr txBox="1"/>
          <p:nvPr/>
        </p:nvSpPr>
        <p:spPr>
          <a:xfrm>
            <a:off x="1007165" y="2610678"/>
            <a:ext cx="10177670" cy="29238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dirty="0">
                <a:solidFill>
                  <a:srgbClr val="FF0000"/>
                </a:solidFill>
              </a:rPr>
              <a:t>Lineárna funkcia je funkcia daná rovnicou:</a:t>
            </a:r>
          </a:p>
          <a:p>
            <a:pPr algn="ctr"/>
            <a:r>
              <a:rPr lang="sk-SK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y = </a:t>
            </a:r>
            <a:r>
              <a:rPr lang="sk-SK" sz="40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a.x</a:t>
            </a:r>
            <a:r>
              <a:rPr lang="sk-SK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 + b</a:t>
            </a:r>
          </a:p>
          <a:p>
            <a:pPr algn="ctr"/>
            <a:r>
              <a:rPr lang="sk-SK" sz="3600" dirty="0">
                <a:solidFill>
                  <a:srgbClr val="FF0000"/>
                </a:solidFill>
              </a:rPr>
              <a:t>kde </a:t>
            </a:r>
            <a:r>
              <a:rPr lang="sk-SK" sz="3600" b="1" i="1" dirty="0" err="1">
                <a:solidFill>
                  <a:srgbClr val="FF0000"/>
                </a:solidFill>
              </a:rPr>
              <a:t>a,b</a:t>
            </a:r>
            <a:r>
              <a:rPr lang="sk-SK" sz="3600" b="1" i="1" dirty="0">
                <a:solidFill>
                  <a:srgbClr val="FF0000"/>
                </a:solidFill>
              </a:rPr>
              <a:t> </a:t>
            </a:r>
            <a:r>
              <a:rPr lang="sk-SK" sz="3600" dirty="0">
                <a:solidFill>
                  <a:srgbClr val="FF0000"/>
                </a:solidFill>
              </a:rPr>
              <a:t>sú reálne konštanty. </a:t>
            </a:r>
          </a:p>
          <a:p>
            <a:pPr algn="ctr"/>
            <a:r>
              <a:rPr lang="sk-SK" sz="3600" dirty="0">
                <a:solidFill>
                  <a:srgbClr val="FF0000"/>
                </a:solidFill>
              </a:rPr>
              <a:t>Je definovaná na celom obore reálnych čísel (</a:t>
            </a:r>
            <a:r>
              <a:rPr lang="sk-SK" sz="3600" b="1" i="1" dirty="0">
                <a:solidFill>
                  <a:srgbClr val="FF0000"/>
                </a:solidFill>
              </a:rPr>
              <a:t>R</a:t>
            </a:r>
            <a:r>
              <a:rPr lang="sk-SK" sz="3600" dirty="0">
                <a:solidFill>
                  <a:srgbClr val="FF0000"/>
                </a:solidFill>
              </a:rPr>
              <a:t>).</a:t>
            </a:r>
          </a:p>
          <a:p>
            <a:pPr algn="ctr"/>
            <a:r>
              <a:rPr lang="sk-SK" sz="3600" dirty="0">
                <a:solidFill>
                  <a:srgbClr val="FF0000"/>
                </a:solidFill>
              </a:rPr>
              <a:t>Obor hodnôt je tiež celé </a:t>
            </a:r>
            <a:r>
              <a:rPr lang="sk-SK" sz="3600" b="1" i="1" dirty="0">
                <a:solidFill>
                  <a:srgbClr val="FF0000"/>
                </a:solidFill>
              </a:rPr>
              <a:t>R</a:t>
            </a:r>
            <a:r>
              <a:rPr lang="sk-SK" sz="3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586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FUNKCIA, DEFINIČNÝ OBOR, OBOR HODNÔT">
            <a:extLst>
              <a:ext uri="{FF2B5EF4-FFF2-40B4-BE49-F238E27FC236}">
                <a16:creationId xmlns:a16="http://schemas.microsoft.com/office/drawing/2014/main" xmlns="" id="{41D54C86-1D19-46BD-9E84-E8767F9B34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258" y="713961"/>
            <a:ext cx="3651803" cy="30761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98CB12CA-7763-496E-98B3-0881657DCCE6}"/>
              </a:ext>
            </a:extLst>
          </p:cNvPr>
          <p:cNvSpPr txBox="1"/>
          <p:nvPr/>
        </p:nvSpPr>
        <p:spPr>
          <a:xfrm>
            <a:off x="5738191" y="713961"/>
            <a:ext cx="4704521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200" b="1" dirty="0">
                <a:solidFill>
                  <a:srgbClr val="0070C0"/>
                </a:solidFill>
                <a:highlight>
                  <a:srgbClr val="FFFF00"/>
                </a:highlight>
              </a:rPr>
              <a:t>Grafom</a:t>
            </a:r>
            <a:r>
              <a:rPr lang="sk-SK" sz="3200" dirty="0">
                <a:solidFill>
                  <a:srgbClr val="0070C0"/>
                </a:solidFill>
              </a:rPr>
              <a:t> lineárnej funkcie je </a:t>
            </a:r>
            <a:r>
              <a:rPr lang="sk-SK" sz="3200" b="1" dirty="0">
                <a:solidFill>
                  <a:srgbClr val="0070C0"/>
                </a:solidFill>
                <a:highlight>
                  <a:srgbClr val="FFFF00"/>
                </a:highlight>
              </a:rPr>
              <a:t>priamka</a:t>
            </a:r>
            <a:r>
              <a:rPr lang="sk-SK" sz="3200" dirty="0">
                <a:solidFill>
                  <a:srgbClr val="0070C0"/>
                </a:solidFill>
              </a:rPr>
              <a:t> alebo</a:t>
            </a:r>
          </a:p>
          <a:p>
            <a:pPr algn="ctr"/>
            <a:r>
              <a:rPr lang="sk-SK" sz="3200" dirty="0">
                <a:solidFill>
                  <a:srgbClr val="0070C0"/>
                </a:solidFill>
              </a:rPr>
              <a:t>jej časť v závislosti od hodnôt premennej x.</a:t>
            </a:r>
          </a:p>
        </p:txBody>
      </p:sp>
      <p:pic>
        <p:nvPicPr>
          <p:cNvPr id="4" name="Obrázok 3" descr="Lineárna funkcia – Wikipédia">
            <a:extLst>
              <a:ext uri="{FF2B5EF4-FFF2-40B4-BE49-F238E27FC236}">
                <a16:creationId xmlns:a16="http://schemas.microsoft.com/office/drawing/2014/main" xmlns="" id="{AEB57232-5AC4-49A1-8E9D-6505029021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258" y="4206603"/>
            <a:ext cx="2095500" cy="2095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F91027B9-AA30-4754-98D9-7F54A0C4DB2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962" y="4240000"/>
            <a:ext cx="2358888" cy="20621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98" name="Picture 2" descr="Funkcie: Graf funkcie">
            <a:extLst>
              <a:ext uri="{FF2B5EF4-FFF2-40B4-BE49-F238E27FC236}">
                <a16:creationId xmlns:a16="http://schemas.microsoft.com/office/drawing/2014/main" xmlns="" id="{D4262627-F331-47DF-A980-3AB91DD65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054" y="4140089"/>
            <a:ext cx="3086100" cy="2152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3393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B2B8BD3-72C7-4FAC-9D53-97D415B7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527"/>
          </a:xfrm>
        </p:spPr>
        <p:txBody>
          <a:bodyPr>
            <a:normAutofit/>
          </a:bodyPr>
          <a:lstStyle/>
          <a:p>
            <a:r>
              <a:rPr lang="sk-SK" sz="2000" b="1" i="1" dirty="0">
                <a:solidFill>
                  <a:srgbClr val="0070C0"/>
                </a:solidFill>
                <a:highlight>
                  <a:srgbClr val="FFFF00"/>
                </a:highlight>
              </a:rPr>
              <a:t>Lineárna funkcia, jej vlastnosti a graf: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605A660F-8661-433C-8B1C-92A709FE4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i="1" dirty="0">
                <a:solidFill>
                  <a:srgbClr val="0070C0"/>
                </a:solidFill>
              </a:rPr>
              <a:t>Príklad 1.  Zostroj graf lineárnej funkcie </a:t>
            </a:r>
            <a:r>
              <a:rPr lang="sk-SK" sz="2000" b="1" i="1" dirty="0">
                <a:solidFill>
                  <a:srgbClr val="0070C0"/>
                </a:solidFill>
              </a:rPr>
              <a:t>y = 2x – 1</a:t>
            </a:r>
            <a:r>
              <a:rPr lang="sk-SK" sz="2000" i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sk-SK" sz="2000" i="1" u="sng" dirty="0">
                <a:solidFill>
                  <a:srgbClr val="0070C0"/>
                </a:solidFill>
              </a:rPr>
              <a:t>Riešenie: </a:t>
            </a:r>
          </a:p>
          <a:p>
            <a:pPr marL="0" indent="0">
              <a:buNone/>
            </a:pPr>
            <a:r>
              <a:rPr lang="sk-SK" sz="1800" i="1" dirty="0">
                <a:solidFill>
                  <a:srgbClr val="0070C0"/>
                </a:solidFill>
              </a:rPr>
              <a:t>Vhodne si zvolíme x-</a:t>
            </a:r>
            <a:r>
              <a:rPr lang="sk-SK" sz="1800" i="1" dirty="0" err="1">
                <a:solidFill>
                  <a:srgbClr val="0070C0"/>
                </a:solidFill>
              </a:rPr>
              <a:t>ové</a:t>
            </a:r>
            <a:r>
              <a:rPr lang="sk-SK" sz="1800" i="1" dirty="0">
                <a:solidFill>
                  <a:srgbClr val="0070C0"/>
                </a:solidFill>
              </a:rPr>
              <a:t> súradnice dvoch bodov funkcie a dosadením do predpisu funkcie dopočítame y-</a:t>
            </a:r>
            <a:r>
              <a:rPr lang="sk-SK" sz="1800" i="1" dirty="0" err="1">
                <a:solidFill>
                  <a:srgbClr val="0070C0"/>
                </a:solidFill>
              </a:rPr>
              <a:t>ové</a:t>
            </a:r>
            <a:r>
              <a:rPr lang="sk-SK" sz="1800" i="1" dirty="0">
                <a:solidFill>
                  <a:srgbClr val="0070C0"/>
                </a:solidFill>
              </a:rPr>
              <a:t> súradnice týchto bodov.</a:t>
            </a:r>
          </a:p>
          <a:p>
            <a:pPr marL="0" indent="0">
              <a:buNone/>
            </a:pPr>
            <a:endParaRPr lang="sk-SK" sz="18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sk-SK" sz="18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sk-SK" sz="2000" i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sk-SK" sz="2000" i="1" u="sng" dirty="0">
              <a:solidFill>
                <a:srgbClr val="0070C0"/>
              </a:solidFill>
            </a:endParaRPr>
          </a:p>
        </p:txBody>
      </p:sp>
      <p:graphicFrame>
        <p:nvGraphicFramePr>
          <p:cNvPr id="12" name="Tabuľka 12">
            <a:extLst>
              <a:ext uri="{FF2B5EF4-FFF2-40B4-BE49-F238E27FC236}">
                <a16:creationId xmlns:a16="http://schemas.microsoft.com/office/drawing/2014/main" xmlns="" id="{1FB1B6D9-CC9D-42C8-A9A5-7D35A76C2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668258"/>
              </p:ext>
            </p:extLst>
          </p:nvPr>
        </p:nvGraphicFramePr>
        <p:xfrm>
          <a:off x="985080" y="2790023"/>
          <a:ext cx="2937564" cy="9603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9188">
                  <a:extLst>
                    <a:ext uri="{9D8B030D-6E8A-4147-A177-3AD203B41FA5}">
                      <a16:colId xmlns:a16="http://schemas.microsoft.com/office/drawing/2014/main" xmlns="" val="1043107266"/>
                    </a:ext>
                  </a:extLst>
                </a:gridCol>
                <a:gridCol w="979188">
                  <a:extLst>
                    <a:ext uri="{9D8B030D-6E8A-4147-A177-3AD203B41FA5}">
                      <a16:colId xmlns:a16="http://schemas.microsoft.com/office/drawing/2014/main" xmlns="" val="1211421679"/>
                    </a:ext>
                  </a:extLst>
                </a:gridCol>
                <a:gridCol w="979188">
                  <a:extLst>
                    <a:ext uri="{9D8B030D-6E8A-4147-A177-3AD203B41FA5}">
                      <a16:colId xmlns:a16="http://schemas.microsoft.com/office/drawing/2014/main" xmlns="" val="2213770804"/>
                    </a:ext>
                  </a:extLst>
                </a:gridCol>
              </a:tblGrid>
              <a:tr h="480171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70C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70C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5720822"/>
                  </a:ext>
                </a:extLst>
              </a:tr>
              <a:tr h="480171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70C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70C0"/>
                          </a:solidFill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1844931"/>
                  </a:ext>
                </a:extLst>
              </a:tr>
            </a:tbl>
          </a:graphicData>
        </a:graphic>
      </p:graphicFrame>
      <p:sp>
        <p:nvSpPr>
          <p:cNvPr id="14" name="BlokTextu 13">
            <a:extLst>
              <a:ext uri="{FF2B5EF4-FFF2-40B4-BE49-F238E27FC236}">
                <a16:creationId xmlns:a16="http://schemas.microsoft.com/office/drawing/2014/main" xmlns="" id="{EEF243A4-F4F4-4621-AA69-82E52A713D42}"/>
              </a:ext>
            </a:extLst>
          </p:cNvPr>
          <p:cNvSpPr txBox="1"/>
          <p:nvPr/>
        </p:nvSpPr>
        <p:spPr>
          <a:xfrm rot="10800000" flipV="1">
            <a:off x="985080" y="4041913"/>
            <a:ext cx="354438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i="1" dirty="0">
                <a:solidFill>
                  <a:srgbClr val="0070C0"/>
                </a:solidFill>
              </a:rPr>
              <a:t>Získali sme </a:t>
            </a:r>
            <a:r>
              <a:rPr lang="sk-SK" b="1" i="1" dirty="0">
                <a:solidFill>
                  <a:srgbClr val="0070C0"/>
                </a:solidFill>
              </a:rPr>
              <a:t>súradnice dvoch bodov </a:t>
            </a:r>
            <a:r>
              <a:rPr lang="sk-SK" i="1" dirty="0">
                <a:solidFill>
                  <a:srgbClr val="0070C0"/>
                </a:solidFill>
              </a:rPr>
              <a:t>patriacich grafu danej priamky. </a:t>
            </a:r>
          </a:p>
          <a:p>
            <a:r>
              <a:rPr lang="sk-SK" i="1" dirty="0">
                <a:solidFill>
                  <a:srgbClr val="0070C0"/>
                </a:solidFill>
              </a:rPr>
              <a:t>Obrazy týchto bodov znázorníme v karteziánskej súradnicovej sústave a </a:t>
            </a:r>
            <a:r>
              <a:rPr lang="sk-SK" b="1" i="1" dirty="0">
                <a:solidFill>
                  <a:srgbClr val="0070C0"/>
                </a:solidFill>
              </a:rPr>
              <a:t>zakreslíme graf lineárnej funkcie</a:t>
            </a:r>
            <a:r>
              <a:rPr lang="sk-SK" i="1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15" name="Obrázok 14" descr="Graf funkcie y=2x-1">
            <a:extLst>
              <a:ext uri="{FF2B5EF4-FFF2-40B4-BE49-F238E27FC236}">
                <a16:creationId xmlns:a16="http://schemas.microsoft.com/office/drawing/2014/main" xmlns="" id="{652392F8-B990-4E85-B746-D89138ED9F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790" y="2621032"/>
            <a:ext cx="2560568" cy="301776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BlokTextu 16">
            <a:extLst>
              <a:ext uri="{FF2B5EF4-FFF2-40B4-BE49-F238E27FC236}">
                <a16:creationId xmlns:a16="http://schemas.microsoft.com/office/drawing/2014/main" xmlns="" id="{B581BDCC-FBA6-4120-995B-789BBD73B287}"/>
              </a:ext>
            </a:extLst>
          </p:cNvPr>
          <p:cNvSpPr txBox="1"/>
          <p:nvPr/>
        </p:nvSpPr>
        <p:spPr>
          <a:xfrm>
            <a:off x="9303027" y="4595911"/>
            <a:ext cx="1113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>
                <a:solidFill>
                  <a:srgbClr val="0070C0"/>
                </a:solidFill>
              </a:rPr>
              <a:t>D(f) = R </a:t>
            </a:r>
          </a:p>
          <a:p>
            <a:pPr algn="ctr"/>
            <a:r>
              <a:rPr lang="sk-SK" sz="2000" b="1" dirty="0">
                <a:solidFill>
                  <a:srgbClr val="0070C0"/>
                </a:solidFill>
              </a:rPr>
              <a:t>H(f) = R </a:t>
            </a:r>
          </a:p>
        </p:txBody>
      </p:sp>
    </p:spTree>
    <p:extLst>
      <p:ext uri="{BB962C8B-B14F-4D97-AF65-F5344CB8AC3E}">
        <p14:creationId xmlns:p14="http://schemas.microsoft.com/office/powerpoint/2010/main" val="339089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ECBBD79-1C71-42F2-A924-FA8FCEF9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762"/>
          </a:xfrm>
        </p:spPr>
        <p:txBody>
          <a:bodyPr>
            <a:normAutofit/>
          </a:bodyPr>
          <a:lstStyle/>
          <a:p>
            <a:r>
              <a:rPr lang="sk-SK" sz="2000" b="1" i="1" dirty="0">
                <a:solidFill>
                  <a:srgbClr val="0070C0"/>
                </a:solidFill>
                <a:highlight>
                  <a:srgbClr val="FFFF00"/>
                </a:highlight>
              </a:rPr>
              <a:t>Lineárna funkcia, jej vlastnosti a graf:</a:t>
            </a:r>
            <a:endParaRPr lang="sk-SK" sz="2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C5BB542-8401-4ED6-9455-5548EFC2C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4888"/>
            <a:ext cx="10515600" cy="53420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i="1" dirty="0">
                <a:solidFill>
                  <a:srgbClr val="0070C0"/>
                </a:solidFill>
              </a:rPr>
              <a:t>Príklad 2. Narysuj </a:t>
            </a:r>
            <a:r>
              <a:rPr lang="sk-SK" sz="2000" b="1" i="1" dirty="0">
                <a:solidFill>
                  <a:srgbClr val="0070C0"/>
                </a:solidFill>
              </a:rPr>
              <a:t>grafy</a:t>
            </a:r>
            <a:r>
              <a:rPr lang="sk-SK" sz="2000" i="1" dirty="0">
                <a:solidFill>
                  <a:srgbClr val="0070C0"/>
                </a:solidFill>
              </a:rPr>
              <a:t> lineárnych funkcií </a:t>
            </a:r>
            <a:r>
              <a:rPr lang="sk-SK" sz="2000" b="1" i="1" dirty="0">
                <a:solidFill>
                  <a:srgbClr val="0070C0"/>
                </a:solidFill>
                <a:highlight>
                  <a:srgbClr val="FFFF00"/>
                </a:highlight>
              </a:rPr>
              <a:t>y=2.x – 4 </a:t>
            </a:r>
            <a:r>
              <a:rPr lang="sk-SK" sz="2000" i="1" dirty="0">
                <a:solidFill>
                  <a:srgbClr val="0070C0"/>
                </a:solidFill>
              </a:rPr>
              <a:t>a </a:t>
            </a:r>
            <a:r>
              <a:rPr lang="sk-SK" sz="2000" b="1" i="1" dirty="0">
                <a:solidFill>
                  <a:srgbClr val="0070C0"/>
                </a:solidFill>
                <a:highlight>
                  <a:srgbClr val="FFFF00"/>
                </a:highlight>
              </a:rPr>
              <a:t>y=-2.x + 4</a:t>
            </a:r>
            <a:r>
              <a:rPr lang="sk-SK" sz="2000" i="1" dirty="0">
                <a:solidFill>
                  <a:srgbClr val="0070C0"/>
                </a:solidFill>
              </a:rPr>
              <a:t>. Urči </a:t>
            </a:r>
            <a:r>
              <a:rPr lang="sk-SK" sz="2000" b="1" i="1" dirty="0">
                <a:solidFill>
                  <a:srgbClr val="0070C0"/>
                </a:solidFill>
              </a:rPr>
              <a:t>koeficienty</a:t>
            </a:r>
            <a:r>
              <a:rPr lang="sk-SK" sz="2000" i="1" dirty="0">
                <a:solidFill>
                  <a:srgbClr val="0070C0"/>
                </a:solidFill>
              </a:rPr>
              <a:t> funkcií. Zisti, či sú funkcie </a:t>
            </a:r>
            <a:r>
              <a:rPr lang="sk-SK" sz="2000" b="1" i="1" dirty="0">
                <a:solidFill>
                  <a:srgbClr val="0070C0"/>
                </a:solidFill>
              </a:rPr>
              <a:t>rastúce</a:t>
            </a:r>
            <a:r>
              <a:rPr lang="sk-SK" sz="2000" i="1" dirty="0">
                <a:solidFill>
                  <a:srgbClr val="0070C0"/>
                </a:solidFill>
              </a:rPr>
              <a:t> alebo </a:t>
            </a:r>
            <a:r>
              <a:rPr lang="sk-SK" sz="2000" b="1" i="1" dirty="0">
                <a:solidFill>
                  <a:srgbClr val="0070C0"/>
                </a:solidFill>
              </a:rPr>
              <a:t>klesajúce</a:t>
            </a:r>
            <a:r>
              <a:rPr lang="sk-SK" sz="2000" i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sk-SK" sz="2000" i="1" u="sng" dirty="0">
                <a:solidFill>
                  <a:srgbClr val="0070C0"/>
                </a:solidFill>
              </a:rPr>
              <a:t>Riešenie:</a:t>
            </a:r>
          </a:p>
          <a:p>
            <a:pPr marL="0" indent="0">
              <a:buNone/>
            </a:pPr>
            <a:r>
              <a:rPr lang="sk-SK" sz="2000" b="1" i="1" dirty="0">
                <a:solidFill>
                  <a:srgbClr val="0070C0"/>
                </a:solidFill>
                <a:highlight>
                  <a:srgbClr val="FFFF00"/>
                </a:highlight>
              </a:rPr>
              <a:t>Y=2.x – 4	</a:t>
            </a:r>
          </a:p>
          <a:p>
            <a:pPr marL="0" indent="0">
              <a:buNone/>
            </a:pPr>
            <a:endParaRPr lang="sk-SK" sz="2000" b="1" i="1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sk-SK" sz="2000" b="1" i="1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sk-SK" sz="2000" b="1" i="1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sk-SK" sz="2000" b="1" i="1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sk-SK" sz="2000" i="1" dirty="0">
                <a:solidFill>
                  <a:srgbClr val="0070C0"/>
                </a:solidFill>
              </a:rPr>
              <a:t> </a:t>
            </a:r>
            <a:r>
              <a:rPr lang="sk-SK" sz="2000" b="1" i="1" dirty="0">
                <a:solidFill>
                  <a:srgbClr val="0070C0"/>
                </a:solidFill>
                <a:highlight>
                  <a:srgbClr val="FFFF00"/>
                </a:highlight>
              </a:rPr>
              <a:t>y=-2.x + 4	</a:t>
            </a:r>
            <a:endParaRPr lang="sk-SK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sk-SK" sz="2000" i="1" dirty="0">
              <a:solidFill>
                <a:srgbClr val="0070C0"/>
              </a:solidFill>
            </a:endParaRPr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xmlns="" id="{03B25DA3-0812-47F9-9EAB-05BF157BC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223270"/>
              </p:ext>
            </p:extLst>
          </p:nvPr>
        </p:nvGraphicFramePr>
        <p:xfrm>
          <a:off x="2456070" y="1868557"/>
          <a:ext cx="2632765" cy="760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7588">
                  <a:extLst>
                    <a:ext uri="{9D8B030D-6E8A-4147-A177-3AD203B41FA5}">
                      <a16:colId xmlns:a16="http://schemas.microsoft.com/office/drawing/2014/main" xmlns="" val="112987362"/>
                    </a:ext>
                  </a:extLst>
                </a:gridCol>
                <a:gridCol w="842279">
                  <a:extLst>
                    <a:ext uri="{9D8B030D-6E8A-4147-A177-3AD203B41FA5}">
                      <a16:colId xmlns:a16="http://schemas.microsoft.com/office/drawing/2014/main" xmlns="" val="3111342618"/>
                    </a:ext>
                  </a:extLst>
                </a:gridCol>
                <a:gridCol w="912898">
                  <a:extLst>
                    <a:ext uri="{9D8B030D-6E8A-4147-A177-3AD203B41FA5}">
                      <a16:colId xmlns:a16="http://schemas.microsoft.com/office/drawing/2014/main" xmlns="" val="3705969021"/>
                    </a:ext>
                  </a:extLst>
                </a:gridCol>
              </a:tblGrid>
              <a:tr h="395021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70C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3327410"/>
                  </a:ext>
                </a:extLst>
              </a:tr>
              <a:tr h="336499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70C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70C0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2088386"/>
                  </a:ext>
                </a:extLst>
              </a:tr>
            </a:tbl>
          </a:graphicData>
        </a:graphic>
      </p:graphicFrame>
      <p:graphicFrame>
        <p:nvGraphicFramePr>
          <p:cNvPr id="6" name="Tabuľka 6">
            <a:extLst>
              <a:ext uri="{FF2B5EF4-FFF2-40B4-BE49-F238E27FC236}">
                <a16:creationId xmlns:a16="http://schemas.microsoft.com/office/drawing/2014/main" xmlns="" id="{BA0E3033-5CB0-4601-AE3C-50A0DA53A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07196"/>
              </p:ext>
            </p:extLst>
          </p:nvPr>
        </p:nvGraphicFramePr>
        <p:xfrm>
          <a:off x="2456069" y="3962400"/>
          <a:ext cx="2632764" cy="76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7588">
                  <a:extLst>
                    <a:ext uri="{9D8B030D-6E8A-4147-A177-3AD203B41FA5}">
                      <a16:colId xmlns:a16="http://schemas.microsoft.com/office/drawing/2014/main" xmlns="" val="2602325126"/>
                    </a:ext>
                  </a:extLst>
                </a:gridCol>
                <a:gridCol w="877588">
                  <a:extLst>
                    <a:ext uri="{9D8B030D-6E8A-4147-A177-3AD203B41FA5}">
                      <a16:colId xmlns:a16="http://schemas.microsoft.com/office/drawing/2014/main" xmlns="" val="489057691"/>
                    </a:ext>
                  </a:extLst>
                </a:gridCol>
                <a:gridCol w="877588">
                  <a:extLst>
                    <a:ext uri="{9D8B030D-6E8A-4147-A177-3AD203B41FA5}">
                      <a16:colId xmlns:a16="http://schemas.microsoft.com/office/drawing/2014/main" xmlns="" val="3028330128"/>
                    </a:ext>
                  </a:extLst>
                </a:gridCol>
              </a:tblGrid>
              <a:tr h="379774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70C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5955046"/>
                  </a:ext>
                </a:extLst>
              </a:tr>
              <a:tr h="380390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70C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70C0"/>
                          </a:solidFill>
                        </a:rPr>
                        <a:t>+4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4922673"/>
                  </a:ext>
                </a:extLst>
              </a:tr>
            </a:tbl>
          </a:graphicData>
        </a:graphic>
      </p:graphicFrame>
      <p:pic>
        <p:nvPicPr>
          <p:cNvPr id="8" name="Obrázok 7" descr="Lineárna funkcia | Algebra | pohodovamatematika.sk – výklad učiva">
            <a:extLst>
              <a:ext uri="{FF2B5EF4-FFF2-40B4-BE49-F238E27FC236}">
                <a16:creationId xmlns:a16="http://schemas.microsoft.com/office/drawing/2014/main" xmlns="" id="{FC4A00DE-B477-4109-9051-AF8EF441E0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537" y="1624351"/>
            <a:ext cx="5043902" cy="41036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C6EFE604-07D4-4DCD-A310-AF1B61D660E8}"/>
              </a:ext>
            </a:extLst>
          </p:cNvPr>
          <p:cNvSpPr txBox="1"/>
          <p:nvPr/>
        </p:nvSpPr>
        <p:spPr>
          <a:xfrm>
            <a:off x="1036979" y="2789890"/>
            <a:ext cx="407835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b="1" u="sng" dirty="0">
                <a:solidFill>
                  <a:srgbClr val="0070C0"/>
                </a:solidFill>
              </a:rPr>
              <a:t>Koeficienty:</a:t>
            </a:r>
            <a:r>
              <a:rPr lang="sk-SK" b="1" dirty="0"/>
              <a:t>    </a:t>
            </a:r>
            <a:r>
              <a:rPr lang="sk-SK" b="1" dirty="0">
                <a:solidFill>
                  <a:srgbClr val="FF0000"/>
                </a:solidFill>
              </a:rPr>
              <a:t>a = 2  </a:t>
            </a:r>
            <a:r>
              <a:rPr lang="sk-SK" i="1" dirty="0">
                <a:solidFill>
                  <a:srgbClr val="FF0000"/>
                </a:solidFill>
                <a:highlight>
                  <a:srgbClr val="FFFF00"/>
                </a:highlight>
              </a:rPr>
              <a:t>smernica priamky</a:t>
            </a:r>
            <a:endParaRPr lang="sk-SK" i="1" dirty="0">
              <a:solidFill>
                <a:srgbClr val="FF0000"/>
              </a:solidFill>
            </a:endParaRPr>
          </a:p>
          <a:p>
            <a:r>
              <a:rPr lang="sk-SK" b="1" dirty="0">
                <a:solidFill>
                  <a:srgbClr val="FF0000"/>
                </a:solidFill>
              </a:rPr>
              <a:t> </a:t>
            </a:r>
            <a:r>
              <a:rPr lang="sk-SK" dirty="0"/>
              <a:t>	</a:t>
            </a:r>
            <a:r>
              <a:rPr lang="sk-SK" b="1" dirty="0">
                <a:solidFill>
                  <a:srgbClr val="FF0000"/>
                </a:solidFill>
              </a:rPr>
              <a:t>        b = -4           </a:t>
            </a:r>
            <a:r>
              <a:rPr lang="sk-SK" b="1" i="1" dirty="0" err="1">
                <a:solidFill>
                  <a:srgbClr val="FF0000"/>
                </a:solidFill>
                <a:highlight>
                  <a:srgbClr val="FFFF00"/>
                </a:highlight>
              </a:rPr>
              <a:t>P</a:t>
            </a:r>
            <a:r>
              <a:rPr lang="sk-SK" b="1" i="1" baseline="-25000" dirty="0" err="1">
                <a:solidFill>
                  <a:srgbClr val="FF0000"/>
                </a:solidFill>
                <a:highlight>
                  <a:srgbClr val="FFFF00"/>
                </a:highlight>
              </a:rPr>
              <a:t>y</a:t>
            </a:r>
            <a:r>
              <a:rPr lang="sk-SK" b="1" i="1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endParaRPr lang="sk-SK" b="1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xmlns="" id="{EA9F45A6-6628-44B1-B90A-0E7C3519BDB0}"/>
              </a:ext>
            </a:extLst>
          </p:cNvPr>
          <p:cNvSpPr txBox="1"/>
          <p:nvPr/>
        </p:nvSpPr>
        <p:spPr>
          <a:xfrm>
            <a:off x="1215886" y="5065356"/>
            <a:ext cx="387294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b="1" u="sng" dirty="0">
                <a:solidFill>
                  <a:srgbClr val="0070C0"/>
                </a:solidFill>
              </a:rPr>
              <a:t>Koeficienty:</a:t>
            </a:r>
            <a:r>
              <a:rPr lang="sk-SK" b="1" dirty="0"/>
              <a:t>    </a:t>
            </a:r>
            <a:r>
              <a:rPr lang="sk-SK" b="1" dirty="0">
                <a:solidFill>
                  <a:srgbClr val="FF0000"/>
                </a:solidFill>
              </a:rPr>
              <a:t>a = - 2 </a:t>
            </a:r>
            <a:r>
              <a:rPr lang="sk-SK" i="1" dirty="0">
                <a:solidFill>
                  <a:srgbClr val="FF0000"/>
                </a:solidFill>
                <a:highlight>
                  <a:srgbClr val="FFFF00"/>
                </a:highlight>
              </a:rPr>
              <a:t>smernica priamky</a:t>
            </a:r>
            <a:endParaRPr lang="sk-SK" b="1" dirty="0">
              <a:solidFill>
                <a:srgbClr val="FF0000"/>
              </a:solidFill>
            </a:endParaRPr>
          </a:p>
          <a:p>
            <a:r>
              <a:rPr lang="sk-SK" dirty="0"/>
              <a:t>	</a:t>
            </a:r>
            <a:r>
              <a:rPr lang="sk-SK" b="1" dirty="0">
                <a:solidFill>
                  <a:srgbClr val="FF0000"/>
                </a:solidFill>
              </a:rPr>
              <a:t>        b = 4              </a:t>
            </a:r>
            <a:r>
              <a:rPr lang="sk-SK" b="1" i="1" dirty="0" err="1">
                <a:solidFill>
                  <a:srgbClr val="FF0000"/>
                </a:solidFill>
                <a:highlight>
                  <a:srgbClr val="FFFF00"/>
                </a:highlight>
              </a:rPr>
              <a:t>P</a:t>
            </a:r>
            <a:r>
              <a:rPr lang="sk-SK" b="1" i="1" baseline="-25000" dirty="0" err="1">
                <a:solidFill>
                  <a:srgbClr val="FF0000"/>
                </a:solidFill>
                <a:highlight>
                  <a:srgbClr val="FFFF00"/>
                </a:highlight>
              </a:rPr>
              <a:t>y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xmlns="" id="{08F791D5-A702-473F-9C83-16B021F3FEE8}"/>
              </a:ext>
            </a:extLst>
          </p:cNvPr>
          <p:cNvSpPr txBox="1"/>
          <p:nvPr/>
        </p:nvSpPr>
        <p:spPr>
          <a:xfrm>
            <a:off x="9434823" y="169928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highlight>
                  <a:srgbClr val="FFFF00"/>
                </a:highlight>
              </a:rPr>
              <a:t>Rastúca funkcia</a:t>
            </a:r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xmlns="" id="{2E27C648-B5F2-4C2B-B8D9-2DE5613057E9}"/>
              </a:ext>
            </a:extLst>
          </p:cNvPr>
          <p:cNvSpPr/>
          <p:nvPr/>
        </p:nvSpPr>
        <p:spPr>
          <a:xfrm>
            <a:off x="9299264" y="5143980"/>
            <a:ext cx="16015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600" dirty="0">
                <a:highlight>
                  <a:srgbClr val="FFFF00"/>
                </a:highlight>
              </a:rPr>
              <a:t>Klesajúca funkcia</a:t>
            </a:r>
          </a:p>
        </p:txBody>
      </p:sp>
    </p:spTree>
    <p:extLst>
      <p:ext uri="{BB962C8B-B14F-4D97-AF65-F5344CB8AC3E}">
        <p14:creationId xmlns:p14="http://schemas.microsoft.com/office/powerpoint/2010/main" val="263381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2BBE3B9-3015-490F-855C-91847414F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sk-SK" sz="2000" b="1" i="1" dirty="0">
                <a:solidFill>
                  <a:srgbClr val="0070C0"/>
                </a:solidFill>
                <a:highlight>
                  <a:srgbClr val="FFFF00"/>
                </a:highlight>
              </a:rPr>
              <a:t>Lineárna funkcia, jej vlastnosti a graf:		                                    </a:t>
            </a:r>
            <a:r>
              <a:rPr lang="sk-SK" sz="2000" b="1" i="1" dirty="0">
                <a:solidFill>
                  <a:srgbClr val="FF0000"/>
                </a:solidFill>
                <a:highlight>
                  <a:srgbClr val="FFFF00"/>
                </a:highlight>
              </a:rPr>
              <a:t>Koeficient a ......  smernica</a:t>
            </a:r>
            <a:endParaRPr lang="sk-SK" sz="2000" dirty="0">
              <a:solidFill>
                <a:srgbClr val="FF0000"/>
              </a:solidFill>
            </a:endParaRPr>
          </a:p>
        </p:txBody>
      </p:sp>
      <p:pic>
        <p:nvPicPr>
          <p:cNvPr id="4" name="Zástupný objekt pre obsah 3" descr="Lineárna funkcia | Algebra | pohodovamatematika.sk – výklad učiva">
            <a:extLst>
              <a:ext uri="{FF2B5EF4-FFF2-40B4-BE49-F238E27FC236}">
                <a16:creationId xmlns:a16="http://schemas.microsoft.com/office/drawing/2014/main" xmlns="" id="{45423FF9-594B-4C40-873E-00F16609F6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36" y="1156112"/>
            <a:ext cx="3652217" cy="30677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Obrázok 4" descr="Lineárna funkcia | Algebra | pohodovamatematika.sk – výklad učiva">
            <a:extLst>
              <a:ext uri="{FF2B5EF4-FFF2-40B4-BE49-F238E27FC236}">
                <a16:creationId xmlns:a16="http://schemas.microsoft.com/office/drawing/2014/main" xmlns="" id="{67CC801B-64AE-4A31-8361-B73BE07425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893" y="1156112"/>
            <a:ext cx="3652217" cy="30677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F36D55F4-3C8E-4F9D-97C5-1D9B770A680B}"/>
              </a:ext>
            </a:extLst>
          </p:cNvPr>
          <p:cNvSpPr txBox="1"/>
          <p:nvPr/>
        </p:nvSpPr>
        <p:spPr>
          <a:xfrm>
            <a:off x="1205948" y="4770783"/>
            <a:ext cx="9687339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000" b="1" i="1" dirty="0">
                <a:solidFill>
                  <a:srgbClr val="0070C0"/>
                </a:solidFill>
              </a:rPr>
              <a:t>Ak je v rovnici y = </a:t>
            </a:r>
            <a:r>
              <a:rPr lang="sk-SK" sz="2000" b="1" i="1" dirty="0" err="1">
                <a:solidFill>
                  <a:srgbClr val="0070C0"/>
                </a:solidFill>
              </a:rPr>
              <a:t>a.x</a:t>
            </a:r>
            <a:r>
              <a:rPr lang="sk-SK" sz="2000" b="1" i="1" dirty="0">
                <a:solidFill>
                  <a:srgbClr val="0070C0"/>
                </a:solidFill>
              </a:rPr>
              <a:t> + b 	</a:t>
            </a:r>
            <a:r>
              <a:rPr lang="sk-SK" sz="2000" dirty="0">
                <a:solidFill>
                  <a:srgbClr val="FF0000"/>
                </a:solidFill>
              </a:rPr>
              <a:t>	</a:t>
            </a:r>
            <a:r>
              <a:rPr lang="sk-SK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a &gt; 0</a:t>
            </a:r>
            <a:r>
              <a:rPr lang="sk-SK" sz="2000" dirty="0">
                <a:solidFill>
                  <a:srgbClr val="FF0000"/>
                </a:solidFill>
              </a:rPr>
              <a:t>, tak je funkcia </a:t>
            </a:r>
            <a:r>
              <a:rPr lang="sk-SK" sz="2000" b="1" dirty="0">
                <a:solidFill>
                  <a:srgbClr val="FF0000"/>
                </a:solidFill>
              </a:rPr>
              <a:t>rastúca</a:t>
            </a:r>
          </a:p>
          <a:p>
            <a:r>
              <a:rPr lang="sk-SK" sz="2000" dirty="0">
                <a:solidFill>
                  <a:srgbClr val="FF0000"/>
                </a:solidFill>
              </a:rPr>
              <a:t>				</a:t>
            </a:r>
            <a:r>
              <a:rPr lang="sk-SK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a &lt; 0</a:t>
            </a:r>
            <a:r>
              <a:rPr lang="sk-SK" sz="2000" dirty="0">
                <a:solidFill>
                  <a:srgbClr val="FF0000"/>
                </a:solidFill>
              </a:rPr>
              <a:t>, tak je funkcia </a:t>
            </a:r>
            <a:r>
              <a:rPr lang="sk-SK" sz="2000" b="1" dirty="0">
                <a:solidFill>
                  <a:srgbClr val="FF0000"/>
                </a:solidFill>
              </a:rPr>
              <a:t>klesajúca</a:t>
            </a:r>
          </a:p>
          <a:p>
            <a:r>
              <a:rPr lang="sk-SK" sz="2000" dirty="0">
                <a:solidFill>
                  <a:srgbClr val="FF0000"/>
                </a:solidFill>
              </a:rPr>
              <a:t>				</a:t>
            </a:r>
            <a:r>
              <a:rPr lang="sk-SK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a = 0</a:t>
            </a:r>
            <a:r>
              <a:rPr lang="sk-SK" sz="2000" dirty="0">
                <a:solidFill>
                  <a:srgbClr val="FF0000"/>
                </a:solidFill>
              </a:rPr>
              <a:t>, tak je funkcia </a:t>
            </a:r>
            <a:r>
              <a:rPr lang="sk-SK" sz="2000" b="1" dirty="0">
                <a:solidFill>
                  <a:srgbClr val="FF0000"/>
                </a:solidFill>
              </a:rPr>
              <a:t>konštantná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xmlns="" id="{2D041A7D-F309-4C53-93ED-BA912CD0A449}"/>
              </a:ext>
            </a:extLst>
          </p:cNvPr>
          <p:cNvSpPr txBox="1"/>
          <p:nvPr/>
        </p:nvSpPr>
        <p:spPr>
          <a:xfrm>
            <a:off x="933036" y="1156112"/>
            <a:ext cx="86139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a = 2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5EC364F1-24C6-4F63-BC0D-116B961FFC0C}"/>
              </a:ext>
            </a:extLst>
          </p:cNvPr>
          <p:cNvSpPr txBox="1"/>
          <p:nvPr/>
        </p:nvSpPr>
        <p:spPr>
          <a:xfrm>
            <a:off x="9515061" y="3710609"/>
            <a:ext cx="78187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000" b="1" dirty="0">
                <a:solidFill>
                  <a:srgbClr val="0070C0"/>
                </a:solidFill>
                <a:highlight>
                  <a:srgbClr val="FFFF00"/>
                </a:highlight>
              </a:rPr>
              <a:t>a = -2</a:t>
            </a:r>
          </a:p>
        </p:txBody>
      </p:sp>
    </p:spTree>
    <p:extLst>
      <p:ext uri="{BB962C8B-B14F-4D97-AF65-F5344CB8AC3E}">
        <p14:creationId xmlns:p14="http://schemas.microsoft.com/office/powerpoint/2010/main" val="178431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D6E341B-1CC7-4B8C-8506-0AEBBC4B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sk-SK" sz="2000" b="1" i="1" dirty="0">
                <a:solidFill>
                  <a:srgbClr val="0070C0"/>
                </a:solidFill>
                <a:highlight>
                  <a:srgbClr val="FFFF00"/>
                </a:highlight>
              </a:rPr>
              <a:t>Lineárna funkcia, jej vlastnosti a graf:</a:t>
            </a:r>
            <a:endParaRPr lang="sk-SK" sz="2000" dirty="0"/>
          </a:p>
        </p:txBody>
      </p:sp>
      <p:pic>
        <p:nvPicPr>
          <p:cNvPr id="4" name="Zástupný objekt pre obsah 3" descr="Lineárna funkcia | Algebra | pohodovamatematika.sk – výklad učiva">
            <a:extLst>
              <a:ext uri="{FF2B5EF4-FFF2-40B4-BE49-F238E27FC236}">
                <a16:creationId xmlns:a16="http://schemas.microsoft.com/office/drawing/2014/main" xmlns="" id="{83D9DB70-FF2A-4E8A-A490-1CD3428E432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57" y="1368734"/>
            <a:ext cx="3672717" cy="23551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DE40B4DF-0599-4EF2-85A6-B72B3A0FDFB6}"/>
              </a:ext>
            </a:extLst>
          </p:cNvPr>
          <p:cNvSpPr txBox="1"/>
          <p:nvPr/>
        </p:nvSpPr>
        <p:spPr>
          <a:xfrm>
            <a:off x="5299213" y="1293309"/>
            <a:ext cx="6361044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dirty="0">
                <a:solidFill>
                  <a:srgbClr val="0070C0"/>
                </a:solidFill>
              </a:rPr>
              <a:t>Pre </a:t>
            </a:r>
            <a:r>
              <a:rPr lang="sk-SK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a = 0 </a:t>
            </a:r>
            <a:r>
              <a:rPr lang="sk-SK" sz="2400" dirty="0">
                <a:solidFill>
                  <a:srgbClr val="0070C0"/>
                </a:solidFill>
              </a:rPr>
              <a:t>má rovnica </a:t>
            </a:r>
            <a:r>
              <a:rPr lang="sk-SK" sz="2400" b="1" dirty="0">
                <a:solidFill>
                  <a:srgbClr val="0070C0"/>
                </a:solidFill>
              </a:rPr>
              <a:t>y = </a:t>
            </a:r>
            <a:r>
              <a:rPr lang="sk-SK" sz="2400" b="1" dirty="0" err="1">
                <a:solidFill>
                  <a:srgbClr val="0070C0"/>
                </a:solidFill>
              </a:rPr>
              <a:t>a.x</a:t>
            </a:r>
            <a:r>
              <a:rPr lang="sk-SK" sz="2400" b="1" dirty="0">
                <a:solidFill>
                  <a:srgbClr val="0070C0"/>
                </a:solidFill>
              </a:rPr>
              <a:t> + b </a:t>
            </a:r>
            <a:r>
              <a:rPr lang="sk-SK" sz="2400" dirty="0">
                <a:solidFill>
                  <a:srgbClr val="0070C0"/>
                </a:solidFill>
              </a:rPr>
              <a:t>tvar </a:t>
            </a:r>
            <a:r>
              <a:rPr lang="sk-SK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y = b</a:t>
            </a:r>
            <a:r>
              <a:rPr lang="sk-SK" sz="2400" dirty="0">
                <a:solidFill>
                  <a:srgbClr val="0070C0"/>
                </a:solidFill>
              </a:rPr>
              <a:t>, </a:t>
            </a:r>
          </a:p>
          <a:p>
            <a:pPr algn="ctr"/>
            <a:r>
              <a:rPr lang="sk-SK" sz="2400" dirty="0">
                <a:solidFill>
                  <a:srgbClr val="0070C0"/>
                </a:solidFill>
              </a:rPr>
              <a:t>kde </a:t>
            </a:r>
            <a:r>
              <a:rPr lang="sk-SK" sz="2400" b="1" dirty="0">
                <a:solidFill>
                  <a:srgbClr val="0070C0"/>
                </a:solidFill>
              </a:rPr>
              <a:t>b</a:t>
            </a:r>
            <a:r>
              <a:rPr lang="sk-SK" sz="2400" dirty="0">
                <a:solidFill>
                  <a:srgbClr val="0070C0"/>
                </a:solidFill>
              </a:rPr>
              <a:t>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ϵ</a:t>
            </a:r>
            <a:r>
              <a:rPr lang="sk-SK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</a:p>
          <a:p>
            <a:pPr algn="ctr"/>
            <a:r>
              <a:rPr lang="sk-SK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nazýva sa </a:t>
            </a:r>
            <a:r>
              <a:rPr lang="sk-SK" sz="2400" b="1" dirty="0">
                <a:solidFill>
                  <a:srgbClr val="0070C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rovnicou konštantnej funkcie</a:t>
            </a:r>
            <a:r>
              <a:rPr lang="sk-SK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endParaRPr lang="sk-SK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sk-SK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 </a:t>
            </a:r>
            <a:r>
              <a:rPr lang="sk-SK" sz="2400" b="1" dirty="0">
                <a:solidFill>
                  <a:srgbClr val="0070C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 = 0 </a:t>
            </a:r>
            <a:r>
              <a:rPr lang="sk-SK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sk-SK" sz="2400" b="1" dirty="0" err="1">
                <a:solidFill>
                  <a:srgbClr val="0070C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sk-SK" sz="2400" b="1" dirty="0">
                <a:solidFill>
                  <a:srgbClr val="0070C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≠ 0</a:t>
            </a:r>
            <a:r>
              <a:rPr lang="sk-SK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potom má rovnica</a:t>
            </a:r>
          </a:p>
          <a:p>
            <a:pPr algn="ctr"/>
            <a:r>
              <a:rPr lang="sk-SK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= </a:t>
            </a:r>
            <a:r>
              <a:rPr lang="sk-SK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a.x</a:t>
            </a:r>
            <a:r>
              <a:rPr lang="sk-SK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b </a:t>
            </a:r>
            <a:r>
              <a:rPr lang="sk-SK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tvar</a:t>
            </a:r>
          </a:p>
          <a:p>
            <a:pPr algn="ctr"/>
            <a:r>
              <a:rPr lang="sk-SK" sz="2400" b="1" dirty="0">
                <a:solidFill>
                  <a:srgbClr val="0070C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y = </a:t>
            </a:r>
            <a:r>
              <a:rPr lang="sk-SK" sz="2400" b="1" dirty="0" err="1">
                <a:solidFill>
                  <a:srgbClr val="0070C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a.x</a:t>
            </a:r>
            <a:r>
              <a:rPr lang="sk-SK" sz="2400" b="1" dirty="0">
                <a:solidFill>
                  <a:srgbClr val="0070C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algn="ctr"/>
            <a:r>
              <a:rPr lang="sk-SK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l-G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ϵ</a:t>
            </a:r>
            <a:r>
              <a:rPr lang="sk-SK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R, čo je rovnica </a:t>
            </a:r>
          </a:p>
          <a:p>
            <a:pPr algn="ctr"/>
            <a:r>
              <a:rPr lang="sk-SK" sz="2400" b="1" dirty="0">
                <a:solidFill>
                  <a:srgbClr val="0070C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priamej úmernosti</a:t>
            </a:r>
            <a:r>
              <a:rPr lang="sk-SK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sk-SK" sz="2400" dirty="0">
              <a:solidFill>
                <a:srgbClr val="0070C0"/>
              </a:solidFill>
            </a:endParaRPr>
          </a:p>
        </p:txBody>
      </p:sp>
      <p:pic>
        <p:nvPicPr>
          <p:cNvPr id="5124" name="Picture 4" descr="Graf priamej a nepriamej úmernosti - TESTOKAZI = ŠKOLA BEZ UČITEĽA">
            <a:extLst>
              <a:ext uri="{FF2B5EF4-FFF2-40B4-BE49-F238E27FC236}">
                <a16:creationId xmlns:a16="http://schemas.microsoft.com/office/drawing/2014/main" xmlns="" id="{B9ACCD03-B703-4F9F-A8F9-55BF82983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57" y="3910139"/>
            <a:ext cx="3526943" cy="24448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xmlns="" id="{41B50B24-DECB-475A-849C-EFEDC21B7770}"/>
              </a:ext>
            </a:extLst>
          </p:cNvPr>
          <p:cNvSpPr txBox="1"/>
          <p:nvPr/>
        </p:nvSpPr>
        <p:spPr>
          <a:xfrm>
            <a:off x="5605670" y="5022574"/>
            <a:ext cx="574813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dirty="0">
                <a:solidFill>
                  <a:srgbClr val="FF0000"/>
                </a:solidFill>
              </a:rPr>
              <a:t>Grafom </a:t>
            </a:r>
            <a:r>
              <a:rPr lang="sk-SK" sz="2000" b="1" dirty="0">
                <a:solidFill>
                  <a:srgbClr val="FF0000"/>
                </a:solidFill>
              </a:rPr>
              <a:t>konštantnej</a:t>
            </a:r>
            <a:r>
              <a:rPr lang="sk-SK" sz="2000" dirty="0">
                <a:solidFill>
                  <a:srgbClr val="FF0000"/>
                </a:solidFill>
              </a:rPr>
              <a:t> funkcie je priamka </a:t>
            </a:r>
          </a:p>
          <a:p>
            <a:pPr algn="ctr"/>
            <a:r>
              <a:rPr lang="sk-SK" sz="2000" b="1" dirty="0">
                <a:solidFill>
                  <a:srgbClr val="FF0000"/>
                </a:solidFill>
              </a:rPr>
              <a:t>rovnobežná</a:t>
            </a:r>
            <a:r>
              <a:rPr lang="sk-SK" sz="2000" dirty="0">
                <a:solidFill>
                  <a:srgbClr val="FF0000"/>
                </a:solidFill>
              </a:rPr>
              <a:t> s osou x.</a:t>
            </a:r>
          </a:p>
          <a:p>
            <a:pPr algn="ctr"/>
            <a:r>
              <a:rPr lang="sk-SK" sz="2000" dirty="0">
                <a:solidFill>
                  <a:srgbClr val="FF0000"/>
                </a:solidFill>
              </a:rPr>
              <a:t>Graf </a:t>
            </a:r>
            <a:r>
              <a:rPr lang="sk-SK" sz="2000" b="1" dirty="0">
                <a:solidFill>
                  <a:srgbClr val="FF0000"/>
                </a:solidFill>
              </a:rPr>
              <a:t>priamej úmernosti </a:t>
            </a:r>
            <a:r>
              <a:rPr lang="sk-SK" sz="2000" dirty="0">
                <a:solidFill>
                  <a:srgbClr val="FF0000"/>
                </a:solidFill>
              </a:rPr>
              <a:t>prechádza </a:t>
            </a:r>
          </a:p>
          <a:p>
            <a:pPr algn="ctr"/>
            <a:r>
              <a:rPr lang="sk-SK" sz="2000" b="1" dirty="0">
                <a:solidFill>
                  <a:srgbClr val="FF0000"/>
                </a:solidFill>
              </a:rPr>
              <a:t>začiatkom</a:t>
            </a:r>
            <a:r>
              <a:rPr lang="sk-SK" sz="2000" dirty="0">
                <a:solidFill>
                  <a:srgbClr val="FF0000"/>
                </a:solidFill>
              </a:rPr>
              <a:t> súradnicovej sústavy.</a:t>
            </a:r>
          </a:p>
        </p:txBody>
      </p:sp>
    </p:spTree>
    <p:extLst>
      <p:ext uri="{BB962C8B-B14F-4D97-AF65-F5344CB8AC3E}">
        <p14:creationId xmlns:p14="http://schemas.microsoft.com/office/powerpoint/2010/main" val="397139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457</Words>
  <Application>Microsoft Office PowerPoint</Application>
  <PresentationFormat>Vlastná</PresentationFormat>
  <Paragraphs>109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Motív Office</vt:lpstr>
      <vt:lpstr>Grafické znázorňovanie závislosti</vt:lpstr>
      <vt:lpstr>Prezentácia programu PowerPoint</vt:lpstr>
      <vt:lpstr>Prezentácia programu PowerPoint</vt:lpstr>
      <vt:lpstr>Prezentácia programu PowerPoint</vt:lpstr>
      <vt:lpstr>Prezentácia programu PowerPoint</vt:lpstr>
      <vt:lpstr>Lineárna funkcia, jej vlastnosti a graf:</vt:lpstr>
      <vt:lpstr>Lineárna funkcia, jej vlastnosti a graf:</vt:lpstr>
      <vt:lpstr>Lineárna funkcia, jej vlastnosti a graf:                                      Koeficient a ......  smernica</vt:lpstr>
      <vt:lpstr>Lineárna funkcia, jej vlastnosti a graf:</vt:lpstr>
      <vt:lpstr>Príklad 3. Urči rovnicu lineárnej funkcie z grafu.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Grafické znázorňovanie závislosti</dc:title>
  <dc:creator>HP15</dc:creator>
  <cp:lastModifiedBy>ucitel</cp:lastModifiedBy>
  <cp:revision>28</cp:revision>
  <dcterms:created xsi:type="dcterms:W3CDTF">2020-06-16T08:21:31Z</dcterms:created>
  <dcterms:modified xsi:type="dcterms:W3CDTF">2022-05-19T09:58:56Z</dcterms:modified>
</cp:coreProperties>
</file>