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8" r:id="rId11"/>
    <p:sldId id="265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8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racovn__h_rok_programu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racovn__h_rok_programu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sk-SK" dirty="0" smtClean="0"/>
              <a:t>Mladšia</a:t>
            </a:r>
            <a:r>
              <a:rPr lang="sk-SK" baseline="0" dirty="0" smtClean="0"/>
              <a:t> </a:t>
            </a:r>
            <a:r>
              <a:rPr lang="sk-SK" baseline="0" dirty="0" smtClean="0"/>
              <a:t>generácia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Hárok1!$B$1</c:f>
              <c:strCache>
                <c:ptCount val="1"/>
                <c:pt idx="0">
                  <c:v>Mladá generácia</c:v>
                </c:pt>
              </c:strCache>
            </c:strRef>
          </c:tx>
          <c:cat>
            <c:strRef>
              <c:f>Hárok1!$A$2:$A$5</c:f>
              <c:strCache>
                <c:ptCount val="2"/>
                <c:pt idx="0">
                  <c:v>Medicínska liečba</c:v>
                </c:pt>
                <c:pt idx="1">
                  <c:v>Prírodná liečba </c:v>
                </c:pt>
              </c:strCache>
            </c:strRef>
          </c:cat>
          <c:val>
            <c:numRef>
              <c:f>Hárok1!$B$2:$B$5</c:f>
              <c:numCache>
                <c:formatCode>General</c:formatCode>
                <c:ptCount val="4"/>
                <c:pt idx="0">
                  <c:v>10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sk-SK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sk-SK" dirty="0" smtClean="0"/>
              <a:t>Staršia</a:t>
            </a:r>
            <a:r>
              <a:rPr lang="sk-SK" baseline="0" dirty="0" smtClean="0"/>
              <a:t> generácia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Hárok1!$B$1</c:f>
              <c:strCache>
                <c:ptCount val="1"/>
                <c:pt idx="0">
                  <c:v>Staršia generácia</c:v>
                </c:pt>
              </c:strCache>
            </c:strRef>
          </c:tx>
          <c:cat>
            <c:strRef>
              <c:f>Hárok1!$A$2:$A$5</c:f>
              <c:strCache>
                <c:ptCount val="2"/>
                <c:pt idx="0">
                  <c:v>Medicínska liečba</c:v>
                </c:pt>
                <c:pt idx="1">
                  <c:v>Prírodná liečba</c:v>
                </c:pt>
              </c:strCache>
            </c:strRef>
          </c:cat>
          <c:val>
            <c:numRef>
              <c:f>Hárok1!$B$2:$B$5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72622302420530771"/>
          <c:y val="0.43560077711638434"/>
          <c:w val="0.23982635851074174"/>
          <c:h val="0.1557639777435212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sk-SK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5A6A-4B10-48D1-8D99-23552FC6190E}" type="datetimeFigureOut">
              <a:rPr lang="sk-SK" smtClean="0"/>
              <a:pPr/>
              <a:t>25. 3. 2013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82E3-E275-4C09-A7CB-87807F29AAD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5A6A-4B10-48D1-8D99-23552FC6190E}" type="datetimeFigureOut">
              <a:rPr lang="sk-SK" smtClean="0"/>
              <a:pPr/>
              <a:t>25. 3. 2013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82E3-E275-4C09-A7CB-87807F29AAD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5A6A-4B10-48D1-8D99-23552FC6190E}" type="datetimeFigureOut">
              <a:rPr lang="sk-SK" smtClean="0"/>
              <a:pPr/>
              <a:t>25. 3. 2013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82E3-E275-4C09-A7CB-87807F29AAD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5A6A-4B10-48D1-8D99-23552FC6190E}" type="datetimeFigureOut">
              <a:rPr lang="sk-SK" smtClean="0"/>
              <a:pPr/>
              <a:t>25. 3. 2013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82E3-E275-4C09-A7CB-87807F29AAD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5A6A-4B10-48D1-8D99-23552FC6190E}" type="datetimeFigureOut">
              <a:rPr lang="sk-SK" smtClean="0"/>
              <a:pPr/>
              <a:t>25. 3. 2013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82E3-E275-4C09-A7CB-87807F29AAD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5A6A-4B10-48D1-8D99-23552FC6190E}" type="datetimeFigureOut">
              <a:rPr lang="sk-SK" smtClean="0"/>
              <a:pPr/>
              <a:t>25. 3. 2013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82E3-E275-4C09-A7CB-87807F29AAD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5A6A-4B10-48D1-8D99-23552FC6190E}" type="datetimeFigureOut">
              <a:rPr lang="sk-SK" smtClean="0"/>
              <a:pPr/>
              <a:t>25. 3. 2013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82E3-E275-4C09-A7CB-87807F29AAD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5A6A-4B10-48D1-8D99-23552FC6190E}" type="datetimeFigureOut">
              <a:rPr lang="sk-SK" smtClean="0"/>
              <a:pPr/>
              <a:t>25. 3. 2013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82E3-E275-4C09-A7CB-87807F29AAD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5A6A-4B10-48D1-8D99-23552FC6190E}" type="datetimeFigureOut">
              <a:rPr lang="sk-SK" smtClean="0"/>
              <a:pPr/>
              <a:t>25. 3. 2013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82E3-E275-4C09-A7CB-87807F29AAD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5A6A-4B10-48D1-8D99-23552FC6190E}" type="datetimeFigureOut">
              <a:rPr lang="sk-SK" smtClean="0"/>
              <a:pPr/>
              <a:t>25. 3. 2013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82E3-E275-4C09-A7CB-87807F29AAD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5A6A-4B10-48D1-8D99-23552FC6190E}" type="datetimeFigureOut">
              <a:rPr lang="sk-SK" smtClean="0"/>
              <a:pPr/>
              <a:t>25. 3. 2013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82E3-E275-4C09-A7CB-87807F29AAD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75A6A-4B10-48D1-8D99-23552FC6190E}" type="datetimeFigureOut">
              <a:rPr lang="sk-SK" smtClean="0"/>
              <a:pPr/>
              <a:t>25. 3. 2013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282E3-E275-4C09-A7CB-87807F29AAD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42910" y="714356"/>
            <a:ext cx="8321578" cy="1470025"/>
          </a:xfrm>
        </p:spPr>
        <p:txBody>
          <a:bodyPr>
            <a:normAutofit fontScale="90000"/>
          </a:bodyPr>
          <a:lstStyle/>
          <a:p>
            <a:r>
              <a:rPr lang="sk-SK" sz="3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sk-SK" sz="3600" dirty="0" smtClean="0">
                <a:latin typeface="Arial" pitchFamily="34" charset="0"/>
                <a:cs typeface="Arial" pitchFamily="34" charset="0"/>
              </a:rPr>
            </a:br>
            <a:r>
              <a:rPr lang="sk-SK" sz="3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sk-SK" sz="3600" dirty="0" smtClean="0">
                <a:latin typeface="Arial" pitchFamily="34" charset="0"/>
                <a:cs typeface="Arial" pitchFamily="34" charset="0"/>
              </a:rPr>
            </a:br>
            <a:r>
              <a:rPr lang="sk-SK" sz="3600" dirty="0">
                <a:latin typeface="Arial" pitchFamily="34" charset="0"/>
                <a:cs typeface="Arial" pitchFamily="34" charset="0"/>
              </a:rPr>
              <a:t>Gymnázium Gelnica, SNP 1, 056 01 Gelnica </a:t>
            </a:r>
            <a:r>
              <a:rPr lang="sk-SK" sz="3600" dirty="0"/>
              <a:t> </a:t>
            </a:r>
            <a:br>
              <a:rPr lang="sk-SK" sz="3600" dirty="0"/>
            </a:br>
            <a:r>
              <a:rPr lang="sk-SK" sz="3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sk-SK" sz="3600" dirty="0" smtClean="0">
                <a:latin typeface="Arial" pitchFamily="34" charset="0"/>
                <a:cs typeface="Arial" pitchFamily="34" charset="0"/>
              </a:rPr>
            </a:br>
            <a:r>
              <a:rPr lang="sk-SK" sz="3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sk-SK" sz="3600" dirty="0" smtClean="0">
                <a:latin typeface="Arial" pitchFamily="34" charset="0"/>
                <a:cs typeface="Arial" pitchFamily="34" charset="0"/>
              </a:rPr>
            </a:br>
            <a:r>
              <a:rPr lang="sk-SK" sz="3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sk-SK" sz="3600" dirty="0" smtClean="0">
                <a:latin typeface="Arial" pitchFamily="34" charset="0"/>
                <a:cs typeface="Arial" pitchFamily="34" charset="0"/>
              </a:rPr>
            </a:br>
            <a:r>
              <a:rPr lang="sk-SK" b="1" i="1" dirty="0" smtClean="0">
                <a:latin typeface="Arial" pitchFamily="34" charset="0"/>
                <a:cs typeface="Arial" pitchFamily="34" charset="0"/>
              </a:rPr>
              <a:t>Lieky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/>
            </a:r>
            <a:br>
              <a:rPr lang="sk-SK" dirty="0" smtClean="0">
                <a:latin typeface="Arial" pitchFamily="34" charset="0"/>
                <a:cs typeface="Arial" pitchFamily="34" charset="0"/>
              </a:rPr>
            </a:br>
            <a:r>
              <a:rPr lang="sk-SK" sz="2700" dirty="0" smtClean="0">
                <a:latin typeface="Arial" pitchFamily="34" charset="0"/>
                <a:cs typeface="Arial" pitchFamily="34" charset="0"/>
              </a:rPr>
              <a:t>(Stredoškolská odborná činnosť)</a:t>
            </a:r>
            <a:br>
              <a:rPr lang="sk-SK" sz="2700" dirty="0" smtClean="0">
                <a:latin typeface="Arial" pitchFamily="34" charset="0"/>
                <a:cs typeface="Arial" pitchFamily="34" charset="0"/>
              </a:rPr>
            </a:br>
            <a:endParaRPr lang="sk-SK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835696" y="3933056"/>
            <a:ext cx="6400800" cy="1752600"/>
          </a:xfrm>
        </p:spPr>
        <p:txBody>
          <a:bodyPr>
            <a:normAutofit fontScale="25000" lnSpcReduction="20000"/>
          </a:bodyPr>
          <a:lstStyle/>
          <a:p>
            <a:r>
              <a:rPr lang="sk-SK" dirty="0" smtClean="0"/>
              <a:t>                          </a:t>
            </a:r>
          </a:p>
          <a:p>
            <a:endParaRPr lang="sk-SK" dirty="0"/>
          </a:p>
          <a:p>
            <a:endParaRPr lang="sk-SK" dirty="0" smtClean="0"/>
          </a:p>
          <a:p>
            <a:pPr algn="r"/>
            <a:r>
              <a:rPr lang="sk-SK" sz="5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5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               </a:t>
            </a:r>
            <a:r>
              <a:rPr lang="sk-SK" sz="9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Simona Karičková</a:t>
            </a:r>
          </a:p>
          <a:p>
            <a:pPr algn="r"/>
            <a:r>
              <a:rPr lang="sk-SK" sz="9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3. A</a:t>
            </a:r>
          </a:p>
          <a:p>
            <a:pPr algn="r"/>
            <a:r>
              <a:rPr lang="sk-SK" sz="9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2012/2013</a:t>
            </a:r>
          </a:p>
          <a:p>
            <a:pPr algn="r"/>
            <a:endParaRPr lang="sk-SK" sz="9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/>
              <a:t>Overené ,,babské lieky“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124744"/>
            <a:ext cx="7776864" cy="4713387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cibuľový sirup s cukrom proti kašľu</a:t>
            </a:r>
          </a:p>
          <a:p>
            <a:r>
              <a:rPr lang="sk-SK" dirty="0"/>
              <a:t>p</a:t>
            </a:r>
            <a:r>
              <a:rPr lang="sk-SK" dirty="0" smtClean="0"/>
              <a:t>rikladanie bravčovej a jazvečej masti pri kašli</a:t>
            </a:r>
          </a:p>
          <a:p>
            <a:r>
              <a:rPr lang="sk-SK" dirty="0"/>
              <a:t>n</a:t>
            </a:r>
            <a:r>
              <a:rPr lang="sk-SK" dirty="0" smtClean="0"/>
              <a:t>anesenie vrstvy horčice pri bežnom domácom popálení – uhasí pálenie, ani stopa po jazve</a:t>
            </a:r>
          </a:p>
          <a:p>
            <a:r>
              <a:rPr lang="sk-SK" dirty="0" smtClean="0"/>
              <a:t>jarná očista – pŕhľavový čaj</a:t>
            </a:r>
          </a:p>
          <a:p>
            <a:r>
              <a:rPr lang="sk-SK" dirty="0"/>
              <a:t>p</a:t>
            </a:r>
            <a:r>
              <a:rPr lang="sk-SK" dirty="0" smtClean="0"/>
              <a:t>rikladanie paradajky na zapálené alebo hnisavé miesto</a:t>
            </a:r>
          </a:p>
          <a:p>
            <a:r>
              <a:rPr lang="sk-SK" dirty="0" smtClean="0"/>
              <a:t>mlieko z lastovičníka vylieči bradavice (opakovaná aplikácia) </a:t>
            </a:r>
          </a:p>
          <a:p>
            <a:r>
              <a:rPr lang="sk-SK" dirty="0" smtClean="0"/>
              <a:t>zastavenie hnačky – čučoriedky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1026" name="Picture 2" descr="http://t2.gstatic.com/images?q=tbn:ANd9GcSm1PWNIfGoRiA5hLu97UFq9Es2hFqHyJL3_qMXZnpnkiHwm-CjD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388608"/>
            <a:ext cx="1368152" cy="280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57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332656"/>
            <a:ext cx="8579296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 smtClean="0"/>
              <a:t>a na z</a:t>
            </a:r>
            <a:r>
              <a:rPr lang="sk-SK" b="1" dirty="0" smtClean="0"/>
              <a:t>áver...</a:t>
            </a:r>
            <a:endParaRPr lang="sk-SK" b="1" dirty="0" smtClean="0"/>
          </a:p>
          <a:p>
            <a:pPr algn="just"/>
            <a:r>
              <a:rPr lang="sk-SK" sz="3000" i="1" dirty="0" smtClean="0">
                <a:latin typeface="Times New Roman" pitchFamily="18" charset="0"/>
                <a:cs typeface="Times New Roman" pitchFamily="18" charset="0"/>
              </a:rPr>
              <a:t>domáce recepty </a:t>
            </a:r>
            <a:r>
              <a:rPr lang="sk-SK" sz="3000" dirty="0" smtClean="0">
                <a:latin typeface="Times New Roman" pitchFamily="18" charset="0"/>
                <a:cs typeface="Times New Roman" pitchFamily="18" charset="0"/>
              </a:rPr>
              <a:t>by nemali nahrádzať pravidelné lekárske </a:t>
            </a:r>
            <a:r>
              <a:rPr lang="sk-SK" sz="3000" dirty="0" smtClean="0">
                <a:latin typeface="Times New Roman" pitchFamily="18" charset="0"/>
                <a:cs typeface="Times New Roman" pitchFamily="18" charset="0"/>
              </a:rPr>
              <a:t>prehliadky, pretože </a:t>
            </a:r>
            <a:r>
              <a:rPr lang="sk-SK" sz="3000" dirty="0" smtClean="0">
                <a:latin typeface="Times New Roman" pitchFamily="18" charset="0"/>
                <a:cs typeface="Times New Roman" pitchFamily="18" charset="0"/>
              </a:rPr>
              <a:t>lekári majú odborné </a:t>
            </a:r>
            <a:r>
              <a:rPr lang="sk-SK" sz="3000" dirty="0" smtClean="0">
                <a:latin typeface="Times New Roman" pitchFamily="18" charset="0"/>
                <a:cs typeface="Times New Roman" pitchFamily="18" charset="0"/>
              </a:rPr>
              <a:t>skúsenosti a veľa ochorení má podobné príznaky, </a:t>
            </a:r>
            <a:endParaRPr lang="sk-SK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sk-SK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3000" dirty="0" smtClean="0">
                <a:latin typeface="Times New Roman" pitchFamily="18" charset="0"/>
                <a:cs typeface="Times New Roman" pitchFamily="18" charset="0"/>
              </a:rPr>
              <a:t>lieky je potrebné </a:t>
            </a:r>
            <a:r>
              <a:rPr lang="sk-SK" sz="3000" dirty="0" smtClean="0">
                <a:latin typeface="Times New Roman" pitchFamily="18" charset="0"/>
                <a:cs typeface="Times New Roman" pitchFamily="18" charset="0"/>
              </a:rPr>
              <a:t>užívať pravidelne, starať sa o </a:t>
            </a:r>
            <a:r>
              <a:rPr lang="sk-SK" sz="3000" dirty="0" smtClean="0">
                <a:latin typeface="Times New Roman" pitchFamily="18" charset="0"/>
                <a:cs typeface="Times New Roman" pitchFamily="18" charset="0"/>
              </a:rPr>
              <a:t>svoje </a:t>
            </a:r>
            <a:r>
              <a:rPr lang="sk-SK" sz="3000" dirty="0" smtClean="0">
                <a:latin typeface="Times New Roman" pitchFamily="18" charset="0"/>
                <a:cs typeface="Times New Roman" pitchFamily="18" charset="0"/>
              </a:rPr>
              <a:t>zdravie (šport, správna životospráva), hlavne preventívne, lebo </a:t>
            </a:r>
            <a:r>
              <a:rPr lang="sk-SK" sz="3000" dirty="0" smtClean="0">
                <a:latin typeface="Times New Roman" pitchFamily="18" charset="0"/>
                <a:cs typeface="Times New Roman" pitchFamily="18" charset="0"/>
              </a:rPr>
              <a:t>náš zdravotný stav je to najdôležitejšie a najcennejšie, čo v živote </a:t>
            </a:r>
            <a:r>
              <a:rPr lang="sk-SK" sz="3000" dirty="0" smtClean="0">
                <a:latin typeface="Times New Roman" pitchFamily="18" charset="0"/>
                <a:cs typeface="Times New Roman" pitchFamily="18" charset="0"/>
              </a:rPr>
              <a:t>máme...</a:t>
            </a:r>
            <a:endParaRPr lang="sk-SK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ok 3" descr="inde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635" y="4797152"/>
            <a:ext cx="1028412" cy="1531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pPr>
              <a:buNone/>
            </a:pPr>
            <a:r>
              <a:rPr lang="sk-SK" dirty="0" smtClean="0"/>
              <a:t>              </a:t>
            </a:r>
            <a:r>
              <a:rPr lang="sk-SK" sz="4400" dirty="0" smtClean="0">
                <a:latin typeface="Algerian" pitchFamily="82" charset="0"/>
              </a:rPr>
              <a:t>ĎAKUJEM ZA POZORNOSŤ</a:t>
            </a:r>
          </a:p>
          <a:p>
            <a:pPr>
              <a:buNone/>
            </a:pPr>
            <a:endParaRPr lang="sk-SK" sz="4400" dirty="0" smtClean="0">
              <a:latin typeface="Algerian" pitchFamily="82" charset="0"/>
            </a:endParaRPr>
          </a:p>
          <a:p>
            <a:pPr>
              <a:buNone/>
            </a:pPr>
            <a:r>
              <a:rPr lang="sk-SK" sz="4400" dirty="0" smtClean="0">
                <a:latin typeface="Algerian" pitchFamily="82" charset="0"/>
              </a:rPr>
              <a:t>                                    </a:t>
            </a:r>
            <a:endParaRPr lang="sk-SK" sz="2400" u="sng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i="1" dirty="0" smtClean="0">
                <a:latin typeface="Arial" pitchFamily="34" charset="0"/>
                <a:cs typeface="Arial" pitchFamily="34" charset="0"/>
              </a:rPr>
              <a:t>Cieľ práce</a:t>
            </a:r>
            <a:endParaRPr lang="sk-SK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3293" y="1078230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sk-SK" sz="2400" dirty="0" smtClean="0">
                <a:latin typeface="Arial" pitchFamily="34" charset="0"/>
                <a:cs typeface="Arial" pitchFamily="34" charset="0"/>
              </a:rPr>
              <a:t>Zosumarizovať informácie o prírodnej a medikamentóznej liečbe</a:t>
            </a:r>
          </a:p>
          <a:p>
            <a:pPr algn="just"/>
            <a:endParaRPr lang="sk-SK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sk-SK" sz="2400" dirty="0" smtClean="0">
                <a:latin typeface="Arial" pitchFamily="34" charset="0"/>
                <a:cs typeface="Arial" pitchFamily="34" charset="0"/>
              </a:rPr>
              <a:t>Porovnať mladšiu a staršiu generáciu ľudí z hľadiska užívania prírodnej alebo medicínskej liečby</a:t>
            </a:r>
          </a:p>
          <a:p>
            <a:pPr algn="just"/>
            <a:endParaRPr lang="sk-SK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sk-SK" sz="2400" dirty="0" smtClean="0">
                <a:latin typeface="Arial" pitchFamily="34" charset="0"/>
                <a:cs typeface="Arial" pitchFamily="34" charset="0"/>
              </a:rPr>
              <a:t>Pozdvihnúť </a:t>
            </a:r>
            <a:r>
              <a:rPr lang="sk-SK" sz="2400" b="1" i="1" dirty="0">
                <a:latin typeface="Arial" pitchFamily="34" charset="0"/>
                <a:cs typeface="Arial" pitchFamily="34" charset="0"/>
              </a:rPr>
              <a:t>psychiku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 ľudí, aby si nenamýšľali viac chorôb, pretože automaticky nasleduje </a:t>
            </a:r>
            <a:r>
              <a:rPr lang="sk-SK" sz="2400" dirty="0" err="1">
                <a:latin typeface="Arial" pitchFamily="34" charset="0"/>
                <a:cs typeface="Arial" pitchFamily="34" charset="0"/>
              </a:rPr>
              <a:t>nadprimerané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 užívanie tabliet </a:t>
            </a:r>
          </a:p>
          <a:p>
            <a:pPr>
              <a:buNone/>
            </a:pPr>
            <a:endParaRPr lang="sk-SK" sz="2400" dirty="0"/>
          </a:p>
        </p:txBody>
      </p:sp>
      <p:pic>
        <p:nvPicPr>
          <p:cNvPr id="5" name="Obrázok 4" descr="21266-bolest-choroba-tabletka-liek-clan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 flipV="1">
            <a:off x="285720" y="1714488"/>
            <a:ext cx="455146" cy="393759"/>
          </a:xfrm>
          <a:prstGeom prst="rect">
            <a:avLst/>
          </a:prstGeom>
        </p:spPr>
      </p:pic>
      <p:pic>
        <p:nvPicPr>
          <p:cNvPr id="6" name="Obrázok 5" descr="21266-bolest-choroba-tabletka-liek-clano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V="1">
            <a:off x="285720" y="3071810"/>
            <a:ext cx="493530" cy="411916"/>
          </a:xfrm>
          <a:prstGeom prst="rect">
            <a:avLst/>
          </a:prstGeom>
        </p:spPr>
      </p:pic>
      <p:pic>
        <p:nvPicPr>
          <p:cNvPr id="8" name="Obrázok 7" descr="index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83113">
            <a:off x="6221966" y="4897278"/>
            <a:ext cx="2294638" cy="1535321"/>
          </a:xfrm>
          <a:prstGeom prst="rect">
            <a:avLst/>
          </a:prstGeom>
        </p:spPr>
      </p:pic>
      <p:pic>
        <p:nvPicPr>
          <p:cNvPr id="7" name="Obrázok 6" descr="21266-bolest-choroba-tabletka-liek-clan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 flipV="1">
            <a:off x="325935" y="4401169"/>
            <a:ext cx="455146" cy="39375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8820472" cy="7143776"/>
          </a:xfrm>
        </p:spPr>
        <p:txBody>
          <a:bodyPr/>
          <a:lstStyle/>
          <a:p>
            <a:endParaRPr lang="sk-SK" dirty="0" smtClean="0"/>
          </a:p>
          <a:p>
            <a:pPr algn="just">
              <a:buNone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     Už 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niekoľko stáročí ľudia rozvíjajú mnohé spôsoby </a:t>
            </a:r>
            <a:r>
              <a:rPr lang="sk-SK" sz="2400" b="1" i="1" dirty="0">
                <a:latin typeface="Arial" pitchFamily="34" charset="0"/>
                <a:cs typeface="Arial" pitchFamily="34" charset="0"/>
              </a:rPr>
              <a:t>liečby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a</a:t>
            </a:r>
            <a:r>
              <a:rPr lang="sk-SK" sz="2400" b="1" dirty="0">
                <a:latin typeface="Arial" pitchFamily="34" charset="0"/>
                <a:cs typeface="Arial" pitchFamily="34" charset="0"/>
              </a:rPr>
              <a:t> </a:t>
            </a:r>
            <a:r>
              <a:rPr lang="sk-SK" sz="2400" b="1" i="1" dirty="0">
                <a:latin typeface="Arial" pitchFamily="34" charset="0"/>
                <a:cs typeface="Arial" pitchFamily="34" charset="0"/>
              </a:rPr>
              <a:t>ochrany </a:t>
            </a:r>
            <a:r>
              <a:rPr lang="sk-SK" sz="2400" b="1" i="1" dirty="0" smtClean="0">
                <a:latin typeface="Arial" pitchFamily="34" charset="0"/>
                <a:cs typeface="Arial" pitchFamily="34" charset="0"/>
              </a:rPr>
              <a:t>zdravia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výživa, hygiena, duševné zdravie</a:t>
            </a:r>
          </a:p>
          <a:p>
            <a:pPr algn="just">
              <a:buNone/>
            </a:pPr>
            <a:r>
              <a:rPr lang="sk-SK" sz="2400" b="1" i="1" dirty="0" smtClean="0">
                <a:latin typeface="Arial" pitchFamily="34" charset="0"/>
                <a:cs typeface="Arial" pitchFamily="34" charset="0"/>
              </a:rPr>
              <a:t>      Medicína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vďaka rozšíreniu rozvoju poznania dosahuje mnoho úspechov ako doposiaľ nikdy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predtým- výrazne </a:t>
            </a:r>
            <a:r>
              <a:rPr lang="sk-SK" sz="2400" b="1" i="1" dirty="0" smtClean="0">
                <a:latin typeface="Arial" pitchFamily="34" charset="0"/>
                <a:cs typeface="Arial" pitchFamily="34" charset="0"/>
              </a:rPr>
              <a:t>predĺžený život </a:t>
            </a:r>
            <a:r>
              <a:rPr lang="sk-SK" sz="2400" i="1" dirty="0">
                <a:latin typeface="Arial" pitchFamily="34" charset="0"/>
                <a:cs typeface="Arial" pitchFamily="34" charset="0"/>
              </a:rPr>
              <a:t>a </a:t>
            </a:r>
            <a:r>
              <a:rPr lang="sk-SK" sz="2400" b="1" i="1" dirty="0" smtClean="0">
                <a:latin typeface="Arial" pitchFamily="34" charset="0"/>
                <a:cs typeface="Arial" pitchFamily="34" charset="0"/>
              </a:rPr>
              <a:t>zlepšenie </a:t>
            </a:r>
            <a:r>
              <a:rPr lang="sk-SK" sz="2400" b="1" i="1" dirty="0">
                <a:latin typeface="Arial" pitchFamily="34" charset="0"/>
                <a:cs typeface="Arial" pitchFamily="34" charset="0"/>
              </a:rPr>
              <a:t>zdravia ľudí</a:t>
            </a:r>
            <a:endParaRPr lang="sk-SK" sz="2400" b="1" i="1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sk-SK" sz="2400" b="1" i="1" dirty="0" smtClean="0">
                <a:latin typeface="Arial" pitchFamily="34" charset="0"/>
                <a:cs typeface="Arial" pitchFamily="34" charset="0"/>
              </a:rPr>
              <a:t>      Tendencia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zobrať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liek -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hladinkári, pilulkári</a:t>
            </a:r>
          </a:p>
          <a:p>
            <a:pPr algn="just">
              <a:buNone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     Väčšina liekov má </a:t>
            </a:r>
            <a:r>
              <a:rPr lang="sk-SK" sz="2400" b="1" i="1" dirty="0" smtClean="0">
                <a:latin typeface="Arial" pitchFamily="34" charset="0"/>
                <a:cs typeface="Arial" pitchFamily="34" charset="0"/>
              </a:rPr>
              <a:t>nežiadúce účinky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bolesť hlavy, začervenanie a svrbenie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pokožky -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konzultácia s lekárom</a:t>
            </a:r>
          </a:p>
        </p:txBody>
      </p:sp>
      <p:pic>
        <p:nvPicPr>
          <p:cNvPr id="2050" name="Picture 2" descr="https://encrypted-tbn3.gstatic.com/images?q=tbn:ANd9GcQ-Iwi9u6OgGuUUFiqfRz_up9QrBAfP6ZBGRthqstNgUEpdIJb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1115433">
            <a:off x="6209657" y="4436565"/>
            <a:ext cx="2633214" cy="197237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pic>
        <p:nvPicPr>
          <p:cNvPr id="4" name="Obrázok 3" descr="21266-bolest-choroba-tabletka-liek-clano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282" y="660981"/>
            <a:ext cx="214314" cy="160964"/>
          </a:xfrm>
          <a:prstGeom prst="rect">
            <a:avLst/>
          </a:prstGeom>
        </p:spPr>
      </p:pic>
      <p:pic>
        <p:nvPicPr>
          <p:cNvPr id="5" name="Obrázok 4" descr="21266-bolest-choroba-tabletka-liek-clano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283" y="1553918"/>
            <a:ext cx="214314" cy="160964"/>
          </a:xfrm>
          <a:prstGeom prst="rect">
            <a:avLst/>
          </a:prstGeom>
        </p:spPr>
      </p:pic>
      <p:pic>
        <p:nvPicPr>
          <p:cNvPr id="6" name="Obrázok 5" descr="21266-bolest-choroba-tabletka-liek-clano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4282" y="2643182"/>
            <a:ext cx="240944" cy="180964"/>
          </a:xfrm>
          <a:prstGeom prst="rect">
            <a:avLst/>
          </a:prstGeom>
        </p:spPr>
      </p:pic>
      <p:pic>
        <p:nvPicPr>
          <p:cNvPr id="7" name="Obrázok 6" descr="21266-bolest-choroba-tabletka-liek-clano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4282" y="3143248"/>
            <a:ext cx="240944" cy="1809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rosacea-cheek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2214554"/>
            <a:ext cx="2500330" cy="1699007"/>
          </a:xfrm>
        </p:spPr>
      </p:pic>
      <p:pic>
        <p:nvPicPr>
          <p:cNvPr id="15362" name="Picture 2" descr="https://encrypted-tbn0.gstatic.com/images?q=tbn:ANd9GcQW8hzaobdOEfFNEydIOw4FQH1CotJMMaQT2uOkkYzbo4Y-QFMok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2143116"/>
            <a:ext cx="2314575" cy="1981201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2214546" y="357166"/>
            <a:ext cx="3429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i="1" dirty="0" smtClean="0"/>
              <a:t> </a:t>
            </a:r>
            <a:r>
              <a:rPr lang="sk-SK" sz="2800" b="1" i="1" dirty="0" smtClean="0">
                <a:latin typeface="Arial" pitchFamily="34" charset="0"/>
                <a:cs typeface="Arial" pitchFamily="34" charset="0"/>
              </a:rPr>
              <a:t>Možné nežiadúce účinky liekov</a:t>
            </a:r>
            <a:endParaRPr lang="sk-SK" sz="28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4" name="AutoShape 4" descr="data:image/jpeg;base64,/9j/4AAQSkZJRgABAQAAAQABAAD/2wBDAAkGBwgHBgkIBwgKCgkLDRYPDQwMDRsUFRAWIB0iIiAdHx8kKDQsJCYxJx8fLT0tMTU3Ojo6Iys/RD84QzQ5Ojf/2wBDAQoKCg0MDRoPDxo3JR8lNzc3Nzc3Nzc3Nzc3Nzc3Nzc3Nzc3Nzc3Nzc3Nzc3Nzc3Nzc3Nzc3Nzc3Nzc3Nzc3Nzf/wAARCADCAQMDASIAAhEBAxEB/8QAGwAAAwEBAQEBAAAAAAAAAAAAAQIDAAQGBQf/xAAvEAABBAEDAwMEAgICAwAAAAABAAIRITEDEkFRYXEigZEEMqGxE8FC8dHwFFLh/8QAGAEBAQEBAQAAAAAAAAAAAAAAAAECAwT/xAAdEQEBAQACAwEBAAAAAAAAAAAAARECIRIxQVFx/9oADAMBAAIRAxEAPwD9TJJw411Q5mTKUxj5RaJ4pcXtYOMepxWkk2ShFmkOs+yisTZEn5QLnbgAaObRIJbRQI4BUGk9fylJdQaTHMlMSZ4SuBIqkWNuJWJMCz8oWOPco5JIjEUitJBIkpSSIv8AKJieSgRXOUGJJBs/KXcTcke6J47H8IGLjlRRkybPykc5wM3fdGJpAmZHRBtzupykJNSSPCMiUpPhFYl1wSUhJ6xCzpiQIKBgm8qKXc4SQT8pdzqIcflZzoibnhLMxGCorFxsg2OqDjRJd+VncCD6uUhuaN2Qixmkhpq+koBwogmQOcoMM+otgx1T1HMQjXojh3PiUknJm++FRzSQDMHsgQBPbqoJmbO4ws47QC5xRJkwBRylfBEDCgBdBo0LyiDI9JMpGSZkAjhGgdpm+ipTyR/kflZbcBUFZGXo5EGrWPg1ws70mJopaA6rs88Y8xSEgm4jqsYAlwiVgQBAAj4RpiboSI5pERFfCSQHAzS0gzG6+VENwe60da8pL5KJMxJ4RQqcj2WfJoWM4WIMCjB7pNSYIGTm1DD/AOMzYOCFiZMR4UmkgCbTYBI4/KLgx5sIE0eSs5wGMpJmpjrKixq4igt6S3aYvIWNSR/ylkTmEUDInPlDIvPhFxueIUnOB7+6i4JIMiifGEpfZMg9VgSBiSRypanaimtYLzJ7DqtIMADKnPIzPVO6A2sgwoYVzjRA56pZcNpjm0xJ3R8Kes5+w7Pu6o1J8UBzXygTBJIJhFhcWGSJhI6WsFmQiZ2eZaeJ6pHGIBbPGFSTBkBLtAuPhQ1MyJgA9EHNBhvMzKLhMxPss8kGaIjlFK6R6QB0WAINiuLQBkiD9uQiYMEc8ohZWVAABH9rKD0E96KUmZEcccoGieQg85rjK7OEA2Rif0mJMDBu+aXG76gaWszRIcS4EyG0PddAIEwUla5cbBmPt62jIBIBMngqJ+0EcpjJBmiKUMPIDacMdEQHCBISEAGJ4RHEV4RBtpFXGQk1CRMmJ5KYAmTHbykccmT2RfpBn8piYsH4tI2wJ46pqqWgR+VFEkgTXstuiSPyg50CM3SQGzaLIbcYOCkc4AZg/CDgd07vTGOpSOB3AgUs61IdziaxPdKAIN2CgMG8psNEYQB3QH+lzukmxfZNqasOAIJMGxhBsGDCmtSYAqalEQCYwRhB7rP5lHiJ4VCTAdAlZpLpzfZDBxSxdcKCjSWsgiCQlcwlwAgDlMTfFC0jiZm5CqGtqG6hEZwg4gumeEBgx5UQHASTEQUHO5yD1WJ3SIlK7DfKAtiy0QsRtOI9kgdc2mmZOUVr5ErJR/LwWx3WQegktuEu6RHCzpJmaPdAgC6gcrtXEjgBLjEzSwLephZzqNc5UXEbxtMt5UX+rHcYc2IHRSlztSIIBFd05jaIg9SlY6CRNcqKfcRO6imDjeY7oTuGT5WMSL8lAZBrnykJBAEfCBcDJgZWbxPN9lDBANmTHhKSMc9lnubYMypAyBU+VLWpFSQRMV+lIOMkkweCKTB08IOgmlKsmNIEibUw9oMZlZ7rPI8KUycmeDClak1cFv8A9KQuqM8pZDWNBuBSnqPJMABCQHAueXVBHKYkNaJIsINdBngZUNTVLnAGR0KN5a6AfVeDcrbuBkhTY7B9k4s7qRKzhIk5QPp9PMZlGN3OaWMQjOs1xLROSkcd0QSs8xx+UCIcKm0GJMboB4PEpgZNftAwcjssBwMKILrJ/wCwkIvPhN6QLuUhIg1AHCAOBEQJnKbAomvykDpPbhNMtEKlYuE2fkFZScdTcYj5WVMeh1HbjB/SmTwJkeyLzXphIx0STP6hdHOQHGrk3yudw9cgwebVnkkED9qJOwTyBamt50rpk7YOCVJ2qP52t5IkjqkbqHVFYhNpaDGkENsojpDpBgUhuIuEoMhwPssXwLv+1CQ5cBE4lKNQFxgwJ5U3O7QOyQEVY8pWvFQkESbMQg5wDd1BTc4Q2EHO3UMeVF8VGvlpu/CzneoQkZ6WmTxaUuE+yyZ2YukbeYtTAhM4A3FgZSOxMqKznyAFJzvVIxhJquhwAN8qZftcJNdkdJFy4AeUhI4ypuBozhGeeipirXDzBiFRp69FHTEWOuVVoDYrHdGOQh1i1nGh/wAoFw37R0mUTgXkoyk9ztwAwq3znqohw3EcjCoHDPMYRaxIPOTHhAuAJAo5QuDZSCZgcc9UMMXDbI4Uy4uJhYmUDPB5UMEEXPymPqBEqU5xCBdBpDDl7JvPlZRGoOSVk0x6MugktieJUzyXpN0OFifGUd4mDa6ucgn1UfwufU03OB3G/C6WvbM0k+peIgWVGp+I6QAAGAMqw47rl0Ht3Ed10AXPZSVeUwxIB7A5S6hI9igXCOaKRxJ7icpSQryZg8rF7ds/KBILjiQpE0Z8qa6ziZ+qN20civKZpIAByFINmzzi1nPM1wIULPxeQAClkEkCvKQHab8JtwG79hGMUcb7FRc+uqVzvTfCTduAlTUkK+3WlLACCTN4VGgGZGOy0iCco3KQgAkD9oEjt3RBl48Keqf8hnCNnY82ByV0A2AZkrjY6Htk+oK41IBPOVdY5Q8gvJjik+RE+FAOjBpPu9QnpKaxiMFuo4uOD8p9wiREgKGs/dM0eqRjy4HyprpmukvGAbQLrvoo6ciQcppG2r4Riwz3EG0pNpTcWZSOImUDFxMZE/hYGTnslDogyhPIPKBwKwSspOPqNlZEfdk/CweXWYPnhTc6i2om0rnxPT4W9THQfSTxS5PqH6k+rnlOdT1DmkmqHOgFSt8Znsv0zCXTwCuo6myWjPVSks0yJ+FNhsEp6W991Vr4t2UN0iOmFiavGVN5gUokFpl185TEAjaRSjusGws55AMDipUtbU3tEDgUo62qGkQof+QCehHdc+rqlzxHKz5NTj27mugAyVQGTU/C5WGBJMwqB4a4OlaY5RXVO0bjgBTBbAlwnjuub6jWL3lsmDwnYQRuNAAgQCiZkXLw2cKb3GI5lTDpcf74TE5iPJRfTNdtMH2S6j5MDCDiGho5lc2sXaeMZUrU7U0ngasTMrqBG3vC+Z9OHOduNFdzWm7ykTksHWCCIikHalSVM0Ag4mcUAqz0zxvN8WUAGgEBK0k3djCx1McBQ05dc9EgfjvlbScHHKlrajQTHshi4cMlI5/pIGEgeCPCnuLiek9EZU3CglDiAbQc6AkJO0wgeZ5WUt/QrIPvzA3F3KD33tr5SakbRxUpS0Haeei3SKMFfkwrO1GAgtwB0UQRsMe4XM/W2kAilK1O3Y/VEOg8UojU3AEfvlcWprl5AaVTS3NZflSVckdW+BGCOSldqgUb7qW6aMT3SCpmAhkNq6jiJAGZUn6pvJPKd0EwDACk4tOBFwpY3KQ6jWNO3JKkwyTuGE7mSRATlrSJ4NELONi3U9Ve6J1MCZpRaQJlZjg7qtRmxWi6YkptRzhpHZEyMj5UWTN4Tl+YKrFNi8Ei4TbpgC6XPvkzNro0CLLuiIWxJjKi8nUfYEGgn+o1ZmOOiRpkSb6FFBtOFQOF0MdDZn3UmgZKZpgGTARLVWOkCSPdAmaPVDfQcCY4UyYxiZRl0Pj7ga4XO4zSmdQyB39kh1JPuoHc4NJI54XBquc7UgYlWLzvI4QaQ50ou4oxxDYI8rNcZPfBS7twAAjkpXyMWiVQuAdBObQa+jGFDdDryiMEzMqs1Td0BWSFwPI+FkH35BvMZIW3DdQhS33zPYp95G2q+bWjTb6ggUkcN8bgI+EjnEk1nskl0ERN8qLrFgDjtRBqsnBSh4GT8FAPEV/tF208wIOYWDjRijSQu5Lgl/k64n5UVRzgTZKTdk8BKHGOJCQOIB3YQlM91CAlJIEH5Tue0NgdKXDr6pdIa40pXSVZrhuhVENbAHwuDQkOBXU7V2sE5zSkaolwkwhJEnMqLnw88BBurNzyrGK6Gj0TCJdkTai4yDdLNcZ5zarAajXusmpyn0nNnYTJAWcC4CahKxsGcFQ10yARjhEkC7zypNmiMHnqiXAGDKIpvgQUrnTZPCQukSSB3UX6lgWqipHcAi1PUO2yQpbiASSubU1XueGtFKEdW6BACUFTG45KO+MwgMEuDpJCo77eD0Uw4Ge6Oo6BSok6fuGZW3uNcpQ8OJ8ouBs8ohgaysoyOYlZFx6FrxZrPS1i/cKImFz72YySs/ViwBA6C1WdX3EQaBQ3QCHOJXMNU7ZJIWa8zJAI6wgsCTUViMIOftiNqk97qjHVA/aJM3CNRRrw4njoZQeQJcTNcKLnlpIBirm1A6juXTPbKjWu1pBhT1dSHRMrmOuQTQACiHF75MoeltVznOhphTY0gG75TbxPMhZz5+0ABDyVY9tSbSarnOMgyRg9FzvJETak/wCoJG27Usa8lHvfQcZ7osfdi0mljM1zacMgTNlJDdWbqUTUqodDRfsuPJPHcK7T1OKVZqxJWk7pNThTm56ouMC+O6Mn3jgGuVi8UAaUtxxwgXSMwJtEVLt2cd0ps4CnJWLoNGUTQcfPhJHqsIOdGJyg6c38qLBcc5ysSAeEhn/aBJokz2VDB8A7TCTX1XEQMLFwAFSeUj3l08T2Q3DfTNcXXQVtbUAaQ35XIdVzQGg1MlJqatWUUXPM24rLlOq0n7Ssoa9LuueyQvk/fJ7lSdIoHKTc6IPv/tdGNXDpdMxScvoeorlaYhxJBTjUM2srrr3t/j3OIB7FRdrBxO0yByubW1WuEfkcoNO1sAwIVNdDnANk2VHe0zXhJvJFHtQWBruosoXZBNoij25S1Z/aWYv5TC05fGRk8oFznCnUpHUbZlINQGINftE1cmI4UtZhJF2Fg8CDNlMSTyR7qGtpvDYJKD9doFOEpdQBwvlcp+n9Qs2mNa6NHULtR3ld4A2jB5XB9PpjTH3Hv3XWNQAQDaYlp9R5DgAJEcBEEVce6kT1PsQgXFo4lU1SRkkZQcf/AFBpI0mpEoOdi75QVkkGaCmXCLJM5UdRz3YhEEmBBKjK29rcnKjr/UgxF91N5ji45XO8uMR7ouuhupImbKIdQUdMw1MHVSqaoSSDJOUpszKQuOEpJJEhQEuG2lF8uJVSBAmFqwUSpN0/SFlSYwsqj6B1CTVwmDiGzycyaChJFfmcobiZM+ZWxcvltGPJUzqiDxzKm5+02B7KZdI+2JTDVt8OHmeqP8kcrm3E5PhKNR0ekglTDXUNaKAOUf5YM/0uL+b1AVXVYveQbEIa7N8/5DCBdXqNcLjc91SRSzHtkkmkxPJZ7pEj8hICYOMdeUHPaRmfCEtEwbUw1Xd7Jw6eT7KLCIkAlUDnAy4jPRF05JPCBnqVt0/5SlLiXIacF20nHYoh5Akwpl3ZKSSKJRVi6jEINLtx9Vd1Iv8ATdIB4HNAIa6A4iZNlJqa5EACApM1AQITvbLZQ1t5jomZqEf5QPK5iTJBKxd6eyhqurrgThSadxGZXMWbjJJI6K2nAxKYW6vIkYW3D/SnucXQBXZYkxZvwgaScoE34SkiO6VzwfSoHL6r8LXANpAeyxM5QE5WUy8rIj6cCTQws8ANkASssuiJN+0+6k0AvsSssgzf7/tMRAHlZZESIFVyVhhZZCn2jcaCm4CYgLLKMi0DYa/7IRcAHCAssii0DdjlVgEiQFllGialGlSBscYE0sshGAG7CQgXQWWUaKALpZwF0FllUK0DcKGU5+wrLKLEG5PhYj1NWWRPoOGVRoEmuFlkDwINBK8AYAWWRSFK4elZZQNx7KcCMLLIlAgThZZZV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5366" name="AutoShape 6" descr="data:image/jpeg;base64,/9j/4AAQSkZJRgABAQAAAQABAAD/2wBDAAkGBwgHBgkIBwgKCgkLDRYPDQwMDRsUFRAWIB0iIiAdHx8kKDQsJCYxJx8fLT0tMTU3Ojo6Iys/RD84QzQ5Ojf/2wBDAQoKCg0MDRoPDxo3JR8lNzc3Nzc3Nzc3Nzc3Nzc3Nzc3Nzc3Nzc3Nzc3Nzc3Nzc3Nzc3Nzc3Nzc3Nzc3Nzc3Nzf/wAARCADCAQMDASIAAhEBAxEB/8QAGwAAAwEBAQEBAAAAAAAAAAAAAQIDAAQGBQf/xAAvEAABBAEDAwMEAgICAwAAAAABAAIRITEDEkFRYXEigZEEMqGxE8FC8dHwFFLh/8QAGAEBAQEBAQAAAAAAAAAAAAAAAAECAwT/xAAdEQEBAQACAwEBAAAAAAAAAAAAARECIRIxQVFx/9oADAMBAAIRAxEAPwD9TJJw411Q5mTKUxj5RaJ4pcXtYOMepxWkk2ShFmkOs+yisTZEn5QLnbgAaObRIJbRQI4BUGk9fylJdQaTHMlMSZ4SuBIqkWNuJWJMCz8oWOPco5JIjEUitJBIkpSSIv8AKJieSgRXOUGJJBs/KXcTcke6J47H8IGLjlRRkybPykc5wM3fdGJpAmZHRBtzupykJNSSPCMiUpPhFYl1wSUhJ6xCzpiQIKBgm8qKXc4SQT8pdzqIcflZzoibnhLMxGCorFxsg2OqDjRJd+VncCD6uUhuaN2Qixmkhpq+koBwogmQOcoMM+otgx1T1HMQjXojh3PiUknJm++FRzSQDMHsgQBPbqoJmbO4ws47QC5xRJkwBRylfBEDCgBdBo0LyiDI9JMpGSZkAjhGgdpm+ipTyR/kflZbcBUFZGXo5EGrWPg1ws70mJopaA6rs88Y8xSEgm4jqsYAlwiVgQBAAj4RpiboSI5pERFfCSQHAzS0gzG6+VENwe60da8pL5KJMxJ4RQqcj2WfJoWM4WIMCjB7pNSYIGTm1DD/AOMzYOCFiZMR4UmkgCbTYBI4/KLgx5sIE0eSs5wGMpJmpjrKixq4igt6S3aYvIWNSR/ylkTmEUDInPlDIvPhFxueIUnOB7+6i4JIMiifGEpfZMg9VgSBiSRypanaimtYLzJ7DqtIMADKnPIzPVO6A2sgwoYVzjRA56pZcNpjm0xJ3R8Kes5+w7Pu6o1J8UBzXygTBJIJhFhcWGSJhI6WsFmQiZ2eZaeJ6pHGIBbPGFSTBkBLtAuPhQ1MyJgA9EHNBhvMzKLhMxPss8kGaIjlFK6R6QB0WAINiuLQBkiD9uQiYMEc8ohZWVAABH9rKD0E96KUmZEcccoGieQg85rjK7OEA2Rif0mJMDBu+aXG76gaWszRIcS4EyG0PddAIEwUla5cbBmPt62jIBIBMngqJ+0EcpjJBmiKUMPIDacMdEQHCBISEAGJ4RHEV4RBtpFXGQk1CRMmJ5KYAmTHbykccmT2RfpBn8piYsH4tI2wJ46pqqWgR+VFEkgTXstuiSPyg50CM3SQGzaLIbcYOCkc4AZg/CDgd07vTGOpSOB3AgUs61IdziaxPdKAIN2CgMG8psNEYQB3QH+lzukmxfZNqasOAIJMGxhBsGDCmtSYAqalEQCYwRhB7rP5lHiJ4VCTAdAlZpLpzfZDBxSxdcKCjSWsgiCQlcwlwAgDlMTfFC0jiZm5CqGtqG6hEZwg4gumeEBgx5UQHASTEQUHO5yD1WJ3SIlK7DfKAtiy0QsRtOI9kgdc2mmZOUVr5ErJR/LwWx3WQegktuEu6RHCzpJmaPdAgC6gcrtXEjgBLjEzSwLephZzqNc5UXEbxtMt5UX+rHcYc2IHRSlztSIIBFd05jaIg9SlY6CRNcqKfcRO6imDjeY7oTuGT5WMSL8lAZBrnykJBAEfCBcDJgZWbxPN9lDBANmTHhKSMc9lnubYMypAyBU+VLWpFSQRMV+lIOMkkweCKTB08IOgmlKsmNIEibUw9oMZlZ7rPI8KUycmeDClak1cFv8A9KQuqM8pZDWNBuBSnqPJMABCQHAueXVBHKYkNaJIsINdBngZUNTVLnAGR0KN5a6AfVeDcrbuBkhTY7B9k4s7qRKzhIk5QPp9PMZlGN3OaWMQjOs1xLROSkcd0QSs8xx+UCIcKm0GJMboB4PEpgZNftAwcjssBwMKILrJ/wCwkIvPhN6QLuUhIg1AHCAOBEQJnKbAomvykDpPbhNMtEKlYuE2fkFZScdTcYj5WVMeh1HbjB/SmTwJkeyLzXphIx0STP6hdHOQHGrk3yudw9cgwebVnkkED9qJOwTyBamt50rpk7YOCVJ2qP52t5IkjqkbqHVFYhNpaDGkENsojpDpBgUhuIuEoMhwPssXwLv+1CQ5cBE4lKNQFxgwJ5U3O7QOyQEVY8pWvFQkESbMQg5wDd1BTc4Q2EHO3UMeVF8VGvlpu/CzneoQkZ6WmTxaUuE+yyZ2YukbeYtTAhM4A3FgZSOxMqKznyAFJzvVIxhJquhwAN8qZftcJNdkdJFy4AeUhI4ypuBozhGeeipirXDzBiFRp69FHTEWOuVVoDYrHdGOQh1i1nGh/wAoFw37R0mUTgXkoyk9ztwAwq3znqohw3EcjCoHDPMYRaxIPOTHhAuAJAo5QuDZSCZgcc9UMMXDbI4Uy4uJhYmUDPB5UMEEXPymPqBEqU5xCBdBpDDl7JvPlZRGoOSVk0x6MugktieJUzyXpN0OFifGUd4mDa6ucgn1UfwufU03OB3G/C6WvbM0k+peIgWVGp+I6QAAGAMqw47rl0Ht3Ed10AXPZSVeUwxIB7A5S6hI9igXCOaKRxJ7icpSQryZg8rF7ds/KBILjiQpE0Z8qa6ziZ+qN20civKZpIAByFINmzzi1nPM1wIULPxeQAClkEkCvKQHab8JtwG79hGMUcb7FRc+uqVzvTfCTduAlTUkK+3WlLACCTN4VGgGZGOy0iCco3KQgAkD9oEjt3RBl48Keqf8hnCNnY82ByV0A2AZkrjY6Htk+oK41IBPOVdY5Q8gvJjik+RE+FAOjBpPu9QnpKaxiMFuo4uOD8p9wiREgKGs/dM0eqRjy4HyprpmukvGAbQLrvoo6ciQcppG2r4Riwz3EG0pNpTcWZSOImUDFxMZE/hYGTnslDogyhPIPKBwKwSspOPqNlZEfdk/CweXWYPnhTc6i2om0rnxPT4W9THQfSTxS5PqH6k+rnlOdT1DmkmqHOgFSt8Znsv0zCXTwCuo6myWjPVSks0yJ+FNhsEp6W991Vr4t2UN0iOmFiavGVN5gUokFpl185TEAjaRSjusGws55AMDipUtbU3tEDgUo62qGkQof+QCehHdc+rqlzxHKz5NTj27mugAyVQGTU/C5WGBJMwqB4a4OlaY5RXVO0bjgBTBbAlwnjuub6jWL3lsmDwnYQRuNAAgQCiZkXLw2cKb3GI5lTDpcf74TE5iPJRfTNdtMH2S6j5MDCDiGho5lc2sXaeMZUrU7U0ngasTMrqBG3vC+Z9OHOduNFdzWm7ykTksHWCCIikHalSVM0Ag4mcUAqz0zxvN8WUAGgEBK0k3djCx1McBQ05dc9EgfjvlbScHHKlrajQTHshi4cMlI5/pIGEgeCPCnuLiek9EZU3CglDiAbQc6AkJO0wgeZ5WUt/QrIPvzA3F3KD33tr5SakbRxUpS0Haeei3SKMFfkwrO1GAgtwB0UQRsMe4XM/W2kAilK1O3Y/VEOg8UojU3AEfvlcWprl5AaVTS3NZflSVckdW+BGCOSldqgUb7qW6aMT3SCpmAhkNq6jiJAGZUn6pvJPKd0EwDACk4tOBFwpY3KQ6jWNO3JKkwyTuGE7mSRATlrSJ4NELONi3U9Ve6J1MCZpRaQJlZjg7qtRmxWi6YkptRzhpHZEyMj5UWTN4Tl+YKrFNi8Ei4TbpgC6XPvkzNro0CLLuiIWxJjKi8nUfYEGgn+o1ZmOOiRpkSb6FFBtOFQOF0MdDZn3UmgZKZpgGTARLVWOkCSPdAmaPVDfQcCY4UyYxiZRl0Pj7ga4XO4zSmdQyB39kh1JPuoHc4NJI54XBquc7UgYlWLzvI4QaQ50ou4oxxDYI8rNcZPfBS7twAAjkpXyMWiVQuAdBObQa+jGFDdDryiMEzMqs1Td0BWSFwPI+FkH35BvMZIW3DdQhS33zPYp95G2q+bWjTb6ggUkcN8bgI+EjnEk1nskl0ERN8qLrFgDjtRBqsnBSh4GT8FAPEV/tF208wIOYWDjRijSQu5Lgl/k64n5UVRzgTZKTdk8BKHGOJCQOIB3YQlM91CAlJIEH5Tue0NgdKXDr6pdIa40pXSVZrhuhVENbAHwuDQkOBXU7V2sE5zSkaolwkwhJEnMqLnw88BBurNzyrGK6Gj0TCJdkTai4yDdLNcZ5zarAajXusmpyn0nNnYTJAWcC4CahKxsGcFQ10yARjhEkC7zypNmiMHnqiXAGDKIpvgQUrnTZPCQukSSB3UX6lgWqipHcAi1PUO2yQpbiASSubU1XueGtFKEdW6BACUFTG45KO+MwgMEuDpJCo77eD0Uw4Ge6Oo6BSok6fuGZW3uNcpQ8OJ8ouBs8ohgaysoyOYlZFx6FrxZrPS1i/cKImFz72YySs/ViwBA6C1WdX3EQaBQ3QCHOJXMNU7ZJIWa8zJAI6wgsCTUViMIOftiNqk97qjHVA/aJM3CNRRrw4njoZQeQJcTNcKLnlpIBirm1A6juXTPbKjWu1pBhT1dSHRMrmOuQTQACiHF75MoeltVznOhphTY0gG75TbxPMhZz5+0ABDyVY9tSbSarnOMgyRg9FzvJETak/wCoJG27Usa8lHvfQcZ7osfdi0mljM1zacMgTNlJDdWbqUTUqodDRfsuPJPHcK7T1OKVZqxJWk7pNThTm56ouMC+O6Mn3jgGuVi8UAaUtxxwgXSMwJtEVLt2cd0ps4CnJWLoNGUTQcfPhJHqsIOdGJyg6c38qLBcc5ysSAeEhn/aBJokz2VDB8A7TCTX1XEQMLFwAFSeUj3l08T2Q3DfTNcXXQVtbUAaQ35XIdVzQGg1MlJqatWUUXPM24rLlOq0n7Ssoa9LuueyQvk/fJ7lSdIoHKTc6IPv/tdGNXDpdMxScvoeorlaYhxJBTjUM2srrr3t/j3OIB7FRdrBxO0yByubW1WuEfkcoNO1sAwIVNdDnANk2VHe0zXhJvJFHtQWBruosoXZBNoij25S1Z/aWYv5TC05fGRk8oFznCnUpHUbZlINQGINftE1cmI4UtZhJF2Fg8CDNlMSTyR7qGtpvDYJKD9doFOEpdQBwvlcp+n9Qs2mNa6NHULtR3ld4A2jB5XB9PpjTH3Hv3XWNQAQDaYlp9R5DgAJEcBEEVce6kT1PsQgXFo4lU1SRkkZQcf/AFBpI0mpEoOdi75QVkkGaCmXCLJM5UdRz3YhEEmBBKjK29rcnKjr/UgxF91N5ji45XO8uMR7ouuhupImbKIdQUdMw1MHVSqaoSSDJOUpszKQuOEpJJEhQEuG2lF8uJVSBAmFqwUSpN0/SFlSYwsqj6B1CTVwmDiGzycyaChJFfmcobiZM+ZWxcvltGPJUzqiDxzKm5+02B7KZdI+2JTDVt8OHmeqP8kcrm3E5PhKNR0ekglTDXUNaKAOUf5YM/0uL+b1AVXVYveQbEIa7N8/5DCBdXqNcLjc91SRSzHtkkmkxPJZ7pEj8hICYOMdeUHPaRmfCEtEwbUw1Xd7Jw6eT7KLCIkAlUDnAy4jPRF05JPCBnqVt0/5SlLiXIacF20nHYoh5Akwpl3ZKSSKJRVi6jEINLtx9Vd1Iv8ATdIB4HNAIa6A4iZNlJqa5EACApM1AQITvbLZQ1t5jomZqEf5QPK5iTJBKxd6eyhqurrgThSadxGZXMWbjJJI6K2nAxKYW6vIkYW3D/SnucXQBXZYkxZvwgaScoE34SkiO6VzwfSoHL6r8LXANpAeyxM5QE5WUy8rIj6cCTQws8ANkASssuiJN+0+6k0AvsSssgzf7/tMRAHlZZESIFVyVhhZZCn2jcaCm4CYgLLKMi0DYa/7IRcAHCAssii0DdjlVgEiQFllGialGlSBscYE0sshGAG7CQgXQWWUaKALpZwF0FllUK0DcKGU5+wrLKLEG5PhYj1NWWRPoOGVRoEmuFlkDwINBK8AYAWWRSFK4elZZQNx7KcCMLLIlAgThZZZV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5368" name="AutoShape 8" descr="data:image/jpeg;base64,/9j/4AAQSkZJRgABAQAAAQABAAD/2wBDAAkGBwgHBgkIBwgKCgkLDRYPDQwMDRsUFRAWIB0iIiAdHx8kKDQsJCYxJx8fLT0tMTU3Ojo6Iys/RD84QzQ5Ojf/2wBDAQoKCg0MDRoPDxo3JR8lNzc3Nzc3Nzc3Nzc3Nzc3Nzc3Nzc3Nzc3Nzc3Nzc3Nzc3Nzc3Nzc3Nzc3Nzc3Nzc3Nzf/wAARCADCAQMDASIAAhEBAxEB/8QAGwAAAwEBAQEBAAAAAAAAAAAAAQIDAAQGBQf/xAAvEAABBAEDAwMEAgICAwAAAAABAAIRITEDEkFRYXEigZEEMqGxE8FC8dHwFFLh/8QAGAEBAQEBAQAAAAAAAAAAAAAAAAECAwT/xAAdEQEBAQACAwEBAAAAAAAAAAAAARECIRIxQVFx/9oADAMBAAIRAxEAPwD9TJJw411Q5mTKUxj5RaJ4pcXtYOMepxWkk2ShFmkOs+yisTZEn5QLnbgAaObRIJbRQI4BUGk9fylJdQaTHMlMSZ4SuBIqkWNuJWJMCz8oWOPco5JIjEUitJBIkpSSIv8AKJieSgRXOUGJJBs/KXcTcke6J47H8IGLjlRRkybPykc5wM3fdGJpAmZHRBtzupykJNSSPCMiUpPhFYl1wSUhJ6xCzpiQIKBgm8qKXc4SQT8pdzqIcflZzoibnhLMxGCorFxsg2OqDjRJd+VncCD6uUhuaN2Qixmkhpq+koBwogmQOcoMM+otgx1T1HMQjXojh3PiUknJm++FRzSQDMHsgQBPbqoJmbO4ws47QC5xRJkwBRylfBEDCgBdBo0LyiDI9JMpGSZkAjhGgdpm+ipTyR/kflZbcBUFZGXo5EGrWPg1ws70mJopaA6rs88Y8xSEgm4jqsYAlwiVgQBAAj4RpiboSI5pERFfCSQHAzS0gzG6+VENwe60da8pL5KJMxJ4RQqcj2WfJoWM4WIMCjB7pNSYIGTm1DD/AOMzYOCFiZMR4UmkgCbTYBI4/KLgx5sIE0eSs5wGMpJmpjrKixq4igt6S3aYvIWNSR/ylkTmEUDInPlDIvPhFxueIUnOB7+6i4JIMiifGEpfZMg9VgSBiSRypanaimtYLzJ7DqtIMADKnPIzPVO6A2sgwoYVzjRA56pZcNpjm0xJ3R8Kes5+w7Pu6o1J8UBzXygTBJIJhFhcWGSJhI6WsFmQiZ2eZaeJ6pHGIBbPGFSTBkBLtAuPhQ1MyJgA9EHNBhvMzKLhMxPss8kGaIjlFK6R6QB0WAINiuLQBkiD9uQiYMEc8ohZWVAABH9rKD0E96KUmZEcccoGieQg85rjK7OEA2Rif0mJMDBu+aXG76gaWszRIcS4EyG0PddAIEwUla5cbBmPt62jIBIBMngqJ+0EcpjJBmiKUMPIDacMdEQHCBISEAGJ4RHEV4RBtpFXGQk1CRMmJ5KYAmTHbykccmT2RfpBn8piYsH4tI2wJ46pqqWgR+VFEkgTXstuiSPyg50CM3SQGzaLIbcYOCkc4AZg/CDgd07vTGOpSOB3AgUs61IdziaxPdKAIN2CgMG8psNEYQB3QH+lzukmxfZNqasOAIJMGxhBsGDCmtSYAqalEQCYwRhB7rP5lHiJ4VCTAdAlZpLpzfZDBxSxdcKCjSWsgiCQlcwlwAgDlMTfFC0jiZm5CqGtqG6hEZwg4gumeEBgx5UQHASTEQUHO5yD1WJ3SIlK7DfKAtiy0QsRtOI9kgdc2mmZOUVr5ErJR/LwWx3WQegktuEu6RHCzpJmaPdAgC6gcrtXEjgBLjEzSwLephZzqNc5UXEbxtMt5UX+rHcYc2IHRSlztSIIBFd05jaIg9SlY6CRNcqKfcRO6imDjeY7oTuGT5WMSL8lAZBrnykJBAEfCBcDJgZWbxPN9lDBANmTHhKSMc9lnubYMypAyBU+VLWpFSQRMV+lIOMkkweCKTB08IOgmlKsmNIEibUw9oMZlZ7rPI8KUycmeDClak1cFv8A9KQuqM8pZDWNBuBSnqPJMABCQHAueXVBHKYkNaJIsINdBngZUNTVLnAGR0KN5a6AfVeDcrbuBkhTY7B9k4s7qRKzhIk5QPp9PMZlGN3OaWMQjOs1xLROSkcd0QSs8xx+UCIcKm0GJMboB4PEpgZNftAwcjssBwMKILrJ/wCwkIvPhN6QLuUhIg1AHCAOBEQJnKbAomvykDpPbhNMtEKlYuE2fkFZScdTcYj5WVMeh1HbjB/SmTwJkeyLzXphIx0STP6hdHOQHGrk3yudw9cgwebVnkkED9qJOwTyBamt50rpk7YOCVJ2qP52t5IkjqkbqHVFYhNpaDGkENsojpDpBgUhuIuEoMhwPssXwLv+1CQ5cBE4lKNQFxgwJ5U3O7QOyQEVY8pWvFQkESbMQg5wDd1BTc4Q2EHO3UMeVF8VGvlpu/CzneoQkZ6WmTxaUuE+yyZ2YukbeYtTAhM4A3FgZSOxMqKznyAFJzvVIxhJquhwAN8qZftcJNdkdJFy4AeUhI4ypuBozhGeeipirXDzBiFRp69FHTEWOuVVoDYrHdGOQh1i1nGh/wAoFw37R0mUTgXkoyk9ztwAwq3znqohw3EcjCoHDPMYRaxIPOTHhAuAJAo5QuDZSCZgcc9UMMXDbI4Uy4uJhYmUDPB5UMEEXPymPqBEqU5xCBdBpDDl7JvPlZRGoOSVk0x6MugktieJUzyXpN0OFifGUd4mDa6ucgn1UfwufU03OB3G/C6WvbM0k+peIgWVGp+I6QAAGAMqw47rl0Ht3Ed10AXPZSVeUwxIB7A5S6hI9igXCOaKRxJ7icpSQryZg8rF7ds/KBILjiQpE0Z8qa6ziZ+qN20civKZpIAByFINmzzi1nPM1wIULPxeQAClkEkCvKQHab8JtwG79hGMUcb7FRc+uqVzvTfCTduAlTUkK+3WlLACCTN4VGgGZGOy0iCco3KQgAkD9oEjt3RBl48Keqf8hnCNnY82ByV0A2AZkrjY6Htk+oK41IBPOVdY5Q8gvJjik+RE+FAOjBpPu9QnpKaxiMFuo4uOD8p9wiREgKGs/dM0eqRjy4HyprpmukvGAbQLrvoo6ciQcppG2r4Riwz3EG0pNpTcWZSOImUDFxMZE/hYGTnslDogyhPIPKBwKwSspOPqNlZEfdk/CweXWYPnhTc6i2om0rnxPT4W9THQfSTxS5PqH6k+rnlOdT1DmkmqHOgFSt8Znsv0zCXTwCuo6myWjPVSks0yJ+FNhsEp6W991Vr4t2UN0iOmFiavGVN5gUokFpl185TEAjaRSjusGws55AMDipUtbU3tEDgUo62qGkQof+QCehHdc+rqlzxHKz5NTj27mugAyVQGTU/C5WGBJMwqB4a4OlaY5RXVO0bjgBTBbAlwnjuub6jWL3lsmDwnYQRuNAAgQCiZkXLw2cKb3GI5lTDpcf74TE5iPJRfTNdtMH2S6j5MDCDiGho5lc2sXaeMZUrU7U0ngasTMrqBG3vC+Z9OHOduNFdzWm7ykTksHWCCIikHalSVM0Ag4mcUAqz0zxvN8WUAGgEBK0k3djCx1McBQ05dc9EgfjvlbScHHKlrajQTHshi4cMlI5/pIGEgeCPCnuLiek9EZU3CglDiAbQc6AkJO0wgeZ5WUt/QrIPvzA3F3KD33tr5SakbRxUpS0Haeei3SKMFfkwrO1GAgtwB0UQRsMe4XM/W2kAilK1O3Y/VEOg8UojU3AEfvlcWprl5AaVTS3NZflSVckdW+BGCOSldqgUb7qW6aMT3SCpmAhkNq6jiJAGZUn6pvJPKd0EwDACk4tOBFwpY3KQ6jWNO3JKkwyTuGE7mSRATlrSJ4NELONi3U9Ve6J1MCZpRaQJlZjg7qtRmxWi6YkptRzhpHZEyMj5UWTN4Tl+YKrFNi8Ei4TbpgC6XPvkzNro0CLLuiIWxJjKi8nUfYEGgn+o1ZmOOiRpkSb6FFBtOFQOF0MdDZn3UmgZKZpgGTARLVWOkCSPdAmaPVDfQcCY4UyYxiZRl0Pj7ga4XO4zSmdQyB39kh1JPuoHc4NJI54XBquc7UgYlWLzvI4QaQ50ou4oxxDYI8rNcZPfBS7twAAjkpXyMWiVQuAdBObQa+jGFDdDryiMEzMqs1Td0BWSFwPI+FkH35BvMZIW3DdQhS33zPYp95G2q+bWjTb6ggUkcN8bgI+EjnEk1nskl0ERN8qLrFgDjtRBqsnBSh4GT8FAPEV/tF208wIOYWDjRijSQu5Lgl/k64n5UVRzgTZKTdk8BKHGOJCQOIB3YQlM91CAlJIEH5Tue0NgdKXDr6pdIa40pXSVZrhuhVENbAHwuDQkOBXU7V2sE5zSkaolwkwhJEnMqLnw88BBurNzyrGK6Gj0TCJdkTai4yDdLNcZ5zarAajXusmpyn0nNnYTJAWcC4CahKxsGcFQ10yARjhEkC7zypNmiMHnqiXAGDKIpvgQUrnTZPCQukSSB3UX6lgWqipHcAi1PUO2yQpbiASSubU1XueGtFKEdW6BACUFTG45KO+MwgMEuDpJCo77eD0Uw4Ge6Oo6BSok6fuGZW3uNcpQ8OJ8ouBs8ohgaysoyOYlZFx6FrxZrPS1i/cKImFz72YySs/ViwBA6C1WdX3EQaBQ3QCHOJXMNU7ZJIWa8zJAI6wgsCTUViMIOftiNqk97qjHVA/aJM3CNRRrw4njoZQeQJcTNcKLnlpIBirm1A6juXTPbKjWu1pBhT1dSHRMrmOuQTQACiHF75MoeltVznOhphTY0gG75TbxPMhZz5+0ABDyVY9tSbSarnOMgyRg9FzvJETak/wCoJG27Usa8lHvfQcZ7osfdi0mljM1zacMgTNlJDdWbqUTUqodDRfsuPJPHcK7T1OKVZqxJWk7pNThTm56ouMC+O6Mn3jgGuVi8UAaUtxxwgXSMwJtEVLt2cd0ps4CnJWLoNGUTQcfPhJHqsIOdGJyg6c38qLBcc5ysSAeEhn/aBJokz2VDB8A7TCTX1XEQMLFwAFSeUj3l08T2Q3DfTNcXXQVtbUAaQ35XIdVzQGg1MlJqatWUUXPM24rLlOq0n7Ssoa9LuueyQvk/fJ7lSdIoHKTc6IPv/tdGNXDpdMxScvoeorlaYhxJBTjUM2srrr3t/j3OIB7FRdrBxO0yByubW1WuEfkcoNO1sAwIVNdDnANk2VHe0zXhJvJFHtQWBruosoXZBNoij25S1Z/aWYv5TC05fGRk8oFznCnUpHUbZlINQGINftE1cmI4UtZhJF2Fg8CDNlMSTyR7qGtpvDYJKD9doFOEpdQBwvlcp+n9Qs2mNa6NHULtR3ld4A2jB5XB9PpjTH3Hv3XWNQAQDaYlp9R5DgAJEcBEEVce6kT1PsQgXFo4lU1SRkkZQcf/AFBpI0mpEoOdi75QVkkGaCmXCLJM5UdRz3YhEEmBBKjK29rcnKjr/UgxF91N5ji45XO8uMR7ouuhupImbKIdQUdMw1MHVSqaoSSDJOUpszKQuOEpJJEhQEuG2lF8uJVSBAmFqwUSpN0/SFlSYwsqj6B1CTVwmDiGzycyaChJFfmcobiZM+ZWxcvltGPJUzqiDxzKm5+02B7KZdI+2JTDVt8OHmeqP8kcrm3E5PhKNR0ekglTDXUNaKAOUf5YM/0uL+b1AVXVYveQbEIa7N8/5DCBdXqNcLjc91SRSzHtkkmkxPJZ7pEj8hICYOMdeUHPaRmfCEtEwbUw1Xd7Jw6eT7KLCIkAlUDnAy4jPRF05JPCBnqVt0/5SlLiXIacF20nHYoh5Akwpl3ZKSSKJRVi6jEINLtx9Vd1Iv8ATdIB4HNAIa6A4iZNlJqa5EACApM1AQITvbLZQ1t5jomZqEf5QPK5iTJBKxd6eyhqurrgThSadxGZXMWbjJJI6K2nAxKYW6vIkYW3D/SnucXQBXZYkxZvwgaScoE34SkiO6VzwfSoHL6r8LXANpAeyxM5QE5WUy8rIj6cCTQws8ANkASssuiJN+0+6k0AvsSssgzf7/tMRAHlZZESIFVyVhhZZCn2jcaCm4CYgLLKMi0DYa/7IRcAHCAssii0DdjlVgEiQFllGialGlSBscYE0sshGAG7CQgXQWWUaKALpZwF0FllUK0DcKGU5+wrLKLEG5PhYj1NWWRPoOGVRoEmuFlkDwINBK8AYAWWRSFK4elZZQNx7KcCMLLIlAgThZZZV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1" name="Obrázok 10" descr="index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802" y="4714884"/>
            <a:ext cx="2466975" cy="1847850"/>
          </a:xfrm>
          <a:prstGeom prst="rect">
            <a:avLst/>
          </a:prstGeom>
        </p:spPr>
      </p:pic>
      <p:sp>
        <p:nvSpPr>
          <p:cNvPr id="12" name="BlokTextu 11"/>
          <p:cNvSpPr txBox="1"/>
          <p:nvPr/>
        </p:nvSpPr>
        <p:spPr>
          <a:xfrm>
            <a:off x="642910" y="1428736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Obrázok č. 1 Sčervenanie pokožky</a:t>
            </a:r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6000760" y="1500174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Obrázok č. 2 Bolesť hlavy</a:t>
            </a:r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3357554" y="3929066"/>
            <a:ext cx="214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Obrázok č. 3 Svrbenie pokožky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0"/>
            <a:ext cx="8363272" cy="7143776"/>
          </a:xfrm>
        </p:spPr>
        <p:txBody>
          <a:bodyPr>
            <a:normAutofit/>
          </a:bodyPr>
          <a:lstStyle/>
          <a:p>
            <a:endParaRPr lang="sk-SK" sz="2400" b="1" dirty="0" smtClean="0"/>
          </a:p>
          <a:p>
            <a:pPr>
              <a:buNone/>
            </a:pPr>
            <a:r>
              <a:rPr lang="sk-SK" sz="2400" b="1" i="1" dirty="0" smtClean="0"/>
              <a:t>                          </a:t>
            </a:r>
            <a:r>
              <a:rPr lang="sk-SK" sz="2800" b="1" i="1" dirty="0" smtClean="0"/>
              <a:t>Nebezpečné kombinácie </a:t>
            </a:r>
            <a:r>
              <a:rPr lang="sk-SK" sz="2800" b="1" i="1" dirty="0" smtClean="0"/>
              <a:t>liekov</a:t>
            </a:r>
            <a:endParaRPr lang="sk-SK" sz="2800" b="1" i="1" dirty="0" smtClean="0"/>
          </a:p>
          <a:p>
            <a:pPr>
              <a:buNone/>
            </a:pPr>
            <a:endParaRPr lang="sk-SK" sz="2400" b="1" i="1" dirty="0" smtClean="0"/>
          </a:p>
          <a:p>
            <a:pPr algn="just"/>
            <a:r>
              <a:rPr lang="sk-SK" sz="2400" dirty="0" smtClean="0"/>
              <a:t>voľnopredajné lieky, šťavy z tropických plodov, grapefruitová- antikoncepcia, mlieko, alkohol, energetické </a:t>
            </a:r>
            <a:r>
              <a:rPr lang="sk-SK" sz="2400" dirty="0" smtClean="0"/>
              <a:t>nápoje - </a:t>
            </a:r>
            <a:r>
              <a:rPr lang="sk-SK" sz="2400" dirty="0" smtClean="0"/>
              <a:t>vnútorné napätie  </a:t>
            </a:r>
            <a:r>
              <a:rPr lang="sk-SK" sz="2400" dirty="0"/>
              <a:t>a </a:t>
            </a:r>
            <a:r>
              <a:rPr lang="sk-SK" sz="2400" dirty="0" smtClean="0"/>
              <a:t>nervozita, búšenie srdca, poruchy spánku</a:t>
            </a:r>
            <a:endParaRPr lang="sk-SK" sz="2400" dirty="0"/>
          </a:p>
          <a:p>
            <a:endParaRPr lang="sk-SK" sz="2400" dirty="0" smtClean="0"/>
          </a:p>
          <a:p>
            <a:endParaRPr lang="sk-SK" sz="2400" dirty="0"/>
          </a:p>
        </p:txBody>
      </p:sp>
      <p:pic>
        <p:nvPicPr>
          <p:cNvPr id="4" name="Obrázok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3000372"/>
            <a:ext cx="3056254" cy="2414108"/>
          </a:xfrm>
          <a:prstGeom prst="rect">
            <a:avLst/>
          </a:prstGeom>
        </p:spPr>
      </p:pic>
      <p:pic>
        <p:nvPicPr>
          <p:cNvPr id="10" name="Obrázok 9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2" y="3000372"/>
            <a:ext cx="3071834" cy="2428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0"/>
            <a:ext cx="8435280" cy="6858000"/>
          </a:xfrm>
        </p:spPr>
        <p:txBody>
          <a:bodyPr>
            <a:normAutofit/>
          </a:bodyPr>
          <a:lstStyle/>
          <a:p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sk-SK" sz="2400" b="1" i="1" dirty="0" smtClean="0">
                <a:latin typeface="Arial" pitchFamily="34" charset="0"/>
                <a:cs typeface="Arial" pitchFamily="34" charset="0"/>
              </a:rPr>
              <a:t>prírodná </a:t>
            </a:r>
            <a:r>
              <a:rPr lang="sk-SK" sz="2400" b="1" i="1" dirty="0">
                <a:latin typeface="Arial" pitchFamily="34" charset="0"/>
                <a:cs typeface="Arial" pitchFamily="34" charset="0"/>
              </a:rPr>
              <a:t>liečba 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liečivými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rastlinami 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-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nechtík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, mäta, </a:t>
            </a:r>
            <a:r>
              <a:rPr lang="sk-SK" sz="2400" dirty="0" err="1">
                <a:latin typeface="Arial" pitchFamily="34" charset="0"/>
                <a:cs typeface="Arial" pitchFamily="34" charset="0"/>
              </a:rPr>
              <a:t>alchemilka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 – naši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predkovia uprednostňovali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mali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význam v Afrike, Ázií,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Egypt -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na tieto praktiky za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pozabudlo - nahradené liekmi -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chémiou</a:t>
            </a:r>
          </a:p>
        </p:txBody>
      </p:sp>
      <p:pic>
        <p:nvPicPr>
          <p:cNvPr id="4" name="Obrázok 3" descr="inde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36" y="3357562"/>
            <a:ext cx="2619375" cy="1743075"/>
          </a:xfrm>
          <a:prstGeom prst="rect">
            <a:avLst/>
          </a:prstGeom>
        </p:spPr>
      </p:pic>
      <p:pic>
        <p:nvPicPr>
          <p:cNvPr id="5" name="Obrázok 4" descr="inde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3286124"/>
            <a:ext cx="2466975" cy="1847850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3714744" y="3071810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Obrázok č. 2 Levanduľa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 rot="10800000" flipH="1" flipV="1">
            <a:off x="928662" y="2500306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Obrázok č. 1 Mäta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6143635" y="2428868"/>
            <a:ext cx="2619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Obrázok č. 3 </a:t>
            </a:r>
            <a:endParaRPr lang="sk-SK" dirty="0" smtClean="0"/>
          </a:p>
          <a:p>
            <a:r>
              <a:rPr lang="sk-SK" dirty="0" smtClean="0"/>
              <a:t>Nechtík lekársky</a:t>
            </a:r>
            <a:endParaRPr lang="sk-SK" dirty="0"/>
          </a:p>
        </p:txBody>
      </p:sp>
      <p:pic>
        <p:nvPicPr>
          <p:cNvPr id="10" name="Obrázok 9" descr="index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596" y="500042"/>
            <a:ext cx="357183" cy="355596"/>
          </a:xfrm>
          <a:prstGeom prst="rect">
            <a:avLst/>
          </a:prstGeom>
        </p:spPr>
      </p:pic>
      <p:pic>
        <p:nvPicPr>
          <p:cNvPr id="11" name="Obrázok 10" descr="image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868" y="3786190"/>
            <a:ext cx="1785950" cy="2381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 smtClean="0"/>
              <a:t>Metodika</a:t>
            </a:r>
            <a:endParaRPr lang="sk-SK" sz="32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2400" dirty="0" smtClean="0"/>
              <a:t>zber </a:t>
            </a:r>
            <a:r>
              <a:rPr lang="sk-SK" sz="2400" dirty="0"/>
              <a:t>čo </a:t>
            </a:r>
            <a:r>
              <a:rPr lang="sk-SK" dirty="0" smtClean="0"/>
              <a:t>najväčšieho množstva informácií</a:t>
            </a:r>
            <a:endParaRPr lang="sk-SK" dirty="0" smtClean="0"/>
          </a:p>
          <a:p>
            <a:pPr algn="just"/>
            <a:r>
              <a:rPr lang="sk-SK" dirty="0" smtClean="0"/>
              <a:t>najdôležitejší zdroj – </a:t>
            </a:r>
            <a:r>
              <a:rPr lang="sk-SK" b="1" i="1" dirty="0" smtClean="0"/>
              <a:t>knižnica</a:t>
            </a:r>
          </a:p>
          <a:p>
            <a:pPr algn="just"/>
            <a:r>
              <a:rPr lang="sk-SK" dirty="0" smtClean="0"/>
              <a:t>vyhľadanie </a:t>
            </a:r>
            <a:r>
              <a:rPr lang="sk-SK" dirty="0"/>
              <a:t>na internete niekoľko </a:t>
            </a:r>
            <a:r>
              <a:rPr lang="sk-SK" b="1" i="1" dirty="0"/>
              <a:t>stránok</a:t>
            </a:r>
            <a:r>
              <a:rPr lang="sk-SK" dirty="0"/>
              <a:t>, z ktorých </a:t>
            </a:r>
            <a:r>
              <a:rPr lang="sk-SK" dirty="0" smtClean="0"/>
              <a:t>som čerpala informácie</a:t>
            </a:r>
          </a:p>
          <a:p>
            <a:pPr algn="just"/>
            <a:r>
              <a:rPr lang="sk-SK" b="1" i="1" dirty="0" smtClean="0"/>
              <a:t>anketa – porovnanie mladšej a staršej generácii </a:t>
            </a:r>
          </a:p>
          <a:p>
            <a:pPr algn="just"/>
            <a:r>
              <a:rPr lang="sk-SK" b="1" i="1" dirty="0" smtClean="0"/>
              <a:t>vlastné </a:t>
            </a:r>
            <a:r>
              <a:rPr lang="sk-SK" b="1" i="1" dirty="0"/>
              <a:t>skúsenosti </a:t>
            </a:r>
            <a:r>
              <a:rPr lang="sk-SK" dirty="0"/>
              <a:t>a </a:t>
            </a:r>
            <a:r>
              <a:rPr lang="sk-SK" b="1" i="1" dirty="0" smtClean="0"/>
              <a:t>vedomosti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i="1" dirty="0" smtClean="0"/>
              <a:t>Výsledky ankety</a:t>
            </a:r>
            <a:endParaRPr lang="sk-SK" i="1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95236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i="1" dirty="0" smtClean="0"/>
              <a:t>Výsledky ankety</a:t>
            </a:r>
            <a:endParaRPr lang="sk-SK" i="1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320</Words>
  <Application>Microsoft Office PowerPoint</Application>
  <PresentationFormat>Prezentácia na obrazovke (4:3)</PresentationFormat>
  <Paragraphs>65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Motív Office</vt:lpstr>
      <vt:lpstr>  Gymnázium Gelnica, SNP 1, 056 01 Gelnica      Lieky (Stredoškolská odborná činnosť) </vt:lpstr>
      <vt:lpstr>Cieľ práce</vt:lpstr>
      <vt:lpstr>Prezentácia programu PowerPoint</vt:lpstr>
      <vt:lpstr>Prezentácia programu PowerPoint</vt:lpstr>
      <vt:lpstr>Prezentácia programu PowerPoint</vt:lpstr>
      <vt:lpstr>Prezentácia programu PowerPoint</vt:lpstr>
      <vt:lpstr>Metodika</vt:lpstr>
      <vt:lpstr>Výsledky ankety</vt:lpstr>
      <vt:lpstr>Výsledky ankety</vt:lpstr>
      <vt:lpstr>Overené ,,babské lieky“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Lieky (Stredoškolská odborná činnosť</dc:title>
  <dc:creator>Test</dc:creator>
  <cp:lastModifiedBy>lensk</cp:lastModifiedBy>
  <cp:revision>39</cp:revision>
  <dcterms:created xsi:type="dcterms:W3CDTF">2013-03-06T15:04:37Z</dcterms:created>
  <dcterms:modified xsi:type="dcterms:W3CDTF">2013-03-25T13:58:51Z</dcterms:modified>
</cp:coreProperties>
</file>