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71" r:id="rId9"/>
    <p:sldId id="263" r:id="rId10"/>
    <p:sldId id="270" r:id="rId11"/>
    <p:sldId id="262" r:id="rId12"/>
    <p:sldId id="261" r:id="rId13"/>
    <p:sldId id="268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noviny.sk/zdravie/kde-hladat-proteiny-ak-ste-prestali/626643-clan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Charakteristika bielkovín, ich význam, štruktúra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A) </a:t>
            </a:r>
            <a:r>
              <a:rPr lang="sk-SK" dirty="0" err="1" smtClean="0"/>
              <a:t>fibrilárna</a:t>
            </a:r>
            <a:r>
              <a:rPr lang="sk-SK" dirty="0" smtClean="0"/>
              <a:t> štruktúra (vláknitá)</a:t>
            </a:r>
          </a:p>
          <a:p>
            <a:r>
              <a:rPr lang="sk-SK" dirty="0" smtClean="0"/>
              <a:t>Kolagén, keratín, fibrín</a:t>
            </a:r>
          </a:p>
          <a:p>
            <a:r>
              <a:rPr lang="sk-SK" dirty="0" smtClean="0"/>
              <a:t>B) </a:t>
            </a:r>
            <a:r>
              <a:rPr lang="sk-SK" dirty="0" err="1" smtClean="0"/>
              <a:t>globulárna</a:t>
            </a:r>
            <a:r>
              <a:rPr lang="sk-SK" dirty="0" smtClean="0"/>
              <a:t> štruktúra (tvar klbka)</a:t>
            </a:r>
          </a:p>
          <a:p>
            <a:r>
              <a:rPr lang="sk-SK" dirty="0" smtClean="0"/>
              <a:t>Membránové bielkoviny, </a:t>
            </a:r>
            <a:r>
              <a:rPr lang="sk-SK" dirty="0" err="1" smtClean="0"/>
              <a:t>fibrinogén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240360" cy="30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s://encrypted-tbn1.gstatic.com/images?q=tbn:ANd9GcSN5Gn5dNYX_Wc3uTo92IsaakziIuOYb2mKNsfzbaw59PvhmQbN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8"/>
            <a:ext cx="23336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denaturácia: </a:t>
            </a:r>
          </a:p>
          <a:p>
            <a:r>
              <a:rPr lang="sk-SK" dirty="0" smtClean="0"/>
              <a:t>porušenie </a:t>
            </a:r>
            <a:r>
              <a:rPr lang="sk-SK" dirty="0"/>
              <a:t>pôvodnej štruktúry bielkovín </a:t>
            </a:r>
          </a:p>
          <a:p>
            <a:pPr algn="just"/>
            <a:r>
              <a:rPr lang="sk-SK" dirty="0" smtClean="0"/>
              <a:t>môže byť spôsobená </a:t>
            </a:r>
            <a:r>
              <a:rPr lang="sk-SK" dirty="0"/>
              <a:t>rôznymi fyzikálnymi faktormi (teplo, </a:t>
            </a:r>
            <a:r>
              <a:rPr lang="sk-SK" dirty="0" smtClean="0"/>
              <a:t>extrémne </a:t>
            </a:r>
            <a:r>
              <a:rPr lang="sk-SK" dirty="0"/>
              <a:t>pH, vysoký tlak, rôzne druhy žiarenia), </a:t>
            </a:r>
          </a:p>
          <a:p>
            <a:pPr algn="just"/>
            <a:r>
              <a:rPr lang="sk-SK" dirty="0"/>
              <a:t>chemickými </a:t>
            </a:r>
            <a:r>
              <a:rPr lang="sk-SK" dirty="0" smtClean="0"/>
              <a:t>činidlami </a:t>
            </a:r>
            <a:r>
              <a:rPr lang="sk-SK" dirty="0"/>
              <a:t>(</a:t>
            </a:r>
            <a:r>
              <a:rPr lang="sk-SK" dirty="0" smtClean="0"/>
              <a:t>močovina</a:t>
            </a:r>
            <a:r>
              <a:rPr lang="sk-SK" dirty="0"/>
              <a:t>, soli </a:t>
            </a:r>
            <a:r>
              <a:rPr lang="sk-SK" dirty="0" smtClean="0"/>
              <a:t>ťažkých </a:t>
            </a:r>
            <a:r>
              <a:rPr lang="sk-SK" dirty="0"/>
              <a:t>kovov), mechanicky (silné trepanie </a:t>
            </a:r>
            <a:r>
              <a:rPr lang="sk-SK" dirty="0" smtClean="0"/>
              <a:t>môže byť vratná </a:t>
            </a:r>
            <a:r>
              <a:rPr lang="sk-SK" dirty="0"/>
              <a:t>(reverzibilná, potom dochádza k </a:t>
            </a:r>
            <a:r>
              <a:rPr lang="sk-SK" dirty="0" err="1" smtClean="0"/>
              <a:t>renaturácii</a:t>
            </a:r>
            <a:r>
              <a:rPr lang="sk-SK" dirty="0" smtClean="0"/>
              <a:t> – </a:t>
            </a:r>
            <a:r>
              <a:rPr lang="sk-SK" dirty="0"/>
              <a:t>obnoveniu pôvodnej štruktúry) alebo nevratná </a:t>
            </a:r>
            <a:r>
              <a:rPr lang="sk-SK" dirty="0" smtClean="0"/>
              <a:t>(</a:t>
            </a:r>
            <a:r>
              <a:rPr lang="sk-SK" dirty="0"/>
              <a:t>ireverzibilná) </a:t>
            </a:r>
          </a:p>
          <a:p>
            <a:pPr algn="just"/>
            <a:r>
              <a:rPr lang="sk-SK" dirty="0" smtClean="0"/>
              <a:t>•denaturované </a:t>
            </a:r>
            <a:r>
              <a:rPr lang="sk-SK" dirty="0"/>
              <a:t>bielkoviny sú </a:t>
            </a:r>
            <a:r>
              <a:rPr lang="sk-SK" dirty="0" smtClean="0"/>
              <a:t>ľahšie stráviteľné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bielkoviny dokazujeme: </a:t>
            </a:r>
          </a:p>
          <a:p>
            <a:pPr algn="just"/>
            <a:r>
              <a:rPr lang="sk-SK" dirty="0" smtClean="0"/>
              <a:t>a) </a:t>
            </a:r>
            <a:r>
              <a:rPr lang="sk-SK" dirty="0" err="1" smtClean="0"/>
              <a:t>biuretovou</a:t>
            </a:r>
            <a:r>
              <a:rPr lang="sk-SK" dirty="0" smtClean="0"/>
              <a:t> </a:t>
            </a:r>
            <a:r>
              <a:rPr lang="sk-SK" dirty="0"/>
              <a:t>reakciou – porovnávame reakciu </a:t>
            </a:r>
            <a:r>
              <a:rPr lang="sk-SK" dirty="0" err="1"/>
              <a:t>Fehlingov</a:t>
            </a:r>
            <a:endParaRPr lang="sk-SK" dirty="0"/>
          </a:p>
          <a:p>
            <a:pPr algn="just"/>
            <a:r>
              <a:rPr lang="sk-SK" dirty="0"/>
              <a:t>ho </a:t>
            </a:r>
            <a:r>
              <a:rPr lang="sk-SK" dirty="0" smtClean="0"/>
              <a:t>činidla </a:t>
            </a:r>
            <a:r>
              <a:rPr lang="sk-SK" dirty="0"/>
              <a:t>s bielkovinou a s </a:t>
            </a:r>
            <a:r>
              <a:rPr lang="sk-SK" dirty="0" smtClean="0"/>
              <a:t>močovinou </a:t>
            </a:r>
            <a:r>
              <a:rPr lang="sk-SK" dirty="0"/>
              <a:t>(tým dokážeme, že </a:t>
            </a:r>
          </a:p>
          <a:p>
            <a:pPr algn="just"/>
            <a:r>
              <a:rPr lang="sk-SK" dirty="0"/>
              <a:t>aj v bielkovinách sa nachádza </a:t>
            </a:r>
            <a:r>
              <a:rPr lang="sk-SK" dirty="0" err="1"/>
              <a:t>peptidová</a:t>
            </a:r>
            <a:r>
              <a:rPr lang="sk-SK" dirty="0"/>
              <a:t> väzba, </a:t>
            </a:r>
            <a:r>
              <a:rPr lang="sk-SK" dirty="0" smtClean="0"/>
              <a:t>ktorá </a:t>
            </a:r>
            <a:r>
              <a:rPr lang="sk-SK" dirty="0"/>
              <a:t>sa nachádza aj v </a:t>
            </a:r>
            <a:r>
              <a:rPr lang="sk-SK" dirty="0" err="1"/>
              <a:t>biurete</a:t>
            </a:r>
            <a:r>
              <a:rPr lang="sk-SK" dirty="0"/>
              <a:t> </a:t>
            </a:r>
            <a:r>
              <a:rPr lang="sk-SK" dirty="0" smtClean="0"/>
              <a:t>NH2– </a:t>
            </a:r>
            <a:r>
              <a:rPr lang="sk-SK" dirty="0"/>
              <a:t>CO – NH – CO – </a:t>
            </a:r>
            <a:r>
              <a:rPr lang="sk-SK" dirty="0" smtClean="0"/>
              <a:t>NH2</a:t>
            </a:r>
          </a:p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algn="just"/>
            <a:r>
              <a:rPr lang="sk-SK" dirty="0" smtClean="0"/>
              <a:t>vznikajúcom </a:t>
            </a:r>
            <a:r>
              <a:rPr lang="sk-SK" dirty="0"/>
              <a:t>z </a:t>
            </a:r>
            <a:r>
              <a:rPr lang="sk-SK" dirty="0" smtClean="0"/>
              <a:t>močoviny </a:t>
            </a:r>
            <a:r>
              <a:rPr lang="sk-SK" dirty="0"/>
              <a:t>pri zahriatí) </a:t>
            </a:r>
          </a:p>
          <a:p>
            <a:pPr algn="just"/>
            <a:r>
              <a:rPr lang="sk-SK" dirty="0" smtClean="0"/>
              <a:t>b) </a:t>
            </a:r>
            <a:r>
              <a:rPr lang="sk-SK" dirty="0" err="1" smtClean="0"/>
              <a:t>xantoproteínovou</a:t>
            </a:r>
            <a:r>
              <a:rPr lang="sk-SK" dirty="0" smtClean="0"/>
              <a:t> </a:t>
            </a:r>
            <a:r>
              <a:rPr lang="sk-SK" dirty="0"/>
              <a:t>reakciou – do bielkoviny pridáme </a:t>
            </a:r>
            <a:r>
              <a:rPr lang="sk-SK" dirty="0" smtClean="0"/>
              <a:t>HNO3 a NH3</a:t>
            </a:r>
            <a:endParaRPr lang="sk-SK" dirty="0"/>
          </a:p>
          <a:p>
            <a:pPr algn="just"/>
            <a:r>
              <a:rPr lang="sk-SK" dirty="0"/>
              <a:t>(reakcia prebieha iba v zásaditom prostredí), </a:t>
            </a:r>
          </a:p>
          <a:p>
            <a:pPr algn="just"/>
            <a:r>
              <a:rPr lang="sk-SK" dirty="0"/>
              <a:t>výsledkom je vyzrážanie (koagulácia) bielkoviny a </a:t>
            </a:r>
            <a:r>
              <a:rPr lang="sk-SK" dirty="0" smtClean="0"/>
              <a:t>jej </a:t>
            </a:r>
            <a:r>
              <a:rPr lang="sk-SK" dirty="0" err="1"/>
              <a:t>nanitrovanie</a:t>
            </a:r>
            <a:r>
              <a:rPr lang="sk-SK" dirty="0"/>
              <a:t>, </a:t>
            </a:r>
            <a:r>
              <a:rPr lang="sk-SK" dirty="0" smtClean="0"/>
              <a:t>čo </a:t>
            </a:r>
            <a:r>
              <a:rPr lang="sk-SK" dirty="0"/>
              <a:t>sa prejaví žltým sfarbením (</a:t>
            </a:r>
            <a:r>
              <a:rPr lang="sk-SK" dirty="0" err="1"/>
              <a:t>xantos</a:t>
            </a:r>
            <a:r>
              <a:rPr lang="sk-SK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" y="263701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55" y="291902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7238"/>
            <a:ext cx="4724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49738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3" y="386104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http://fit.server.sk/zdravie/chora-pecen-a-vhodna-strava/</a:t>
            </a:r>
          </a:p>
          <a:p>
            <a:r>
              <a:rPr lang="sk-SK" dirty="0">
                <a:hlinkClick r:id="rId2"/>
              </a:rPr>
              <a:t>http://zijemsportom.sk/sk/blog/stravovanie/12-zdroje-bielkovin-v-proteinoch.html</a:t>
            </a:r>
          </a:p>
          <a:p>
            <a:r>
              <a:rPr lang="sk-SK" dirty="0">
                <a:hlinkClick r:id="rId2"/>
              </a:rPr>
              <a:t>http://www.activeway.sk/2012_06_01_archive.html</a:t>
            </a:r>
          </a:p>
          <a:p>
            <a:r>
              <a:rPr lang="sk-SK" dirty="0">
                <a:hlinkClick r:id="rId2"/>
              </a:rPr>
              <a:t>http://www.webnoviny.sk/zdravie/kde-hladat-proteiny-ak-ste-prestali/626643-clanok.html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9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z </a:t>
            </a:r>
            <a:r>
              <a:rPr lang="sk-SK" dirty="0" smtClean="0"/>
              <a:t>aminokyselín</a:t>
            </a:r>
            <a:r>
              <a:rPr lang="sk-SK" dirty="0"/>
              <a:t>, ktoré sú pospájané do makromolekulového </a:t>
            </a:r>
            <a:r>
              <a:rPr lang="sk-SK" dirty="0" smtClean="0"/>
              <a:t>reťazca </a:t>
            </a:r>
            <a:r>
              <a:rPr lang="sk-SK" dirty="0" err="1" smtClean="0"/>
              <a:t>peptidovou</a:t>
            </a:r>
            <a:r>
              <a:rPr lang="sk-SK" dirty="0" smtClean="0"/>
              <a:t> </a:t>
            </a:r>
            <a:r>
              <a:rPr lang="sk-SK" dirty="0"/>
              <a:t>väzbou </a:t>
            </a:r>
          </a:p>
          <a:p>
            <a:pPr algn="just"/>
            <a:r>
              <a:rPr lang="sk-SK" dirty="0" smtClean="0"/>
              <a:t>• sú </a:t>
            </a:r>
            <a:r>
              <a:rPr lang="sk-SK" dirty="0"/>
              <a:t>základom živých organizmov </a:t>
            </a:r>
          </a:p>
          <a:p>
            <a:r>
              <a:rPr lang="sk-SK" dirty="0" smtClean="0"/>
              <a:t>•zloženie</a:t>
            </a:r>
            <a:r>
              <a:rPr lang="sk-SK" dirty="0"/>
              <a:t>: 50 % C, 18 % N, 24 % O, 6 % H, zvyšok je </a:t>
            </a:r>
          </a:p>
          <a:p>
            <a:r>
              <a:rPr lang="sk-SK" dirty="0"/>
              <a:t>síra a iné 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9" t="36238" r="10044" b="47808"/>
          <a:stretch/>
        </p:blipFill>
        <p:spPr bwMode="auto">
          <a:xfrm>
            <a:off x="4860032" y="4941168"/>
            <a:ext cx="2088232" cy="156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biologické </a:t>
            </a:r>
            <a:r>
              <a:rPr lang="sk-SK" dirty="0"/>
              <a:t>funkcie: </a:t>
            </a:r>
          </a:p>
          <a:p>
            <a:r>
              <a:rPr lang="sk-SK" dirty="0"/>
              <a:t>a)stavebná (u živočíchov, </a:t>
            </a:r>
            <a:r>
              <a:rPr lang="sk-SK" dirty="0" err="1"/>
              <a:t>skleroproteíny</a:t>
            </a:r>
            <a:r>
              <a:rPr lang="sk-SK" dirty="0"/>
              <a:t>) </a:t>
            </a:r>
          </a:p>
          <a:p>
            <a:r>
              <a:rPr lang="sk-SK" dirty="0"/>
              <a:t>b)katalytická (enzýmy) </a:t>
            </a:r>
          </a:p>
          <a:p>
            <a:r>
              <a:rPr lang="sk-SK" dirty="0" smtClean="0"/>
              <a:t>transportná </a:t>
            </a:r>
            <a:r>
              <a:rPr lang="sk-SK" dirty="0"/>
              <a:t>(hemoglobín, </a:t>
            </a:r>
            <a:r>
              <a:rPr lang="sk-SK" dirty="0" err="1"/>
              <a:t>transferín</a:t>
            </a:r>
            <a:r>
              <a:rPr lang="sk-SK" dirty="0"/>
              <a:t>) </a:t>
            </a:r>
            <a:endParaRPr lang="sk-SK" dirty="0" smtClean="0"/>
          </a:p>
          <a:p>
            <a:r>
              <a:rPr lang="sk-SK" dirty="0" smtClean="0"/>
              <a:t>d)regulačná </a:t>
            </a:r>
            <a:r>
              <a:rPr lang="sk-SK" dirty="0"/>
              <a:t>(hormóny) </a:t>
            </a:r>
            <a:endParaRPr lang="sk-SK" dirty="0" smtClean="0"/>
          </a:p>
          <a:p>
            <a:r>
              <a:rPr lang="sk-SK" dirty="0" smtClean="0"/>
              <a:t>e)obranná </a:t>
            </a:r>
            <a:r>
              <a:rPr lang="sk-SK" dirty="0"/>
              <a:t>(</a:t>
            </a:r>
            <a:r>
              <a:rPr lang="sk-SK" dirty="0" smtClean="0"/>
              <a:t>protilátky</a:t>
            </a:r>
            <a:r>
              <a:rPr lang="sk-SK" dirty="0"/>
              <a:t>) </a:t>
            </a:r>
          </a:p>
          <a:p>
            <a:r>
              <a:rPr lang="sk-SK" dirty="0" smtClean="0"/>
              <a:t>u živočíchov </a:t>
            </a:r>
            <a:r>
              <a:rPr lang="sk-SK" dirty="0"/>
              <a:t>sú viac zastúpené než u rastlín – tvoria asi </a:t>
            </a:r>
          </a:p>
          <a:p>
            <a:r>
              <a:rPr lang="sk-SK" dirty="0"/>
              <a:t>80 % tela </a:t>
            </a:r>
            <a:endParaRPr lang="sk-SK" dirty="0" smtClean="0"/>
          </a:p>
          <a:p>
            <a:r>
              <a:rPr lang="sk-SK" dirty="0" smtClean="0"/>
              <a:t>rastliny </a:t>
            </a:r>
            <a:r>
              <a:rPr lang="sk-SK" dirty="0"/>
              <a:t>si ich môžu </a:t>
            </a:r>
            <a:r>
              <a:rPr lang="sk-SK" dirty="0" smtClean="0"/>
              <a:t>syntetizovať, živočíchy </a:t>
            </a:r>
            <a:r>
              <a:rPr lang="sk-SK" dirty="0"/>
              <a:t>ich prijímajú v potrave, za pomoci enzýmov </a:t>
            </a:r>
            <a:r>
              <a:rPr lang="sk-SK" dirty="0" smtClean="0"/>
              <a:t>ich rozkladajú </a:t>
            </a:r>
            <a:r>
              <a:rPr lang="sk-SK" dirty="0"/>
              <a:t>a syntetizujú si </a:t>
            </a:r>
            <a:r>
              <a:rPr lang="sk-SK" dirty="0" smtClean="0"/>
              <a:t>vlastné</a:t>
            </a:r>
          </a:p>
          <a:p>
            <a:r>
              <a:rPr lang="sk-SK" dirty="0" smtClean="0"/>
              <a:t>základnými </a:t>
            </a:r>
            <a:r>
              <a:rPr lang="sk-SK" dirty="0"/>
              <a:t>stavebnými jednotkami bielkovín sú </a:t>
            </a:r>
            <a:r>
              <a:rPr lang="sk-SK" dirty="0" smtClean="0"/>
              <a:t>aminokyseliny </a:t>
            </a:r>
          </a:p>
          <a:p>
            <a:r>
              <a:rPr lang="sk-SK" dirty="0" smtClean="0"/>
              <a:t>bielkoviny </a:t>
            </a:r>
            <a:r>
              <a:rPr lang="sk-SK" dirty="0"/>
              <a:t>majú pomerne </a:t>
            </a:r>
            <a:r>
              <a:rPr lang="sk-SK" dirty="0" smtClean="0"/>
              <a:t>veľké </a:t>
            </a:r>
            <a:r>
              <a:rPr lang="sk-SK" dirty="0"/>
              <a:t>molekuly (5 – 100 nm)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6192688"/>
          </a:xfrm>
        </p:spPr>
        <p:txBody>
          <a:bodyPr>
            <a:normAutofit fontScale="62500" lnSpcReduction="20000"/>
          </a:bodyPr>
          <a:lstStyle/>
          <a:p>
            <a:r>
              <a:rPr lang="sk-SK" sz="4000" dirty="0"/>
              <a:t>terciárna štruktúra – definitívny priestorový tvar </a:t>
            </a:r>
          </a:p>
          <a:p>
            <a:r>
              <a:rPr lang="el-GR" sz="4000" dirty="0" smtClean="0"/>
              <a:t>α-</a:t>
            </a:r>
            <a:r>
              <a:rPr lang="sk-SK" sz="4000" dirty="0" err="1"/>
              <a:t>helixu</a:t>
            </a:r>
            <a:r>
              <a:rPr lang="sk-SK" sz="4000" dirty="0"/>
              <a:t> alebo skladaného listu, ktorý môže </a:t>
            </a:r>
            <a:r>
              <a:rPr lang="sk-SK" sz="4000" dirty="0" smtClean="0"/>
              <a:t>byť</a:t>
            </a:r>
            <a:endParaRPr lang="sk-SK" sz="4000" dirty="0"/>
          </a:p>
          <a:p>
            <a:r>
              <a:rPr lang="sk-SK" sz="4000" dirty="0" smtClean="0"/>
              <a:t> a)</a:t>
            </a:r>
            <a:r>
              <a:rPr lang="sk-SK" sz="4000" dirty="0" err="1" smtClean="0"/>
              <a:t>fibrilárny</a:t>
            </a:r>
            <a:r>
              <a:rPr lang="sk-SK" sz="4000" dirty="0" smtClean="0"/>
              <a:t> </a:t>
            </a:r>
            <a:r>
              <a:rPr lang="sk-SK" sz="4000" dirty="0"/>
              <a:t>(vláknitý) – </a:t>
            </a:r>
            <a:r>
              <a:rPr lang="sk-SK" sz="4000" dirty="0" smtClean="0"/>
              <a:t>keď sa </a:t>
            </a:r>
            <a:r>
              <a:rPr lang="sk-SK" sz="4000" dirty="0"/>
              <a:t>utvoria vodíkové väzby medzi rôznymi </a:t>
            </a:r>
            <a:r>
              <a:rPr lang="sk-SK" sz="4000" dirty="0" err="1" smtClean="0"/>
              <a:t>polypeptidovými</a:t>
            </a:r>
            <a:r>
              <a:rPr lang="sk-SK" sz="4000" dirty="0" smtClean="0"/>
              <a:t> reťazcami </a:t>
            </a:r>
          </a:p>
          <a:p>
            <a:r>
              <a:rPr lang="sk-SK" sz="4000" dirty="0" smtClean="0"/>
              <a:t>b)</a:t>
            </a:r>
            <a:r>
              <a:rPr lang="sk-SK" sz="4000" dirty="0" err="1" smtClean="0"/>
              <a:t>globulárny</a:t>
            </a:r>
            <a:r>
              <a:rPr lang="sk-SK" sz="4000" dirty="0" smtClean="0"/>
              <a:t> </a:t>
            </a:r>
            <a:r>
              <a:rPr lang="sk-SK" sz="4000" dirty="0"/>
              <a:t>– </a:t>
            </a:r>
            <a:r>
              <a:rPr lang="sk-SK" sz="4000" dirty="0" smtClean="0"/>
              <a:t>keď sa </a:t>
            </a:r>
            <a:r>
              <a:rPr lang="sk-SK" sz="4000" dirty="0"/>
              <a:t>utvoria vodíkové väzby medzi </a:t>
            </a:r>
            <a:r>
              <a:rPr lang="sk-SK" sz="4000" dirty="0" smtClean="0"/>
              <a:t>časťami </a:t>
            </a:r>
            <a:r>
              <a:rPr lang="sk-SK" sz="4000" dirty="0"/>
              <a:t>toho istého </a:t>
            </a:r>
            <a:r>
              <a:rPr lang="sk-SK" sz="4000" dirty="0" smtClean="0"/>
              <a:t>reťazca </a:t>
            </a:r>
          </a:p>
          <a:p>
            <a:r>
              <a:rPr lang="sk-SK" sz="4000" dirty="0" smtClean="0"/>
              <a:t>terciárna </a:t>
            </a:r>
            <a:r>
              <a:rPr lang="sk-SK" sz="4000" dirty="0"/>
              <a:t>štruktúra sa tvorí pomocou vodíkových </a:t>
            </a:r>
            <a:r>
              <a:rPr lang="sk-SK" sz="4000" dirty="0" smtClean="0"/>
              <a:t>väzieb</a:t>
            </a:r>
            <a:r>
              <a:rPr lang="sk-SK" sz="4000" dirty="0"/>
              <a:t>, ale aj iónovou väzbou, </a:t>
            </a:r>
            <a:r>
              <a:rPr lang="sk-SK" sz="4000" dirty="0" err="1"/>
              <a:t>disulfidovými</a:t>
            </a:r>
            <a:r>
              <a:rPr lang="sk-SK" sz="4000" dirty="0"/>
              <a:t> väzbami </a:t>
            </a:r>
            <a:r>
              <a:rPr lang="sk-SK" sz="4000" dirty="0" smtClean="0"/>
              <a:t>a </a:t>
            </a:r>
            <a:r>
              <a:rPr lang="sk-SK" sz="4000" dirty="0"/>
              <a:t>nepolárnymi </a:t>
            </a:r>
            <a:r>
              <a:rPr lang="sk-SK" sz="4000" dirty="0" err="1"/>
              <a:t>van</a:t>
            </a:r>
            <a:r>
              <a:rPr lang="sk-SK" sz="4000" dirty="0"/>
              <a:t> der </a:t>
            </a:r>
            <a:r>
              <a:rPr lang="sk-SK" sz="4000" dirty="0" err="1"/>
              <a:t>Waalsovými</a:t>
            </a:r>
            <a:r>
              <a:rPr lang="sk-SK" sz="4000" dirty="0"/>
              <a:t> silami </a:t>
            </a:r>
            <a:r>
              <a:rPr lang="sk-SK" sz="4000" dirty="0" smtClean="0"/>
              <a:t> </a:t>
            </a:r>
          </a:p>
          <a:p>
            <a:r>
              <a:rPr lang="sk-SK" sz="4000" dirty="0" smtClean="0"/>
              <a:t>kvartérna </a:t>
            </a:r>
            <a:r>
              <a:rPr lang="sk-SK" sz="4000" dirty="0"/>
              <a:t>štruktúra: </a:t>
            </a:r>
          </a:p>
          <a:p>
            <a:r>
              <a:rPr lang="sk-SK" sz="4000" dirty="0" smtClean="0"/>
              <a:t>charakterizuje </a:t>
            </a:r>
            <a:r>
              <a:rPr lang="sk-SK" sz="4000" dirty="0"/>
              <a:t>spôsob prepojenia </a:t>
            </a:r>
            <a:r>
              <a:rPr lang="sk-SK" sz="4000" dirty="0" smtClean="0"/>
              <a:t>niekoľkých </a:t>
            </a:r>
            <a:r>
              <a:rPr lang="sk-SK" sz="4000" dirty="0" err="1"/>
              <a:t>polypeptidových</a:t>
            </a:r>
            <a:r>
              <a:rPr lang="sk-SK" sz="4000" dirty="0"/>
              <a:t> </a:t>
            </a:r>
            <a:r>
              <a:rPr lang="sk-SK" sz="4000" dirty="0" smtClean="0"/>
              <a:t>reťazcov </a:t>
            </a:r>
            <a:r>
              <a:rPr lang="sk-SK" sz="4000" dirty="0"/>
              <a:t>(</a:t>
            </a:r>
            <a:r>
              <a:rPr lang="sk-SK" sz="4000" dirty="0" err="1"/>
              <a:t>protomérov</a:t>
            </a:r>
            <a:r>
              <a:rPr lang="sk-SK" sz="4000" dirty="0"/>
              <a:t>) </a:t>
            </a:r>
          </a:p>
          <a:p>
            <a:r>
              <a:rPr lang="sk-SK" sz="4000" dirty="0" smtClean="0"/>
              <a:t>uplatňuje </a:t>
            </a:r>
            <a:r>
              <a:rPr lang="sk-SK" sz="4000" dirty="0"/>
              <a:t>sa u bielkovín, ktoré sa skladajú z viacerých </a:t>
            </a:r>
            <a:r>
              <a:rPr lang="sk-SK" sz="4000" dirty="0" err="1" smtClean="0"/>
              <a:t>podjednotiek</a:t>
            </a:r>
            <a:r>
              <a:rPr lang="sk-SK" sz="4000" dirty="0" smtClean="0"/>
              <a:t> </a:t>
            </a:r>
            <a:r>
              <a:rPr lang="sk-SK" sz="4000" dirty="0"/>
              <a:t>(hemoglobín, niektoré enzýmy) </a:t>
            </a:r>
          </a:p>
          <a:p>
            <a:r>
              <a:rPr lang="sk-SK" sz="4000" dirty="0" smtClean="0"/>
              <a:t>na </a:t>
            </a:r>
            <a:r>
              <a:rPr lang="sk-SK" sz="4000" dirty="0"/>
              <a:t>jej tvorbe sa </a:t>
            </a:r>
            <a:r>
              <a:rPr lang="sk-SK" sz="4000" dirty="0" smtClean="0"/>
              <a:t>zúčastňujú </a:t>
            </a:r>
            <a:r>
              <a:rPr lang="sk-SK" sz="4000" dirty="0"/>
              <a:t>slabé hydrofóbne interakcie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29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primárna štruktúra – </a:t>
            </a:r>
            <a:r>
              <a:rPr lang="sk-SK" dirty="0" smtClean="0"/>
              <a:t>postupnosť aminokyselín </a:t>
            </a:r>
            <a:r>
              <a:rPr lang="sk-SK" dirty="0"/>
              <a:t>v </a:t>
            </a:r>
            <a:r>
              <a:rPr lang="sk-SK" dirty="0" err="1"/>
              <a:t>polypeptidovom</a:t>
            </a:r>
            <a:r>
              <a:rPr lang="sk-SK" dirty="0"/>
              <a:t> </a:t>
            </a:r>
            <a:r>
              <a:rPr lang="sk-SK" dirty="0" smtClean="0"/>
              <a:t>reťazci </a:t>
            </a:r>
            <a:endParaRPr lang="sk-SK" dirty="0"/>
          </a:p>
          <a:p>
            <a:pPr algn="just"/>
            <a:r>
              <a:rPr lang="sk-SK" dirty="0" smtClean="0"/>
              <a:t>sekundárna </a:t>
            </a:r>
            <a:r>
              <a:rPr lang="sk-SK" dirty="0"/>
              <a:t>štruktúra – geometrické usporiadania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r>
              <a:rPr lang="sk-SK" dirty="0"/>
              <a:t>: </a:t>
            </a:r>
          </a:p>
          <a:p>
            <a:pPr algn="just"/>
            <a:r>
              <a:rPr lang="sk-SK" dirty="0" smtClean="0"/>
              <a:t>môže mať formu </a:t>
            </a:r>
            <a:r>
              <a:rPr lang="sk-SK" dirty="0"/>
              <a:t>skladaného listu alebo </a:t>
            </a:r>
            <a:r>
              <a:rPr lang="sk-SK" dirty="0" smtClean="0"/>
              <a:t>pravotočivej </a:t>
            </a:r>
            <a:r>
              <a:rPr lang="sk-SK" dirty="0"/>
              <a:t>závitnice </a:t>
            </a:r>
            <a:r>
              <a:rPr lang="sk-SK" dirty="0" smtClean="0"/>
              <a:t>(</a:t>
            </a:r>
            <a:r>
              <a:rPr lang="el-GR" dirty="0" smtClean="0"/>
              <a:t>α-</a:t>
            </a:r>
            <a:r>
              <a:rPr lang="sk-SK" dirty="0" err="1"/>
              <a:t>helixu</a:t>
            </a:r>
            <a:r>
              <a:rPr lang="sk-SK" dirty="0"/>
              <a:t>) </a:t>
            </a:r>
          </a:p>
          <a:p>
            <a:pPr algn="just"/>
            <a:r>
              <a:rPr lang="sk-SK" dirty="0" smtClean="0"/>
              <a:t>vznik </a:t>
            </a:r>
            <a:r>
              <a:rPr lang="sk-SK" dirty="0"/>
              <a:t>týchto štruktúr je umožnený vodíkovými </a:t>
            </a:r>
            <a:r>
              <a:rPr lang="sk-SK" dirty="0" smtClean="0"/>
              <a:t>väzbami </a:t>
            </a:r>
            <a:r>
              <a:rPr lang="sk-SK" dirty="0"/>
              <a:t>medzi polárnymi skupinami CO a NH </a:t>
            </a:r>
          </a:p>
        </p:txBody>
      </p:sp>
    </p:spTree>
    <p:extLst>
      <p:ext uri="{BB962C8B-B14F-4D97-AF65-F5344CB8AC3E}">
        <p14:creationId xmlns:p14="http://schemas.microsoft.com/office/powerpoint/2010/main" val="29229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Primárna štruktúra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Daná poradím = sekvenciou AMK v </a:t>
            </a:r>
            <a:r>
              <a:rPr lang="sk-SK" dirty="0" err="1" smtClean="0"/>
              <a:t>polypeptidovom</a:t>
            </a:r>
            <a:r>
              <a:rPr lang="sk-SK" dirty="0" smtClean="0"/>
              <a:t> reťazci</a:t>
            </a:r>
            <a:endParaRPr lang="sk-SK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8" y="2996952"/>
            <a:ext cx="2948923" cy="27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 v priestore</a:t>
            </a:r>
          </a:p>
          <a:p>
            <a:r>
              <a:rPr lang="sk-SK" dirty="0" smtClean="0"/>
              <a:t>Formy:</a:t>
            </a:r>
          </a:p>
          <a:p>
            <a:r>
              <a:rPr lang="sk-SK" dirty="0" smtClean="0"/>
              <a:t>Pravotočivá závitnica - </a:t>
            </a:r>
            <a:r>
              <a:rPr lang="sk-SK" dirty="0" err="1" smtClean="0"/>
              <a:t>helix</a:t>
            </a:r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10791"/>
            <a:ext cx="42100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15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75616" y="60815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http://www.infovek.sk/predmety/biologia/diplomky/biologia_bunky/struktura_bielkovin.htm</a:t>
            </a:r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12" y="1700808"/>
            <a:ext cx="3518008" cy="32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497</Words>
  <Application>Microsoft Office PowerPoint</Application>
  <PresentationFormat>Prezentácia na obrazovke (4:3)</PresentationFormat>
  <Paragraphs>68</Paragraphs>
  <Slides>16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Charakteristika bielkovín, ich význam, štruktúra </vt:lpstr>
      <vt:lpstr>Prezentácia programu PowerPoint</vt:lpstr>
      <vt:lpstr>Prezentácia programu PowerPoint</vt:lpstr>
      <vt:lpstr>Prezentácia programu PowerPoint</vt:lpstr>
      <vt:lpstr>Prezentácia programu PowerPoint</vt:lpstr>
      <vt:lpstr>Primárna štruktúra</vt:lpstr>
      <vt:lpstr>Sekundárna štruktúra</vt:lpstr>
      <vt:lpstr>Prezentácia programu PowerPoint</vt:lpstr>
      <vt:lpstr>Terciárna štruktúra</vt:lpstr>
      <vt:lpstr>Prezentácia programu PowerPoint</vt:lpstr>
      <vt:lpstr>Kvartérna štruktúra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14</cp:revision>
  <dcterms:created xsi:type="dcterms:W3CDTF">2014-10-21T16:19:08Z</dcterms:created>
  <dcterms:modified xsi:type="dcterms:W3CDTF">2014-10-31T17:37:35Z</dcterms:modified>
</cp:coreProperties>
</file>