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0" autoAdjust="0"/>
  </p:normalViewPr>
  <p:slideViewPr>
    <p:cSldViewPr>
      <p:cViewPr varScale="1">
        <p:scale>
          <a:sx n="48" d="100"/>
          <a:sy n="48" d="100"/>
        </p:scale>
        <p:origin x="-5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E4BB7-79AD-4105-AF3B-C7F0E025C89E}" type="datetimeFigureOut">
              <a:rPr lang="sk-SK" smtClean="0"/>
              <a:t>3. 1. 2015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DCB9F-AE69-4A9A-B0D1-273E8E9C07C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061B7-D21B-4A65-AA70-EC28AA32A566}" type="slidenum">
              <a:rPr lang="sk-SK" smtClean="0"/>
              <a:pPr/>
              <a:t>7</a:t>
            </a:fld>
            <a:endParaRPr lang="sk-SK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371FE-C4D6-4503-B5CC-CCE8595FD1B6}" type="slidenum">
              <a:rPr lang="sk-SK" smtClean="0"/>
              <a:pPr/>
              <a:t>8</a:t>
            </a:fld>
            <a:endParaRPr lang="sk-SK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49917A-DD84-483B-BB96-4D9DD78834BA}" type="slidenum">
              <a:rPr lang="sk-SK" smtClean="0"/>
              <a:pPr/>
              <a:t>9</a:t>
            </a:fld>
            <a:endParaRPr lang="sk-SK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5BC709-4551-4162-8C12-B301B51A8470}" type="slidenum">
              <a:rPr lang="sk-SK" smtClean="0"/>
              <a:pPr/>
              <a:t>10</a:t>
            </a:fld>
            <a:endParaRPr lang="sk-SK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63B8-DD76-490B-A135-4199E1EDE49A}" type="datetimeFigureOut">
              <a:rPr lang="sk-SK" smtClean="0"/>
              <a:t>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509-7A83-4676-A264-D3458DA1950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63B8-DD76-490B-A135-4199E1EDE49A}" type="datetimeFigureOut">
              <a:rPr lang="sk-SK" smtClean="0"/>
              <a:t>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509-7A83-4676-A264-D3458DA1950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63B8-DD76-490B-A135-4199E1EDE49A}" type="datetimeFigureOut">
              <a:rPr lang="sk-SK" smtClean="0"/>
              <a:t>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509-7A83-4676-A264-D3458DA1950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63B8-DD76-490B-A135-4199E1EDE49A}" type="datetimeFigureOut">
              <a:rPr lang="sk-SK" smtClean="0"/>
              <a:t>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509-7A83-4676-A264-D3458DA1950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63B8-DD76-490B-A135-4199E1EDE49A}" type="datetimeFigureOut">
              <a:rPr lang="sk-SK" smtClean="0"/>
              <a:t>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509-7A83-4676-A264-D3458DA1950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63B8-DD76-490B-A135-4199E1EDE49A}" type="datetimeFigureOut">
              <a:rPr lang="sk-SK" smtClean="0"/>
              <a:t>2. 1. 2015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509-7A83-4676-A264-D3458DA1950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63B8-DD76-490B-A135-4199E1EDE49A}" type="datetimeFigureOut">
              <a:rPr lang="sk-SK" smtClean="0"/>
              <a:t>2. 1. 2015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509-7A83-4676-A264-D3458DA1950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63B8-DD76-490B-A135-4199E1EDE49A}" type="datetimeFigureOut">
              <a:rPr lang="sk-SK" smtClean="0"/>
              <a:t>2. 1. 2015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509-7A83-4676-A264-D3458DA1950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63B8-DD76-490B-A135-4199E1EDE49A}" type="datetimeFigureOut">
              <a:rPr lang="sk-SK" smtClean="0"/>
              <a:t>2. 1. 2015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509-7A83-4676-A264-D3458DA1950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63B8-DD76-490B-A135-4199E1EDE49A}" type="datetimeFigureOut">
              <a:rPr lang="sk-SK" smtClean="0"/>
              <a:t>2. 1. 2015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509-7A83-4676-A264-D3458DA1950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63B8-DD76-490B-A135-4199E1EDE49A}" type="datetimeFigureOut">
              <a:rPr lang="sk-SK" smtClean="0"/>
              <a:t>2. 1. 2015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0509-7A83-4676-A264-D3458DA1950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7300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D63B8-DD76-490B-A135-4199E1EDE49A}" type="datetimeFigureOut">
              <a:rPr lang="sk-SK" smtClean="0"/>
              <a:t>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00509-7A83-4676-A264-D3458DA1950E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068960"/>
            <a:ext cx="8892480" cy="1470025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Vodivosť v polovodičoch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67744" y="4725144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Mgr. Jaroslava Viťazková</a:t>
            </a:r>
            <a:endParaRPr lang="sk-SK" dirty="0">
              <a:solidFill>
                <a:schemeClr val="tx1"/>
              </a:solidFill>
            </a:endParaRPr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395535" y="1196752"/>
          <a:ext cx="8280922" cy="1273575"/>
        </p:xfrm>
        <a:graphic>
          <a:graphicData uri="http://schemas.openxmlformats.org/drawingml/2006/table">
            <a:tbl>
              <a:tblPr/>
              <a:tblGrid>
                <a:gridCol w="3617075"/>
                <a:gridCol w="258364"/>
                <a:gridCol w="258364"/>
                <a:gridCol w="4147119"/>
              </a:tblGrid>
              <a:tr h="2309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3159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600" u="sng" dirty="0" err="1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www.gymgl.sk</a:t>
                      </a:r>
                      <a:r>
                        <a:rPr lang="sk-SK" sz="16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600" i="1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1524304"/>
          </a:xfrm>
          <a:prstGeom prst="rect">
            <a:avLst/>
          </a:prstGeom>
          <a:noFill/>
        </p:spPr>
      </p:pic>
      <p:pic>
        <p:nvPicPr>
          <p:cNvPr id="1026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0"/>
            <a:ext cx="5572257" cy="1268760"/>
          </a:xfrm>
          <a:prstGeom prst="rect">
            <a:avLst/>
          </a:prstGeom>
          <a:noFill/>
        </p:spPr>
      </p:pic>
      <p:pic>
        <p:nvPicPr>
          <p:cNvPr id="1025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0"/>
            <a:ext cx="1584176" cy="147438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10" name="Line 50"/>
          <p:cNvSpPr>
            <a:spLocks noChangeShapeType="1"/>
          </p:cNvSpPr>
          <p:nvPr/>
        </p:nvSpPr>
        <p:spPr bwMode="auto">
          <a:xfrm>
            <a:off x="3203848" y="3789040"/>
            <a:ext cx="685800" cy="0"/>
          </a:xfrm>
          <a:prstGeom prst="line">
            <a:avLst/>
          </a:prstGeom>
          <a:noFill/>
          <a:ln w="15875">
            <a:solidFill>
              <a:srgbClr val="4D4D4D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sk-SK"/>
          </a:p>
        </p:txBody>
      </p:sp>
      <p:grpSp>
        <p:nvGrpSpPr>
          <p:cNvPr id="2" name="Group 154"/>
          <p:cNvGrpSpPr>
            <a:grpSpLocks/>
          </p:cNvGrpSpPr>
          <p:nvPr/>
        </p:nvGrpSpPr>
        <p:grpSpPr bwMode="auto">
          <a:xfrm>
            <a:off x="3203848" y="3717032"/>
            <a:ext cx="674688" cy="122237"/>
            <a:chOff x="1980" y="2043"/>
            <a:chExt cx="425" cy="77"/>
          </a:xfrm>
        </p:grpSpPr>
        <p:sp>
          <p:nvSpPr>
            <p:cNvPr id="5261" name="Freeform 151"/>
            <p:cNvSpPr>
              <a:spLocks/>
            </p:cNvSpPr>
            <p:nvPr/>
          </p:nvSpPr>
          <p:spPr bwMode="auto">
            <a:xfrm flipH="1" flipV="1">
              <a:off x="1980" y="2082"/>
              <a:ext cx="201" cy="38"/>
            </a:xfrm>
            <a:custGeom>
              <a:avLst/>
              <a:gdLst>
                <a:gd name="T0" fmla="*/ 0 w 201"/>
                <a:gd name="T1" fmla="*/ 0 h 38"/>
                <a:gd name="T2" fmla="*/ 49 w 201"/>
                <a:gd name="T3" fmla="*/ 6 h 38"/>
                <a:gd name="T4" fmla="*/ 85 w 201"/>
                <a:gd name="T5" fmla="*/ 26 h 38"/>
                <a:gd name="T6" fmla="*/ 123 w 201"/>
                <a:gd name="T7" fmla="*/ 38 h 38"/>
                <a:gd name="T8" fmla="*/ 201 w 201"/>
                <a:gd name="T9" fmla="*/ 3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38"/>
                <a:gd name="T17" fmla="*/ 201 w 20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38">
                  <a:moveTo>
                    <a:pt x="0" y="0"/>
                  </a:moveTo>
                  <a:cubicBezTo>
                    <a:pt x="8" y="1"/>
                    <a:pt x="35" y="2"/>
                    <a:pt x="49" y="6"/>
                  </a:cubicBezTo>
                  <a:cubicBezTo>
                    <a:pt x="63" y="10"/>
                    <a:pt x="73" y="21"/>
                    <a:pt x="85" y="26"/>
                  </a:cubicBezTo>
                  <a:cubicBezTo>
                    <a:pt x="97" y="31"/>
                    <a:pt x="104" y="36"/>
                    <a:pt x="123" y="38"/>
                  </a:cubicBezTo>
                  <a:lnTo>
                    <a:pt x="201" y="38"/>
                  </a:lnTo>
                </a:path>
              </a:pathLst>
            </a:custGeom>
            <a:noFill/>
            <a:ln w="19050">
              <a:solidFill>
                <a:srgbClr val="3333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262" name="Freeform 152"/>
            <p:cNvSpPr>
              <a:spLocks/>
            </p:cNvSpPr>
            <p:nvPr/>
          </p:nvSpPr>
          <p:spPr bwMode="auto">
            <a:xfrm>
              <a:off x="2204" y="2043"/>
              <a:ext cx="201" cy="38"/>
            </a:xfrm>
            <a:custGeom>
              <a:avLst/>
              <a:gdLst>
                <a:gd name="T0" fmla="*/ 0 w 201"/>
                <a:gd name="T1" fmla="*/ 0 h 38"/>
                <a:gd name="T2" fmla="*/ 49 w 201"/>
                <a:gd name="T3" fmla="*/ 6 h 38"/>
                <a:gd name="T4" fmla="*/ 85 w 201"/>
                <a:gd name="T5" fmla="*/ 26 h 38"/>
                <a:gd name="T6" fmla="*/ 123 w 201"/>
                <a:gd name="T7" fmla="*/ 38 h 38"/>
                <a:gd name="T8" fmla="*/ 201 w 201"/>
                <a:gd name="T9" fmla="*/ 3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38"/>
                <a:gd name="T17" fmla="*/ 201 w 20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38">
                  <a:moveTo>
                    <a:pt x="0" y="0"/>
                  </a:moveTo>
                  <a:cubicBezTo>
                    <a:pt x="8" y="1"/>
                    <a:pt x="35" y="2"/>
                    <a:pt x="49" y="6"/>
                  </a:cubicBezTo>
                  <a:cubicBezTo>
                    <a:pt x="63" y="10"/>
                    <a:pt x="73" y="21"/>
                    <a:pt x="85" y="26"/>
                  </a:cubicBezTo>
                  <a:cubicBezTo>
                    <a:pt x="97" y="31"/>
                    <a:pt x="104" y="36"/>
                    <a:pt x="123" y="38"/>
                  </a:cubicBezTo>
                  <a:lnTo>
                    <a:pt x="201" y="38"/>
                  </a:lnTo>
                </a:path>
              </a:pathLst>
            </a:custGeom>
            <a:noFill/>
            <a:ln w="19050">
              <a:solidFill>
                <a:srgbClr val="3333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4" name="Group 153"/>
          <p:cNvGrpSpPr>
            <a:grpSpLocks/>
          </p:cNvGrpSpPr>
          <p:nvPr/>
        </p:nvGrpSpPr>
        <p:grpSpPr bwMode="auto">
          <a:xfrm>
            <a:off x="539552" y="1556792"/>
            <a:ext cx="5929313" cy="4300537"/>
            <a:chOff x="310" y="607"/>
            <a:chExt cx="3735" cy="2709"/>
          </a:xfrm>
          <a:solidFill>
            <a:srgbClr val="FFC000"/>
          </a:solidFill>
        </p:grpSpPr>
        <p:sp>
          <p:nvSpPr>
            <p:cNvPr id="5128" name="Line 5"/>
            <p:cNvSpPr>
              <a:spLocks noChangeShapeType="1"/>
            </p:cNvSpPr>
            <p:nvPr/>
          </p:nvSpPr>
          <p:spPr bwMode="auto">
            <a:xfrm rot="-5400000">
              <a:off x="1476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29" name="Line 6"/>
            <p:cNvSpPr>
              <a:spLocks noChangeShapeType="1"/>
            </p:cNvSpPr>
            <p:nvPr/>
          </p:nvSpPr>
          <p:spPr bwMode="auto">
            <a:xfrm rot="-5400000">
              <a:off x="1600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30" name="Line 7"/>
            <p:cNvSpPr>
              <a:spLocks noChangeShapeType="1"/>
            </p:cNvSpPr>
            <p:nvPr/>
          </p:nvSpPr>
          <p:spPr bwMode="auto">
            <a:xfrm rot="-5400000">
              <a:off x="1480" y="234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31" name="Line 8"/>
            <p:cNvSpPr>
              <a:spLocks noChangeShapeType="1"/>
            </p:cNvSpPr>
            <p:nvPr/>
          </p:nvSpPr>
          <p:spPr bwMode="auto">
            <a:xfrm rot="-5400000">
              <a:off x="1604" y="235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32" name="Line 9"/>
            <p:cNvSpPr>
              <a:spLocks noChangeShapeType="1"/>
            </p:cNvSpPr>
            <p:nvPr/>
          </p:nvSpPr>
          <p:spPr bwMode="auto">
            <a:xfrm rot="-5400000">
              <a:off x="1478" y="157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33" name="Line 10"/>
            <p:cNvSpPr>
              <a:spLocks noChangeShapeType="1"/>
            </p:cNvSpPr>
            <p:nvPr/>
          </p:nvSpPr>
          <p:spPr bwMode="auto">
            <a:xfrm rot="-5400000">
              <a:off x="1602" y="157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34" name="Line 11"/>
            <p:cNvSpPr>
              <a:spLocks noChangeShapeType="1"/>
            </p:cNvSpPr>
            <p:nvPr/>
          </p:nvSpPr>
          <p:spPr bwMode="auto">
            <a:xfrm rot="-5400000">
              <a:off x="1476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35" name="Line 12"/>
            <p:cNvSpPr>
              <a:spLocks noChangeShapeType="1"/>
            </p:cNvSpPr>
            <p:nvPr/>
          </p:nvSpPr>
          <p:spPr bwMode="auto">
            <a:xfrm rot="-5400000">
              <a:off x="1600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36" name="Line 13"/>
            <p:cNvSpPr>
              <a:spLocks noChangeShapeType="1"/>
            </p:cNvSpPr>
            <p:nvPr/>
          </p:nvSpPr>
          <p:spPr bwMode="auto">
            <a:xfrm rot="-5400000">
              <a:off x="2320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37" name="Line 14"/>
            <p:cNvSpPr>
              <a:spLocks noChangeShapeType="1"/>
            </p:cNvSpPr>
            <p:nvPr/>
          </p:nvSpPr>
          <p:spPr bwMode="auto">
            <a:xfrm rot="-5400000">
              <a:off x="2444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38" name="Line 15"/>
            <p:cNvSpPr>
              <a:spLocks noChangeShapeType="1"/>
            </p:cNvSpPr>
            <p:nvPr/>
          </p:nvSpPr>
          <p:spPr bwMode="auto">
            <a:xfrm rot="-5400000">
              <a:off x="2324" y="232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39" name="Line 16"/>
            <p:cNvSpPr>
              <a:spLocks noChangeShapeType="1"/>
            </p:cNvSpPr>
            <p:nvPr/>
          </p:nvSpPr>
          <p:spPr bwMode="auto">
            <a:xfrm rot="-5400000">
              <a:off x="2448" y="233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40" name="Line 17"/>
            <p:cNvSpPr>
              <a:spLocks noChangeShapeType="1"/>
            </p:cNvSpPr>
            <p:nvPr/>
          </p:nvSpPr>
          <p:spPr bwMode="auto">
            <a:xfrm rot="-5400000">
              <a:off x="2322" y="155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41" name="Line 18"/>
            <p:cNvSpPr>
              <a:spLocks noChangeShapeType="1"/>
            </p:cNvSpPr>
            <p:nvPr/>
          </p:nvSpPr>
          <p:spPr bwMode="auto">
            <a:xfrm rot="-5400000">
              <a:off x="2446" y="155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42" name="Line 19"/>
            <p:cNvSpPr>
              <a:spLocks noChangeShapeType="1"/>
            </p:cNvSpPr>
            <p:nvPr/>
          </p:nvSpPr>
          <p:spPr bwMode="auto">
            <a:xfrm rot="-5400000">
              <a:off x="2320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43" name="Line 20"/>
            <p:cNvSpPr>
              <a:spLocks noChangeShapeType="1"/>
            </p:cNvSpPr>
            <p:nvPr/>
          </p:nvSpPr>
          <p:spPr bwMode="auto">
            <a:xfrm rot="-5400000">
              <a:off x="2444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44" name="Line 21"/>
            <p:cNvSpPr>
              <a:spLocks noChangeShapeType="1"/>
            </p:cNvSpPr>
            <p:nvPr/>
          </p:nvSpPr>
          <p:spPr bwMode="auto">
            <a:xfrm rot="-5400000">
              <a:off x="3164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45" name="Line 22"/>
            <p:cNvSpPr>
              <a:spLocks noChangeShapeType="1"/>
            </p:cNvSpPr>
            <p:nvPr/>
          </p:nvSpPr>
          <p:spPr bwMode="auto">
            <a:xfrm rot="-5400000">
              <a:off x="3288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46" name="Line 23"/>
            <p:cNvSpPr>
              <a:spLocks noChangeShapeType="1"/>
            </p:cNvSpPr>
            <p:nvPr/>
          </p:nvSpPr>
          <p:spPr bwMode="auto">
            <a:xfrm rot="-5400000">
              <a:off x="3168" y="2379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47" name="Line 24"/>
            <p:cNvSpPr>
              <a:spLocks noChangeShapeType="1"/>
            </p:cNvSpPr>
            <p:nvPr/>
          </p:nvSpPr>
          <p:spPr bwMode="auto">
            <a:xfrm rot="-5400000">
              <a:off x="3292" y="2359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48" name="Line 25"/>
            <p:cNvSpPr>
              <a:spLocks noChangeShapeType="1"/>
            </p:cNvSpPr>
            <p:nvPr/>
          </p:nvSpPr>
          <p:spPr bwMode="auto">
            <a:xfrm rot="-5400000">
              <a:off x="3166" y="157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49" name="Line 26"/>
            <p:cNvSpPr>
              <a:spLocks noChangeShapeType="1"/>
            </p:cNvSpPr>
            <p:nvPr/>
          </p:nvSpPr>
          <p:spPr bwMode="auto">
            <a:xfrm rot="-5400000">
              <a:off x="3290" y="158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50" name="Line 27"/>
            <p:cNvSpPr>
              <a:spLocks noChangeShapeType="1"/>
            </p:cNvSpPr>
            <p:nvPr/>
          </p:nvSpPr>
          <p:spPr bwMode="auto">
            <a:xfrm rot="-5400000">
              <a:off x="3164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51" name="Line 28"/>
            <p:cNvSpPr>
              <a:spLocks noChangeShapeType="1"/>
            </p:cNvSpPr>
            <p:nvPr/>
          </p:nvSpPr>
          <p:spPr bwMode="auto">
            <a:xfrm rot="-5400000">
              <a:off x="3288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52" name="Line 29"/>
            <p:cNvSpPr>
              <a:spLocks noChangeShapeType="1"/>
            </p:cNvSpPr>
            <p:nvPr/>
          </p:nvSpPr>
          <p:spPr bwMode="auto">
            <a:xfrm rot="-5400000">
              <a:off x="632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53" name="Line 30"/>
            <p:cNvSpPr>
              <a:spLocks noChangeShapeType="1"/>
            </p:cNvSpPr>
            <p:nvPr/>
          </p:nvSpPr>
          <p:spPr bwMode="auto">
            <a:xfrm rot="-5400000">
              <a:off x="756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54" name="Line 31"/>
            <p:cNvSpPr>
              <a:spLocks noChangeShapeType="1"/>
            </p:cNvSpPr>
            <p:nvPr/>
          </p:nvSpPr>
          <p:spPr bwMode="auto">
            <a:xfrm rot="-5400000">
              <a:off x="636" y="236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55" name="Line 32"/>
            <p:cNvSpPr>
              <a:spLocks noChangeShapeType="1"/>
            </p:cNvSpPr>
            <p:nvPr/>
          </p:nvSpPr>
          <p:spPr bwMode="auto">
            <a:xfrm rot="-5400000">
              <a:off x="760" y="237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56" name="Line 33"/>
            <p:cNvSpPr>
              <a:spLocks noChangeShapeType="1"/>
            </p:cNvSpPr>
            <p:nvPr/>
          </p:nvSpPr>
          <p:spPr bwMode="auto">
            <a:xfrm rot="-5400000">
              <a:off x="634" y="159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57" name="Line 34"/>
            <p:cNvSpPr>
              <a:spLocks noChangeShapeType="1"/>
            </p:cNvSpPr>
            <p:nvPr/>
          </p:nvSpPr>
          <p:spPr bwMode="auto">
            <a:xfrm rot="-5400000">
              <a:off x="758" y="159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58" name="Line 35"/>
            <p:cNvSpPr>
              <a:spLocks noChangeShapeType="1"/>
            </p:cNvSpPr>
            <p:nvPr/>
          </p:nvSpPr>
          <p:spPr bwMode="auto">
            <a:xfrm rot="-5400000">
              <a:off x="632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59" name="Line 36"/>
            <p:cNvSpPr>
              <a:spLocks noChangeShapeType="1"/>
            </p:cNvSpPr>
            <p:nvPr/>
          </p:nvSpPr>
          <p:spPr bwMode="auto">
            <a:xfrm rot="-5400000">
              <a:off x="756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60" name="Line 37"/>
            <p:cNvSpPr>
              <a:spLocks noChangeShapeType="1"/>
            </p:cNvSpPr>
            <p:nvPr/>
          </p:nvSpPr>
          <p:spPr bwMode="auto">
            <a:xfrm>
              <a:off x="1104" y="270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61" name="Line 38"/>
            <p:cNvSpPr>
              <a:spLocks noChangeShapeType="1"/>
            </p:cNvSpPr>
            <p:nvPr/>
          </p:nvSpPr>
          <p:spPr bwMode="auto">
            <a:xfrm>
              <a:off x="1096" y="283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62" name="Line 39"/>
            <p:cNvSpPr>
              <a:spLocks noChangeShapeType="1"/>
            </p:cNvSpPr>
            <p:nvPr/>
          </p:nvSpPr>
          <p:spPr bwMode="auto">
            <a:xfrm>
              <a:off x="1930" y="270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63" name="Line 40"/>
            <p:cNvSpPr>
              <a:spLocks noChangeShapeType="1"/>
            </p:cNvSpPr>
            <p:nvPr/>
          </p:nvSpPr>
          <p:spPr bwMode="auto">
            <a:xfrm>
              <a:off x="1952" y="283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64" name="Line 41"/>
            <p:cNvSpPr>
              <a:spLocks noChangeShapeType="1"/>
            </p:cNvSpPr>
            <p:nvPr/>
          </p:nvSpPr>
          <p:spPr bwMode="auto">
            <a:xfrm>
              <a:off x="2774" y="2704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65" name="Line 42"/>
            <p:cNvSpPr>
              <a:spLocks noChangeShapeType="1"/>
            </p:cNvSpPr>
            <p:nvPr/>
          </p:nvSpPr>
          <p:spPr bwMode="auto">
            <a:xfrm>
              <a:off x="2783" y="282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66" name="Line 43"/>
            <p:cNvSpPr>
              <a:spLocks noChangeShapeType="1"/>
            </p:cNvSpPr>
            <p:nvPr/>
          </p:nvSpPr>
          <p:spPr bwMode="auto">
            <a:xfrm>
              <a:off x="3613" y="270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67" name="Line 44"/>
            <p:cNvSpPr>
              <a:spLocks noChangeShapeType="1"/>
            </p:cNvSpPr>
            <p:nvPr/>
          </p:nvSpPr>
          <p:spPr bwMode="auto">
            <a:xfrm>
              <a:off x="3613" y="282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68" name="Line 45"/>
            <p:cNvSpPr>
              <a:spLocks noChangeShapeType="1"/>
            </p:cNvSpPr>
            <p:nvPr/>
          </p:nvSpPr>
          <p:spPr bwMode="auto">
            <a:xfrm>
              <a:off x="310" y="270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69" name="Line 46"/>
            <p:cNvSpPr>
              <a:spLocks noChangeShapeType="1"/>
            </p:cNvSpPr>
            <p:nvPr/>
          </p:nvSpPr>
          <p:spPr bwMode="auto">
            <a:xfrm>
              <a:off x="310" y="283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70" name="Line 47"/>
            <p:cNvSpPr>
              <a:spLocks noChangeShapeType="1"/>
            </p:cNvSpPr>
            <p:nvPr/>
          </p:nvSpPr>
          <p:spPr bwMode="auto">
            <a:xfrm>
              <a:off x="1126" y="191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71" name="Line 48"/>
            <p:cNvSpPr>
              <a:spLocks noChangeShapeType="1"/>
            </p:cNvSpPr>
            <p:nvPr/>
          </p:nvSpPr>
          <p:spPr bwMode="auto">
            <a:xfrm>
              <a:off x="1118" y="204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72" name="Line 49"/>
            <p:cNvSpPr>
              <a:spLocks noChangeShapeType="1"/>
            </p:cNvSpPr>
            <p:nvPr/>
          </p:nvSpPr>
          <p:spPr bwMode="auto">
            <a:xfrm>
              <a:off x="1938" y="191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73" name="Line 51"/>
            <p:cNvSpPr>
              <a:spLocks noChangeShapeType="1"/>
            </p:cNvSpPr>
            <p:nvPr/>
          </p:nvSpPr>
          <p:spPr bwMode="auto">
            <a:xfrm>
              <a:off x="2775" y="1914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74" name="Line 52"/>
            <p:cNvSpPr>
              <a:spLocks noChangeShapeType="1"/>
            </p:cNvSpPr>
            <p:nvPr/>
          </p:nvSpPr>
          <p:spPr bwMode="auto">
            <a:xfrm>
              <a:off x="2783" y="203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75" name="Line 53"/>
            <p:cNvSpPr>
              <a:spLocks noChangeShapeType="1"/>
            </p:cNvSpPr>
            <p:nvPr/>
          </p:nvSpPr>
          <p:spPr bwMode="auto">
            <a:xfrm>
              <a:off x="3613" y="191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76" name="Line 54"/>
            <p:cNvSpPr>
              <a:spLocks noChangeShapeType="1"/>
            </p:cNvSpPr>
            <p:nvPr/>
          </p:nvSpPr>
          <p:spPr bwMode="auto">
            <a:xfrm>
              <a:off x="3613" y="203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77" name="Line 55"/>
            <p:cNvSpPr>
              <a:spLocks noChangeShapeType="1"/>
            </p:cNvSpPr>
            <p:nvPr/>
          </p:nvSpPr>
          <p:spPr bwMode="auto">
            <a:xfrm>
              <a:off x="310" y="191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78" name="Line 56"/>
            <p:cNvSpPr>
              <a:spLocks noChangeShapeType="1"/>
            </p:cNvSpPr>
            <p:nvPr/>
          </p:nvSpPr>
          <p:spPr bwMode="auto">
            <a:xfrm>
              <a:off x="310" y="204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79" name="Line 57"/>
            <p:cNvSpPr>
              <a:spLocks noChangeShapeType="1"/>
            </p:cNvSpPr>
            <p:nvPr/>
          </p:nvSpPr>
          <p:spPr bwMode="auto">
            <a:xfrm>
              <a:off x="1120" y="112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80" name="Line 58"/>
            <p:cNvSpPr>
              <a:spLocks noChangeShapeType="1"/>
            </p:cNvSpPr>
            <p:nvPr/>
          </p:nvSpPr>
          <p:spPr bwMode="auto">
            <a:xfrm>
              <a:off x="1112" y="125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81" name="Line 59"/>
            <p:cNvSpPr>
              <a:spLocks noChangeShapeType="1"/>
            </p:cNvSpPr>
            <p:nvPr/>
          </p:nvSpPr>
          <p:spPr bwMode="auto">
            <a:xfrm>
              <a:off x="1946" y="112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82" name="Line 60"/>
            <p:cNvSpPr>
              <a:spLocks noChangeShapeType="1"/>
            </p:cNvSpPr>
            <p:nvPr/>
          </p:nvSpPr>
          <p:spPr bwMode="auto">
            <a:xfrm>
              <a:off x="1938" y="125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83" name="Line 61"/>
            <p:cNvSpPr>
              <a:spLocks noChangeShapeType="1"/>
            </p:cNvSpPr>
            <p:nvPr/>
          </p:nvSpPr>
          <p:spPr bwMode="auto">
            <a:xfrm>
              <a:off x="2783" y="1124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84" name="Line 62"/>
            <p:cNvSpPr>
              <a:spLocks noChangeShapeType="1"/>
            </p:cNvSpPr>
            <p:nvPr/>
          </p:nvSpPr>
          <p:spPr bwMode="auto">
            <a:xfrm>
              <a:off x="2775" y="124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85" name="Line 63"/>
            <p:cNvSpPr>
              <a:spLocks noChangeShapeType="1"/>
            </p:cNvSpPr>
            <p:nvPr/>
          </p:nvSpPr>
          <p:spPr bwMode="auto">
            <a:xfrm>
              <a:off x="3613" y="112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86" name="Line 64"/>
            <p:cNvSpPr>
              <a:spLocks noChangeShapeType="1"/>
            </p:cNvSpPr>
            <p:nvPr/>
          </p:nvSpPr>
          <p:spPr bwMode="auto">
            <a:xfrm>
              <a:off x="3613" y="124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87" name="Line 65"/>
            <p:cNvSpPr>
              <a:spLocks noChangeShapeType="1"/>
            </p:cNvSpPr>
            <p:nvPr/>
          </p:nvSpPr>
          <p:spPr bwMode="auto">
            <a:xfrm>
              <a:off x="310" y="112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88" name="Line 66"/>
            <p:cNvSpPr>
              <a:spLocks noChangeShapeType="1"/>
            </p:cNvSpPr>
            <p:nvPr/>
          </p:nvSpPr>
          <p:spPr bwMode="auto">
            <a:xfrm>
              <a:off x="310" y="125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89" name="Oval 67"/>
            <p:cNvSpPr>
              <a:spLocks noChangeArrowheads="1"/>
            </p:cNvSpPr>
            <p:nvPr/>
          </p:nvSpPr>
          <p:spPr bwMode="auto">
            <a:xfrm>
              <a:off x="1522" y="965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90" name="Rectangle 68"/>
            <p:cNvSpPr>
              <a:spLocks noChangeArrowheads="1"/>
            </p:cNvSpPr>
            <p:nvPr/>
          </p:nvSpPr>
          <p:spPr bwMode="auto">
            <a:xfrm>
              <a:off x="1609" y="1040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5191" name="Oval 69"/>
            <p:cNvSpPr>
              <a:spLocks noChangeArrowheads="1"/>
            </p:cNvSpPr>
            <p:nvPr/>
          </p:nvSpPr>
          <p:spPr bwMode="auto">
            <a:xfrm>
              <a:off x="682" y="1756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92" name="Rectangle 70"/>
            <p:cNvSpPr>
              <a:spLocks noChangeArrowheads="1"/>
            </p:cNvSpPr>
            <p:nvPr/>
          </p:nvSpPr>
          <p:spPr bwMode="auto">
            <a:xfrm>
              <a:off x="769" y="1831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5193" name="Oval 71"/>
            <p:cNvSpPr>
              <a:spLocks noChangeArrowheads="1"/>
            </p:cNvSpPr>
            <p:nvPr/>
          </p:nvSpPr>
          <p:spPr bwMode="auto">
            <a:xfrm>
              <a:off x="2362" y="1756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94" name="Rectangle 72"/>
            <p:cNvSpPr>
              <a:spLocks noChangeArrowheads="1"/>
            </p:cNvSpPr>
            <p:nvPr/>
          </p:nvSpPr>
          <p:spPr bwMode="auto">
            <a:xfrm>
              <a:off x="2449" y="1831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5195" name="Oval 73"/>
            <p:cNvSpPr>
              <a:spLocks noChangeArrowheads="1"/>
            </p:cNvSpPr>
            <p:nvPr/>
          </p:nvSpPr>
          <p:spPr bwMode="auto">
            <a:xfrm>
              <a:off x="1522" y="2534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96" name="Rectangle 74"/>
            <p:cNvSpPr>
              <a:spLocks noChangeArrowheads="1"/>
            </p:cNvSpPr>
            <p:nvPr/>
          </p:nvSpPr>
          <p:spPr bwMode="auto">
            <a:xfrm>
              <a:off x="1609" y="2609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5197" name="Oval 75"/>
            <p:cNvSpPr>
              <a:spLocks noChangeArrowheads="1"/>
            </p:cNvSpPr>
            <p:nvPr/>
          </p:nvSpPr>
          <p:spPr bwMode="auto">
            <a:xfrm>
              <a:off x="682" y="965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98" name="Rectangle 76"/>
            <p:cNvSpPr>
              <a:spLocks noChangeArrowheads="1"/>
            </p:cNvSpPr>
            <p:nvPr/>
          </p:nvSpPr>
          <p:spPr bwMode="auto">
            <a:xfrm>
              <a:off x="769" y="1040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5199" name="Oval 77"/>
            <p:cNvSpPr>
              <a:spLocks noChangeArrowheads="1"/>
            </p:cNvSpPr>
            <p:nvPr/>
          </p:nvSpPr>
          <p:spPr bwMode="auto">
            <a:xfrm>
              <a:off x="2362" y="965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00" name="Rectangle 78"/>
            <p:cNvSpPr>
              <a:spLocks noChangeArrowheads="1"/>
            </p:cNvSpPr>
            <p:nvPr/>
          </p:nvSpPr>
          <p:spPr bwMode="auto">
            <a:xfrm>
              <a:off x="2449" y="1040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5201" name="Oval 79"/>
            <p:cNvSpPr>
              <a:spLocks noChangeArrowheads="1"/>
            </p:cNvSpPr>
            <p:nvPr/>
          </p:nvSpPr>
          <p:spPr bwMode="auto">
            <a:xfrm>
              <a:off x="3202" y="965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02" name="Rectangle 80"/>
            <p:cNvSpPr>
              <a:spLocks noChangeArrowheads="1"/>
            </p:cNvSpPr>
            <p:nvPr/>
          </p:nvSpPr>
          <p:spPr bwMode="auto">
            <a:xfrm>
              <a:off x="3289" y="1040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5203" name="Oval 81"/>
            <p:cNvSpPr>
              <a:spLocks noChangeArrowheads="1"/>
            </p:cNvSpPr>
            <p:nvPr/>
          </p:nvSpPr>
          <p:spPr bwMode="auto">
            <a:xfrm>
              <a:off x="3202" y="1756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04" name="Rectangle 82"/>
            <p:cNvSpPr>
              <a:spLocks noChangeArrowheads="1"/>
            </p:cNvSpPr>
            <p:nvPr/>
          </p:nvSpPr>
          <p:spPr bwMode="auto">
            <a:xfrm>
              <a:off x="3289" y="1831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5205" name="Oval 83"/>
            <p:cNvSpPr>
              <a:spLocks noChangeArrowheads="1"/>
            </p:cNvSpPr>
            <p:nvPr/>
          </p:nvSpPr>
          <p:spPr bwMode="auto">
            <a:xfrm>
              <a:off x="682" y="2534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06" name="Rectangle 84"/>
            <p:cNvSpPr>
              <a:spLocks noChangeArrowheads="1"/>
            </p:cNvSpPr>
            <p:nvPr/>
          </p:nvSpPr>
          <p:spPr bwMode="auto">
            <a:xfrm>
              <a:off x="769" y="2609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5207" name="Oval 85"/>
            <p:cNvSpPr>
              <a:spLocks noChangeArrowheads="1"/>
            </p:cNvSpPr>
            <p:nvPr/>
          </p:nvSpPr>
          <p:spPr bwMode="auto">
            <a:xfrm>
              <a:off x="2362" y="2534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08" name="Rectangle 86"/>
            <p:cNvSpPr>
              <a:spLocks noChangeArrowheads="1"/>
            </p:cNvSpPr>
            <p:nvPr/>
          </p:nvSpPr>
          <p:spPr bwMode="auto">
            <a:xfrm>
              <a:off x="2449" y="2609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5209" name="Oval 87"/>
            <p:cNvSpPr>
              <a:spLocks noChangeArrowheads="1"/>
            </p:cNvSpPr>
            <p:nvPr/>
          </p:nvSpPr>
          <p:spPr bwMode="auto">
            <a:xfrm>
              <a:off x="3202" y="2534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10" name="Rectangle 88"/>
            <p:cNvSpPr>
              <a:spLocks noChangeArrowheads="1"/>
            </p:cNvSpPr>
            <p:nvPr/>
          </p:nvSpPr>
          <p:spPr bwMode="auto">
            <a:xfrm>
              <a:off x="3289" y="2609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5211" name="Oval 89"/>
            <p:cNvSpPr>
              <a:spLocks noChangeAspect="1" noChangeArrowheads="1"/>
            </p:cNvSpPr>
            <p:nvPr/>
          </p:nvSpPr>
          <p:spPr bwMode="auto">
            <a:xfrm>
              <a:off x="2620" y="1577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12" name="Oval 90"/>
            <p:cNvSpPr>
              <a:spLocks noChangeAspect="1" noChangeArrowheads="1"/>
            </p:cNvSpPr>
            <p:nvPr/>
          </p:nvSpPr>
          <p:spPr bwMode="auto">
            <a:xfrm>
              <a:off x="2937" y="198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13" name="Oval 91"/>
            <p:cNvSpPr>
              <a:spLocks noChangeAspect="1" noChangeArrowheads="1"/>
            </p:cNvSpPr>
            <p:nvPr/>
          </p:nvSpPr>
          <p:spPr bwMode="auto">
            <a:xfrm>
              <a:off x="2498" y="231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14" name="Oval 92"/>
            <p:cNvSpPr>
              <a:spLocks noChangeAspect="1" noChangeArrowheads="1"/>
            </p:cNvSpPr>
            <p:nvPr/>
          </p:nvSpPr>
          <p:spPr bwMode="auto">
            <a:xfrm>
              <a:off x="2184" y="187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15" name="Oval 93"/>
            <p:cNvSpPr>
              <a:spLocks noChangeAspect="1" noChangeArrowheads="1"/>
            </p:cNvSpPr>
            <p:nvPr/>
          </p:nvSpPr>
          <p:spPr bwMode="auto">
            <a:xfrm>
              <a:off x="934" y="1577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16" name="Oval 94"/>
            <p:cNvSpPr>
              <a:spLocks noChangeAspect="1" noChangeArrowheads="1"/>
            </p:cNvSpPr>
            <p:nvPr/>
          </p:nvSpPr>
          <p:spPr bwMode="auto">
            <a:xfrm>
              <a:off x="1240" y="2001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17" name="Oval 95"/>
            <p:cNvSpPr>
              <a:spLocks noChangeAspect="1" noChangeArrowheads="1"/>
            </p:cNvSpPr>
            <p:nvPr/>
          </p:nvSpPr>
          <p:spPr bwMode="auto">
            <a:xfrm>
              <a:off x="814" y="231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18" name="Oval 96"/>
            <p:cNvSpPr>
              <a:spLocks noChangeAspect="1" noChangeArrowheads="1"/>
            </p:cNvSpPr>
            <p:nvPr/>
          </p:nvSpPr>
          <p:spPr bwMode="auto">
            <a:xfrm>
              <a:off x="510" y="186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19" name="Oval 97"/>
            <p:cNvSpPr>
              <a:spLocks noChangeAspect="1" noChangeArrowheads="1"/>
            </p:cNvSpPr>
            <p:nvPr/>
          </p:nvSpPr>
          <p:spPr bwMode="auto">
            <a:xfrm>
              <a:off x="1776" y="239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20" name="Oval 98"/>
            <p:cNvSpPr>
              <a:spLocks noChangeAspect="1" noChangeArrowheads="1"/>
            </p:cNvSpPr>
            <p:nvPr/>
          </p:nvSpPr>
          <p:spPr bwMode="auto">
            <a:xfrm>
              <a:off x="2088" y="278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21" name="Oval 99"/>
            <p:cNvSpPr>
              <a:spLocks noChangeAspect="1" noChangeArrowheads="1"/>
            </p:cNvSpPr>
            <p:nvPr/>
          </p:nvSpPr>
          <p:spPr bwMode="auto">
            <a:xfrm>
              <a:off x="1652" y="307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22" name="Oval 100"/>
            <p:cNvSpPr>
              <a:spLocks noChangeAspect="1" noChangeArrowheads="1"/>
            </p:cNvSpPr>
            <p:nvPr/>
          </p:nvSpPr>
          <p:spPr bwMode="auto">
            <a:xfrm>
              <a:off x="1333" y="265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23" name="Oval 101"/>
            <p:cNvSpPr>
              <a:spLocks noChangeAspect="1" noChangeArrowheads="1"/>
            </p:cNvSpPr>
            <p:nvPr/>
          </p:nvSpPr>
          <p:spPr bwMode="auto">
            <a:xfrm>
              <a:off x="1778" y="800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24" name="Oval 102"/>
            <p:cNvSpPr>
              <a:spLocks noChangeAspect="1" noChangeArrowheads="1"/>
            </p:cNvSpPr>
            <p:nvPr/>
          </p:nvSpPr>
          <p:spPr bwMode="auto">
            <a:xfrm>
              <a:off x="2088" y="1197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25" name="Oval 103"/>
            <p:cNvSpPr>
              <a:spLocks noChangeAspect="1" noChangeArrowheads="1"/>
            </p:cNvSpPr>
            <p:nvPr/>
          </p:nvSpPr>
          <p:spPr bwMode="auto">
            <a:xfrm>
              <a:off x="1654" y="1496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26" name="Oval 104"/>
            <p:cNvSpPr>
              <a:spLocks noChangeAspect="1" noChangeArrowheads="1"/>
            </p:cNvSpPr>
            <p:nvPr/>
          </p:nvSpPr>
          <p:spPr bwMode="auto">
            <a:xfrm>
              <a:off x="1333" y="107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27" name="Oval 105"/>
            <p:cNvSpPr>
              <a:spLocks noChangeAspect="1" noChangeArrowheads="1"/>
            </p:cNvSpPr>
            <p:nvPr/>
          </p:nvSpPr>
          <p:spPr bwMode="auto">
            <a:xfrm>
              <a:off x="1240" y="120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28" name="Oval 106"/>
            <p:cNvSpPr>
              <a:spLocks noChangeAspect="1" noChangeArrowheads="1"/>
            </p:cNvSpPr>
            <p:nvPr/>
          </p:nvSpPr>
          <p:spPr bwMode="auto">
            <a:xfrm>
              <a:off x="3464" y="1577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29" name="Oval 107"/>
            <p:cNvSpPr>
              <a:spLocks noChangeAspect="1" noChangeArrowheads="1"/>
            </p:cNvSpPr>
            <p:nvPr/>
          </p:nvSpPr>
          <p:spPr bwMode="auto">
            <a:xfrm>
              <a:off x="3771" y="199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30" name="Oval 108"/>
            <p:cNvSpPr>
              <a:spLocks noChangeAspect="1" noChangeArrowheads="1"/>
            </p:cNvSpPr>
            <p:nvPr/>
          </p:nvSpPr>
          <p:spPr bwMode="auto">
            <a:xfrm>
              <a:off x="3344" y="231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31" name="Oval 109"/>
            <p:cNvSpPr>
              <a:spLocks noChangeAspect="1" noChangeArrowheads="1"/>
            </p:cNvSpPr>
            <p:nvPr/>
          </p:nvSpPr>
          <p:spPr bwMode="auto">
            <a:xfrm>
              <a:off x="3040" y="1867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32" name="Oval 110"/>
            <p:cNvSpPr>
              <a:spLocks noChangeAspect="1" noChangeArrowheads="1"/>
            </p:cNvSpPr>
            <p:nvPr/>
          </p:nvSpPr>
          <p:spPr bwMode="auto">
            <a:xfrm>
              <a:off x="2624" y="239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33" name="Oval 111"/>
            <p:cNvSpPr>
              <a:spLocks noChangeAspect="1" noChangeArrowheads="1"/>
            </p:cNvSpPr>
            <p:nvPr/>
          </p:nvSpPr>
          <p:spPr bwMode="auto">
            <a:xfrm>
              <a:off x="2937" y="278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34" name="Oval 112"/>
            <p:cNvSpPr>
              <a:spLocks noChangeAspect="1" noChangeArrowheads="1"/>
            </p:cNvSpPr>
            <p:nvPr/>
          </p:nvSpPr>
          <p:spPr bwMode="auto">
            <a:xfrm>
              <a:off x="2496" y="307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35" name="Oval 113"/>
            <p:cNvSpPr>
              <a:spLocks noChangeAspect="1" noChangeArrowheads="1"/>
            </p:cNvSpPr>
            <p:nvPr/>
          </p:nvSpPr>
          <p:spPr bwMode="auto">
            <a:xfrm>
              <a:off x="2184" y="266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36" name="Oval 114"/>
            <p:cNvSpPr>
              <a:spLocks noChangeAspect="1" noChangeArrowheads="1"/>
            </p:cNvSpPr>
            <p:nvPr/>
          </p:nvSpPr>
          <p:spPr bwMode="auto">
            <a:xfrm>
              <a:off x="3472" y="239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37" name="Oval 115"/>
            <p:cNvSpPr>
              <a:spLocks noChangeAspect="1" noChangeArrowheads="1"/>
            </p:cNvSpPr>
            <p:nvPr/>
          </p:nvSpPr>
          <p:spPr bwMode="auto">
            <a:xfrm>
              <a:off x="3771" y="278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38" name="Oval 116"/>
            <p:cNvSpPr>
              <a:spLocks noChangeAspect="1" noChangeArrowheads="1"/>
            </p:cNvSpPr>
            <p:nvPr/>
          </p:nvSpPr>
          <p:spPr bwMode="auto">
            <a:xfrm>
              <a:off x="3340" y="307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39" name="Oval 117"/>
            <p:cNvSpPr>
              <a:spLocks noChangeAspect="1" noChangeArrowheads="1"/>
            </p:cNvSpPr>
            <p:nvPr/>
          </p:nvSpPr>
          <p:spPr bwMode="auto">
            <a:xfrm>
              <a:off x="3040" y="266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40" name="Oval 118"/>
            <p:cNvSpPr>
              <a:spLocks noChangeAspect="1" noChangeArrowheads="1"/>
            </p:cNvSpPr>
            <p:nvPr/>
          </p:nvSpPr>
          <p:spPr bwMode="auto">
            <a:xfrm>
              <a:off x="936" y="239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41" name="Oval 119"/>
            <p:cNvSpPr>
              <a:spLocks noChangeAspect="1" noChangeArrowheads="1"/>
            </p:cNvSpPr>
            <p:nvPr/>
          </p:nvSpPr>
          <p:spPr bwMode="auto">
            <a:xfrm>
              <a:off x="1240" y="278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42" name="Oval 120"/>
            <p:cNvSpPr>
              <a:spLocks noChangeAspect="1" noChangeArrowheads="1"/>
            </p:cNvSpPr>
            <p:nvPr/>
          </p:nvSpPr>
          <p:spPr bwMode="auto">
            <a:xfrm>
              <a:off x="810" y="307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43" name="Oval 121"/>
            <p:cNvSpPr>
              <a:spLocks noChangeAspect="1" noChangeArrowheads="1"/>
            </p:cNvSpPr>
            <p:nvPr/>
          </p:nvSpPr>
          <p:spPr bwMode="auto">
            <a:xfrm>
              <a:off x="510" y="2661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44" name="Oval 122"/>
            <p:cNvSpPr>
              <a:spLocks noChangeAspect="1" noChangeArrowheads="1"/>
            </p:cNvSpPr>
            <p:nvPr/>
          </p:nvSpPr>
          <p:spPr bwMode="auto">
            <a:xfrm>
              <a:off x="2620" y="800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45" name="Oval 123"/>
            <p:cNvSpPr>
              <a:spLocks noChangeAspect="1" noChangeArrowheads="1"/>
            </p:cNvSpPr>
            <p:nvPr/>
          </p:nvSpPr>
          <p:spPr bwMode="auto">
            <a:xfrm>
              <a:off x="2937" y="120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46" name="Oval 124"/>
            <p:cNvSpPr>
              <a:spLocks noChangeAspect="1" noChangeArrowheads="1"/>
            </p:cNvSpPr>
            <p:nvPr/>
          </p:nvSpPr>
          <p:spPr bwMode="auto">
            <a:xfrm>
              <a:off x="2496" y="1496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47" name="Oval 125"/>
            <p:cNvSpPr>
              <a:spLocks noChangeAspect="1" noChangeArrowheads="1"/>
            </p:cNvSpPr>
            <p:nvPr/>
          </p:nvSpPr>
          <p:spPr bwMode="auto">
            <a:xfrm>
              <a:off x="2184" y="108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48" name="Oval 126"/>
            <p:cNvSpPr>
              <a:spLocks noChangeAspect="1" noChangeArrowheads="1"/>
            </p:cNvSpPr>
            <p:nvPr/>
          </p:nvSpPr>
          <p:spPr bwMode="auto">
            <a:xfrm>
              <a:off x="3464" y="800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49" name="Oval 127"/>
            <p:cNvSpPr>
              <a:spLocks noChangeAspect="1" noChangeArrowheads="1"/>
            </p:cNvSpPr>
            <p:nvPr/>
          </p:nvSpPr>
          <p:spPr bwMode="auto">
            <a:xfrm>
              <a:off x="3771" y="1201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50" name="Oval 128"/>
            <p:cNvSpPr>
              <a:spLocks noChangeAspect="1" noChangeArrowheads="1"/>
            </p:cNvSpPr>
            <p:nvPr/>
          </p:nvSpPr>
          <p:spPr bwMode="auto">
            <a:xfrm>
              <a:off x="3340" y="1496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51" name="Oval 129"/>
            <p:cNvSpPr>
              <a:spLocks noChangeAspect="1" noChangeArrowheads="1"/>
            </p:cNvSpPr>
            <p:nvPr/>
          </p:nvSpPr>
          <p:spPr bwMode="auto">
            <a:xfrm>
              <a:off x="3040" y="107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52" name="Oval 130"/>
            <p:cNvSpPr>
              <a:spLocks noChangeAspect="1" noChangeArrowheads="1"/>
            </p:cNvSpPr>
            <p:nvPr/>
          </p:nvSpPr>
          <p:spPr bwMode="auto">
            <a:xfrm>
              <a:off x="934" y="800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53" name="Oval 131"/>
            <p:cNvSpPr>
              <a:spLocks noChangeAspect="1" noChangeArrowheads="1"/>
            </p:cNvSpPr>
            <p:nvPr/>
          </p:nvSpPr>
          <p:spPr bwMode="auto">
            <a:xfrm>
              <a:off x="810" y="1496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54" name="Oval 132"/>
            <p:cNvSpPr>
              <a:spLocks noChangeAspect="1" noChangeArrowheads="1"/>
            </p:cNvSpPr>
            <p:nvPr/>
          </p:nvSpPr>
          <p:spPr bwMode="auto">
            <a:xfrm>
              <a:off x="510" y="108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55" name="Oval 145"/>
            <p:cNvSpPr>
              <a:spLocks noChangeArrowheads="1"/>
            </p:cNvSpPr>
            <p:nvPr/>
          </p:nvSpPr>
          <p:spPr bwMode="auto">
            <a:xfrm>
              <a:off x="1533" y="1770"/>
              <a:ext cx="453" cy="453"/>
            </a:xfrm>
            <a:prstGeom prst="ellipse">
              <a:avLst/>
            </a:prstGeom>
            <a:grpFill/>
            <a:ln w="19050">
              <a:solidFill>
                <a:srgbClr val="4E27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56" name="Rectangle 146"/>
            <p:cNvSpPr>
              <a:spLocks noChangeArrowheads="1"/>
            </p:cNvSpPr>
            <p:nvPr/>
          </p:nvSpPr>
          <p:spPr bwMode="auto">
            <a:xfrm>
              <a:off x="1603" y="1828"/>
              <a:ext cx="328" cy="3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sz="2800" b="1">
                  <a:solidFill>
                    <a:schemeClr val="bg1"/>
                  </a:solidFill>
                  <a:latin typeface="Times New Roman" pitchFamily="18" charset="0"/>
                </a:rPr>
                <a:t>In</a:t>
              </a:r>
            </a:p>
          </p:txBody>
        </p:sp>
        <p:sp>
          <p:nvSpPr>
            <p:cNvPr id="5257" name="Oval 147"/>
            <p:cNvSpPr>
              <a:spLocks noChangeAspect="1" noChangeArrowheads="1"/>
            </p:cNvSpPr>
            <p:nvPr/>
          </p:nvSpPr>
          <p:spPr bwMode="auto">
            <a:xfrm>
              <a:off x="1780" y="1577"/>
              <a:ext cx="79" cy="79"/>
            </a:xfrm>
            <a:prstGeom prst="ellipse">
              <a:avLst/>
            </a:prstGeom>
            <a:grpFill/>
            <a:ln w="19050">
              <a:solidFill>
                <a:srgbClr val="1E1E5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58" name="Oval 148"/>
            <p:cNvSpPr>
              <a:spLocks noChangeAspect="1" noChangeArrowheads="1"/>
            </p:cNvSpPr>
            <p:nvPr/>
          </p:nvSpPr>
          <p:spPr bwMode="auto">
            <a:xfrm>
              <a:off x="1654" y="2317"/>
              <a:ext cx="79" cy="79"/>
            </a:xfrm>
            <a:prstGeom prst="ellipse">
              <a:avLst/>
            </a:prstGeom>
            <a:grpFill/>
            <a:ln w="19050">
              <a:solidFill>
                <a:srgbClr val="1E1E5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59" name="Oval 149"/>
            <p:cNvSpPr>
              <a:spLocks noChangeAspect="1" noChangeArrowheads="1"/>
            </p:cNvSpPr>
            <p:nvPr/>
          </p:nvSpPr>
          <p:spPr bwMode="auto">
            <a:xfrm>
              <a:off x="1346" y="1873"/>
              <a:ext cx="79" cy="79"/>
            </a:xfrm>
            <a:prstGeom prst="ellipse">
              <a:avLst/>
            </a:prstGeom>
            <a:grpFill/>
            <a:ln w="19050">
              <a:solidFill>
                <a:srgbClr val="1E1E5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66710" name="Rectangle 150"/>
          <p:cNvSpPr>
            <a:spLocks noChangeArrowheads="1"/>
          </p:cNvSpPr>
          <p:nvPr/>
        </p:nvSpPr>
        <p:spPr bwMode="auto">
          <a:xfrm>
            <a:off x="0" y="5286928"/>
            <a:ext cx="9144000" cy="157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600" tIns="46038" rIns="92075" bIns="46800">
            <a:spAutoFit/>
          </a:bodyPr>
          <a:lstStyle/>
          <a:p>
            <a:pPr algn="just" defTabSz="762000"/>
            <a:r>
              <a:rPr lang="sk-SK" sz="2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</a:rPr>
              <a:t>Prímes má o jeden elektrón menej. Zo susednej väzby vytrhne 1 elektrón, aby vytvoril väzbu. Záporný náboj je pevne viazaný. Kladná diera pritiahne elektr</a:t>
            </a:r>
            <a:r>
              <a:rPr lang="sk-SK" sz="24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</a:rPr>
              <a:t>ón zo susednej väzby – dierová vodivosť. </a:t>
            </a:r>
            <a:endParaRPr lang="sk-SK" sz="24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43" name="Nadpis 1"/>
          <p:cNvSpPr txBox="1">
            <a:spLocks/>
          </p:cNvSpPr>
          <p:nvPr/>
        </p:nvSpPr>
        <p:spPr>
          <a:xfrm>
            <a:off x="53955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Vodivosť v polovodičoch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4" name="Obdĺžnik 143"/>
          <p:cNvSpPr/>
          <p:nvPr/>
        </p:nvSpPr>
        <p:spPr>
          <a:xfrm>
            <a:off x="539552" y="908720"/>
            <a:ext cx="1512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sk-SK" sz="3200" dirty="0" smtClean="0"/>
              <a:t>Typ P</a:t>
            </a:r>
            <a:endParaRPr lang="sk-SK" sz="32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6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66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10" grpId="0" animBg="1"/>
      <p:bldP spid="66710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k-SK" dirty="0" smtClean="0">
                <a:solidFill>
                  <a:srgbClr val="002060"/>
                </a:solidFill>
              </a:rPr>
              <a:t>Využitie polovodičov:</a:t>
            </a:r>
          </a:p>
          <a:p>
            <a:pPr algn="just"/>
            <a:r>
              <a:rPr lang="sk-SK" b="1" dirty="0" smtClean="0">
                <a:solidFill>
                  <a:srgbClr val="002060"/>
                </a:solidFill>
              </a:rPr>
              <a:t>Polovodičová dióda</a:t>
            </a:r>
          </a:p>
          <a:p>
            <a:pPr algn="just">
              <a:buFontTx/>
              <a:buNone/>
            </a:pPr>
            <a:r>
              <a:rPr lang="sk-SK" dirty="0" smtClean="0">
                <a:solidFill>
                  <a:srgbClr val="002060"/>
                </a:solidFill>
              </a:rPr>
              <a:t>- </a:t>
            </a:r>
            <a:r>
              <a:rPr lang="sk-SK" dirty="0" smtClean="0">
                <a:solidFill>
                  <a:srgbClr val="002060"/>
                </a:solidFill>
              </a:rPr>
              <a:t> je to polovodičová súčiastka, ktorá prúd prepúšťa iba v jednom smere. </a:t>
            </a:r>
          </a:p>
          <a:p>
            <a:pPr algn="just">
              <a:buFontTx/>
              <a:buNone/>
            </a:pPr>
            <a:r>
              <a:rPr lang="sk-SK" dirty="0" smtClean="0">
                <a:solidFill>
                  <a:srgbClr val="002060"/>
                </a:solidFill>
              </a:rPr>
              <a:t>- používa sa hlavne na usmerňovanie striedavého prúdu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Vodivosť v polovodičoch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26626" name="Picture 2" descr="https://encrypted-tbn1.gstatic.com/images?q=tbn:ANd9GcRsX-ACStaGkgTSxxj2WZCBfypQKDF-zVoogSE9Aswc5jAeF8l3p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4509120"/>
            <a:ext cx="2228850" cy="2057401"/>
          </a:xfrm>
          <a:prstGeom prst="rect">
            <a:avLst/>
          </a:prstGeom>
          <a:noFill/>
        </p:spPr>
      </p:pic>
      <p:pic>
        <p:nvPicPr>
          <p:cNvPr id="136" name="Picture 15" descr="G:\obrazky - el.obvod\images (5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653136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Vodivosť v polovodičoch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973138" y="2601913"/>
            <a:ext cx="7232650" cy="24161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sk-SK"/>
          </a:p>
        </p:txBody>
      </p:sp>
      <p:sp useBgFill="1">
        <p:nvSpPr>
          <p:cNvPr id="14" name="Rectangle 3"/>
          <p:cNvSpPr>
            <a:spLocks noChangeArrowheads="1"/>
          </p:cNvSpPr>
          <p:nvPr/>
        </p:nvSpPr>
        <p:spPr bwMode="auto">
          <a:xfrm>
            <a:off x="1933575" y="2497138"/>
            <a:ext cx="5276850" cy="246062"/>
          </a:xfrm>
          <a:prstGeom prst="rect">
            <a:avLst/>
          </a:prstGeom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44500" y="1000125"/>
            <a:ext cx="26241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sk-SK" sz="2600" dirty="0"/>
              <a:t>polovodič typu </a:t>
            </a:r>
            <a:r>
              <a:rPr lang="sk-SK" sz="2600" b="1" i="1" dirty="0"/>
              <a:t>P</a:t>
            </a:r>
            <a:r>
              <a:rPr lang="sk-SK" sz="2600" dirty="0"/>
              <a:t>  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111875" y="1001713"/>
            <a:ext cx="24955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sk-SK" sz="2600"/>
              <a:t>polovodič typu </a:t>
            </a:r>
            <a:r>
              <a:rPr lang="sk-SK" sz="2600" b="1" i="1"/>
              <a:t>N</a:t>
            </a:r>
            <a:endParaRPr lang="sk-SK" sz="2600"/>
          </a:p>
        </p:txBody>
      </p:sp>
      <p:grpSp>
        <p:nvGrpSpPr>
          <p:cNvPr id="17" name="Group 7"/>
          <p:cNvGrpSpPr>
            <a:grpSpLocks noChangeAspect="1"/>
          </p:cNvGrpSpPr>
          <p:nvPr/>
        </p:nvGrpSpPr>
        <p:grpSpPr bwMode="auto">
          <a:xfrm>
            <a:off x="2078038" y="1703388"/>
            <a:ext cx="2211387" cy="1827212"/>
            <a:chOff x="206" y="1034"/>
            <a:chExt cx="2306" cy="1904"/>
          </a:xfrm>
        </p:grpSpPr>
        <p:sp>
          <p:nvSpPr>
            <p:cNvPr id="18" name="Oval 8"/>
            <p:cNvSpPr>
              <a:spLocks noChangeAspect="1" noChangeArrowheads="1"/>
            </p:cNvSpPr>
            <p:nvPr/>
          </p:nvSpPr>
          <p:spPr bwMode="auto">
            <a:xfrm>
              <a:off x="206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9" name="Oval 9"/>
            <p:cNvSpPr>
              <a:spLocks noChangeAspect="1" noChangeArrowheads="1"/>
            </p:cNvSpPr>
            <p:nvPr/>
          </p:nvSpPr>
          <p:spPr bwMode="auto">
            <a:xfrm>
              <a:off x="730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0" name="Oval 10"/>
            <p:cNvSpPr>
              <a:spLocks noChangeAspect="1" noChangeArrowheads="1"/>
            </p:cNvSpPr>
            <p:nvPr/>
          </p:nvSpPr>
          <p:spPr bwMode="auto">
            <a:xfrm>
              <a:off x="1254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1" name="Oval 11"/>
            <p:cNvSpPr>
              <a:spLocks noChangeAspect="1" noChangeArrowheads="1"/>
            </p:cNvSpPr>
            <p:nvPr/>
          </p:nvSpPr>
          <p:spPr bwMode="auto">
            <a:xfrm>
              <a:off x="1778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2" name="Oval 12"/>
            <p:cNvSpPr>
              <a:spLocks noChangeAspect="1" noChangeArrowheads="1"/>
            </p:cNvSpPr>
            <p:nvPr/>
          </p:nvSpPr>
          <p:spPr bwMode="auto">
            <a:xfrm>
              <a:off x="2304" y="103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3" name="Oval 13"/>
            <p:cNvSpPr>
              <a:spLocks noChangeAspect="1" noChangeArrowheads="1"/>
            </p:cNvSpPr>
            <p:nvPr/>
          </p:nvSpPr>
          <p:spPr bwMode="auto">
            <a:xfrm>
              <a:off x="206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4" name="Oval 14"/>
            <p:cNvSpPr>
              <a:spLocks noChangeAspect="1" noChangeArrowheads="1"/>
            </p:cNvSpPr>
            <p:nvPr/>
          </p:nvSpPr>
          <p:spPr bwMode="auto">
            <a:xfrm>
              <a:off x="730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5" name="Oval 15"/>
            <p:cNvSpPr>
              <a:spLocks noChangeAspect="1" noChangeArrowheads="1"/>
            </p:cNvSpPr>
            <p:nvPr/>
          </p:nvSpPr>
          <p:spPr bwMode="auto">
            <a:xfrm>
              <a:off x="1254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6" name="Oval 16"/>
            <p:cNvSpPr>
              <a:spLocks noChangeAspect="1" noChangeArrowheads="1"/>
            </p:cNvSpPr>
            <p:nvPr/>
          </p:nvSpPr>
          <p:spPr bwMode="auto">
            <a:xfrm>
              <a:off x="1778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7" name="Oval 17"/>
            <p:cNvSpPr>
              <a:spLocks noChangeAspect="1" noChangeArrowheads="1"/>
            </p:cNvSpPr>
            <p:nvPr/>
          </p:nvSpPr>
          <p:spPr bwMode="auto">
            <a:xfrm>
              <a:off x="2304" y="159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8" name="Oval 18"/>
            <p:cNvSpPr>
              <a:spLocks noChangeAspect="1" noChangeArrowheads="1"/>
            </p:cNvSpPr>
            <p:nvPr/>
          </p:nvSpPr>
          <p:spPr bwMode="auto">
            <a:xfrm>
              <a:off x="206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9" name="Oval 19"/>
            <p:cNvSpPr>
              <a:spLocks noChangeAspect="1" noChangeArrowheads="1"/>
            </p:cNvSpPr>
            <p:nvPr/>
          </p:nvSpPr>
          <p:spPr bwMode="auto">
            <a:xfrm>
              <a:off x="730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0" name="Oval 20"/>
            <p:cNvSpPr>
              <a:spLocks noChangeAspect="1" noChangeArrowheads="1"/>
            </p:cNvSpPr>
            <p:nvPr/>
          </p:nvSpPr>
          <p:spPr bwMode="auto">
            <a:xfrm>
              <a:off x="1254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" name="Oval 21"/>
            <p:cNvSpPr>
              <a:spLocks noChangeAspect="1" noChangeArrowheads="1"/>
            </p:cNvSpPr>
            <p:nvPr/>
          </p:nvSpPr>
          <p:spPr bwMode="auto">
            <a:xfrm>
              <a:off x="1778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2" name="Oval 22"/>
            <p:cNvSpPr>
              <a:spLocks noChangeAspect="1" noChangeArrowheads="1"/>
            </p:cNvSpPr>
            <p:nvPr/>
          </p:nvSpPr>
          <p:spPr bwMode="auto">
            <a:xfrm>
              <a:off x="2304" y="215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3" name="Oval 23"/>
            <p:cNvSpPr>
              <a:spLocks noChangeAspect="1" noChangeArrowheads="1"/>
            </p:cNvSpPr>
            <p:nvPr/>
          </p:nvSpPr>
          <p:spPr bwMode="auto">
            <a:xfrm>
              <a:off x="206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4" name="Oval 24"/>
            <p:cNvSpPr>
              <a:spLocks noChangeAspect="1" noChangeArrowheads="1"/>
            </p:cNvSpPr>
            <p:nvPr/>
          </p:nvSpPr>
          <p:spPr bwMode="auto">
            <a:xfrm>
              <a:off x="730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5" name="Oval 25"/>
            <p:cNvSpPr>
              <a:spLocks noChangeAspect="1" noChangeArrowheads="1"/>
            </p:cNvSpPr>
            <p:nvPr/>
          </p:nvSpPr>
          <p:spPr bwMode="auto">
            <a:xfrm>
              <a:off x="1254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6" name="Oval 26"/>
            <p:cNvSpPr>
              <a:spLocks noChangeAspect="1" noChangeArrowheads="1"/>
            </p:cNvSpPr>
            <p:nvPr/>
          </p:nvSpPr>
          <p:spPr bwMode="auto">
            <a:xfrm>
              <a:off x="1778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7" name="Oval 27"/>
            <p:cNvSpPr>
              <a:spLocks noChangeAspect="1" noChangeArrowheads="1"/>
            </p:cNvSpPr>
            <p:nvPr/>
          </p:nvSpPr>
          <p:spPr bwMode="auto">
            <a:xfrm>
              <a:off x="2304" y="271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8" name="Group 28"/>
          <p:cNvGrpSpPr>
            <a:grpSpLocks noChangeAspect="1"/>
          </p:cNvGrpSpPr>
          <p:nvPr/>
        </p:nvGrpSpPr>
        <p:grpSpPr bwMode="auto">
          <a:xfrm>
            <a:off x="4827588" y="1704975"/>
            <a:ext cx="2244725" cy="1852613"/>
            <a:chOff x="3248" y="1034"/>
            <a:chExt cx="2306" cy="1904"/>
          </a:xfrm>
        </p:grpSpPr>
        <p:sp>
          <p:nvSpPr>
            <p:cNvPr id="39" name="Oval 29"/>
            <p:cNvSpPr>
              <a:spLocks noChangeAspect="1" noChangeArrowheads="1"/>
            </p:cNvSpPr>
            <p:nvPr/>
          </p:nvSpPr>
          <p:spPr bwMode="auto">
            <a:xfrm>
              <a:off x="5344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0" name="Oval 30"/>
            <p:cNvSpPr>
              <a:spLocks noChangeAspect="1" noChangeArrowheads="1"/>
            </p:cNvSpPr>
            <p:nvPr/>
          </p:nvSpPr>
          <p:spPr bwMode="auto">
            <a:xfrm>
              <a:off x="4820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" name="Oval 31"/>
            <p:cNvSpPr>
              <a:spLocks noChangeAspect="1" noChangeArrowheads="1"/>
            </p:cNvSpPr>
            <p:nvPr/>
          </p:nvSpPr>
          <p:spPr bwMode="auto">
            <a:xfrm>
              <a:off x="4296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" name="Oval 32"/>
            <p:cNvSpPr>
              <a:spLocks noChangeAspect="1" noChangeArrowheads="1"/>
            </p:cNvSpPr>
            <p:nvPr/>
          </p:nvSpPr>
          <p:spPr bwMode="auto">
            <a:xfrm>
              <a:off x="3772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" name="Oval 33"/>
            <p:cNvSpPr>
              <a:spLocks noChangeAspect="1" noChangeArrowheads="1"/>
            </p:cNvSpPr>
            <p:nvPr/>
          </p:nvSpPr>
          <p:spPr bwMode="auto">
            <a:xfrm>
              <a:off x="3248" y="103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4" name="Oval 34"/>
            <p:cNvSpPr>
              <a:spLocks noChangeAspect="1" noChangeArrowheads="1"/>
            </p:cNvSpPr>
            <p:nvPr/>
          </p:nvSpPr>
          <p:spPr bwMode="auto">
            <a:xfrm>
              <a:off x="5344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5" name="Oval 35"/>
            <p:cNvSpPr>
              <a:spLocks noChangeAspect="1" noChangeArrowheads="1"/>
            </p:cNvSpPr>
            <p:nvPr/>
          </p:nvSpPr>
          <p:spPr bwMode="auto">
            <a:xfrm>
              <a:off x="4820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6" name="Oval 36"/>
            <p:cNvSpPr>
              <a:spLocks noChangeAspect="1" noChangeArrowheads="1"/>
            </p:cNvSpPr>
            <p:nvPr/>
          </p:nvSpPr>
          <p:spPr bwMode="auto">
            <a:xfrm>
              <a:off x="4296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7" name="Oval 37"/>
            <p:cNvSpPr>
              <a:spLocks noChangeAspect="1" noChangeArrowheads="1"/>
            </p:cNvSpPr>
            <p:nvPr/>
          </p:nvSpPr>
          <p:spPr bwMode="auto">
            <a:xfrm>
              <a:off x="3772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8" name="Oval 38"/>
            <p:cNvSpPr>
              <a:spLocks noChangeAspect="1" noChangeArrowheads="1"/>
            </p:cNvSpPr>
            <p:nvPr/>
          </p:nvSpPr>
          <p:spPr bwMode="auto">
            <a:xfrm>
              <a:off x="3248" y="159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9" name="Oval 39"/>
            <p:cNvSpPr>
              <a:spLocks noChangeAspect="1" noChangeArrowheads="1"/>
            </p:cNvSpPr>
            <p:nvPr/>
          </p:nvSpPr>
          <p:spPr bwMode="auto">
            <a:xfrm>
              <a:off x="5344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0" name="Oval 40"/>
            <p:cNvSpPr>
              <a:spLocks noChangeAspect="1" noChangeArrowheads="1"/>
            </p:cNvSpPr>
            <p:nvPr/>
          </p:nvSpPr>
          <p:spPr bwMode="auto">
            <a:xfrm>
              <a:off x="4820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" name="Oval 41"/>
            <p:cNvSpPr>
              <a:spLocks noChangeAspect="1" noChangeArrowheads="1"/>
            </p:cNvSpPr>
            <p:nvPr/>
          </p:nvSpPr>
          <p:spPr bwMode="auto">
            <a:xfrm>
              <a:off x="4296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" name="Oval 42"/>
            <p:cNvSpPr>
              <a:spLocks noChangeAspect="1" noChangeArrowheads="1"/>
            </p:cNvSpPr>
            <p:nvPr/>
          </p:nvSpPr>
          <p:spPr bwMode="auto">
            <a:xfrm>
              <a:off x="3772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3" name="Oval 43"/>
            <p:cNvSpPr>
              <a:spLocks noChangeAspect="1" noChangeArrowheads="1"/>
            </p:cNvSpPr>
            <p:nvPr/>
          </p:nvSpPr>
          <p:spPr bwMode="auto">
            <a:xfrm>
              <a:off x="3248" y="215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4" name="Oval 44"/>
            <p:cNvSpPr>
              <a:spLocks noChangeAspect="1" noChangeArrowheads="1"/>
            </p:cNvSpPr>
            <p:nvPr/>
          </p:nvSpPr>
          <p:spPr bwMode="auto">
            <a:xfrm>
              <a:off x="5344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5" name="Oval 45"/>
            <p:cNvSpPr>
              <a:spLocks noChangeAspect="1" noChangeArrowheads="1"/>
            </p:cNvSpPr>
            <p:nvPr/>
          </p:nvSpPr>
          <p:spPr bwMode="auto">
            <a:xfrm>
              <a:off x="4820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6" name="Oval 46"/>
            <p:cNvSpPr>
              <a:spLocks noChangeAspect="1" noChangeArrowheads="1"/>
            </p:cNvSpPr>
            <p:nvPr/>
          </p:nvSpPr>
          <p:spPr bwMode="auto">
            <a:xfrm>
              <a:off x="4296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7" name="Oval 47"/>
            <p:cNvSpPr>
              <a:spLocks noChangeAspect="1" noChangeArrowheads="1"/>
            </p:cNvSpPr>
            <p:nvPr/>
          </p:nvSpPr>
          <p:spPr bwMode="auto">
            <a:xfrm>
              <a:off x="3772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8" name="Oval 48"/>
            <p:cNvSpPr>
              <a:spLocks noChangeAspect="1" noChangeArrowheads="1"/>
            </p:cNvSpPr>
            <p:nvPr/>
          </p:nvSpPr>
          <p:spPr bwMode="auto">
            <a:xfrm>
              <a:off x="3248" y="271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59" name="Rectangle 49"/>
          <p:cNvSpPr>
            <a:spLocks noChangeAspect="1" noChangeArrowheads="1"/>
          </p:cNvSpPr>
          <p:nvPr/>
        </p:nvSpPr>
        <p:spPr bwMode="auto">
          <a:xfrm>
            <a:off x="1936750" y="1589088"/>
            <a:ext cx="2643188" cy="20542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0" name="Rectangle 50"/>
          <p:cNvSpPr>
            <a:spLocks noChangeAspect="1" noChangeArrowheads="1"/>
          </p:cNvSpPr>
          <p:nvPr/>
        </p:nvSpPr>
        <p:spPr bwMode="auto">
          <a:xfrm>
            <a:off x="4581525" y="1589088"/>
            <a:ext cx="2643188" cy="2054225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1" name="Oval 51"/>
          <p:cNvSpPr>
            <a:spLocks noChangeAspect="1" noChangeArrowheads="1"/>
          </p:cNvSpPr>
          <p:nvPr/>
        </p:nvSpPr>
        <p:spPr bwMode="auto">
          <a:xfrm>
            <a:off x="6764338" y="3386138"/>
            <a:ext cx="80962" cy="80962"/>
          </a:xfrm>
          <a:prstGeom prst="ellipse">
            <a:avLst/>
          </a:prstGeom>
          <a:gradFill rotWithShape="1">
            <a:gsLst>
              <a:gs pos="0">
                <a:srgbClr val="9FB7CF"/>
              </a:gs>
              <a:gs pos="50000">
                <a:srgbClr val="336699"/>
              </a:gs>
              <a:gs pos="100000">
                <a:srgbClr val="9FB7CF"/>
              </a:gs>
            </a:gsLst>
            <a:lin ang="18900000" scaled="1"/>
          </a:gradFill>
          <a:ln w="19050">
            <a:solidFill>
              <a:srgbClr val="1D3B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2" name="Oval 52"/>
          <p:cNvSpPr>
            <a:spLocks noChangeAspect="1" noChangeArrowheads="1"/>
          </p:cNvSpPr>
          <p:nvPr/>
        </p:nvSpPr>
        <p:spPr bwMode="auto">
          <a:xfrm>
            <a:off x="6645275" y="2628900"/>
            <a:ext cx="82550" cy="82550"/>
          </a:xfrm>
          <a:prstGeom prst="ellipse">
            <a:avLst/>
          </a:prstGeom>
          <a:gradFill rotWithShape="1">
            <a:gsLst>
              <a:gs pos="0">
                <a:srgbClr val="9FB7CF"/>
              </a:gs>
              <a:gs pos="50000">
                <a:srgbClr val="336699"/>
              </a:gs>
              <a:gs pos="100000">
                <a:srgbClr val="9FB7CF"/>
              </a:gs>
            </a:gsLst>
            <a:lin ang="18900000" scaled="1"/>
          </a:gradFill>
          <a:ln w="19050">
            <a:solidFill>
              <a:srgbClr val="1D3B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3" name="Oval 53"/>
          <p:cNvSpPr>
            <a:spLocks noChangeAspect="1" noChangeArrowheads="1"/>
          </p:cNvSpPr>
          <p:nvPr/>
        </p:nvSpPr>
        <p:spPr bwMode="auto">
          <a:xfrm>
            <a:off x="5676900" y="1889125"/>
            <a:ext cx="82550" cy="82550"/>
          </a:xfrm>
          <a:prstGeom prst="ellipse">
            <a:avLst/>
          </a:prstGeom>
          <a:gradFill rotWithShape="1">
            <a:gsLst>
              <a:gs pos="0">
                <a:srgbClr val="9FB7CF"/>
              </a:gs>
              <a:gs pos="50000">
                <a:srgbClr val="336699"/>
              </a:gs>
              <a:gs pos="100000">
                <a:srgbClr val="9FB7CF"/>
              </a:gs>
            </a:gsLst>
            <a:lin ang="18900000" scaled="1"/>
          </a:gradFill>
          <a:ln w="19050">
            <a:solidFill>
              <a:srgbClr val="1D3B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4" name="Oval 54"/>
          <p:cNvSpPr>
            <a:spLocks noChangeAspect="1" noChangeArrowheads="1"/>
          </p:cNvSpPr>
          <p:nvPr/>
        </p:nvSpPr>
        <p:spPr bwMode="auto">
          <a:xfrm>
            <a:off x="6737350" y="1760538"/>
            <a:ext cx="80963" cy="82550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5" name="Oval 55"/>
          <p:cNvSpPr>
            <a:spLocks noChangeAspect="1" noChangeArrowheads="1"/>
          </p:cNvSpPr>
          <p:nvPr/>
        </p:nvSpPr>
        <p:spPr bwMode="auto">
          <a:xfrm>
            <a:off x="5949950" y="3043238"/>
            <a:ext cx="82550" cy="82550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6" name="Oval 56"/>
          <p:cNvSpPr>
            <a:spLocks noChangeAspect="1" noChangeArrowheads="1"/>
          </p:cNvSpPr>
          <p:nvPr/>
        </p:nvSpPr>
        <p:spPr bwMode="auto">
          <a:xfrm>
            <a:off x="2103438" y="2679700"/>
            <a:ext cx="82550" cy="82550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7" name="Oval 57"/>
          <p:cNvSpPr>
            <a:spLocks noChangeAspect="1" noChangeArrowheads="1"/>
          </p:cNvSpPr>
          <p:nvPr/>
        </p:nvSpPr>
        <p:spPr bwMode="auto">
          <a:xfrm>
            <a:off x="2603500" y="1941513"/>
            <a:ext cx="82550" cy="80962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8" name="Oval 58"/>
          <p:cNvSpPr>
            <a:spLocks noChangeAspect="1" noChangeArrowheads="1"/>
          </p:cNvSpPr>
          <p:nvPr/>
        </p:nvSpPr>
        <p:spPr bwMode="auto">
          <a:xfrm>
            <a:off x="2984500" y="3373438"/>
            <a:ext cx="82550" cy="82550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9" name="Oval 59"/>
          <p:cNvSpPr>
            <a:spLocks noChangeAspect="1" noChangeArrowheads="1"/>
          </p:cNvSpPr>
          <p:nvPr/>
        </p:nvSpPr>
        <p:spPr bwMode="auto">
          <a:xfrm>
            <a:off x="3292475" y="2778125"/>
            <a:ext cx="80963" cy="80963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0" name="Oval 60"/>
          <p:cNvSpPr>
            <a:spLocks noChangeAspect="1" noChangeArrowheads="1"/>
          </p:cNvSpPr>
          <p:nvPr/>
        </p:nvSpPr>
        <p:spPr bwMode="auto">
          <a:xfrm>
            <a:off x="3213100" y="2035175"/>
            <a:ext cx="82550" cy="80963"/>
          </a:xfrm>
          <a:prstGeom prst="ellipse">
            <a:avLst/>
          </a:prstGeom>
          <a:gradFill rotWithShape="1">
            <a:gsLst>
              <a:gs pos="0">
                <a:srgbClr val="9FB7CF"/>
              </a:gs>
              <a:gs pos="50000">
                <a:srgbClr val="336699"/>
              </a:gs>
              <a:gs pos="100000">
                <a:srgbClr val="9FB7CF"/>
              </a:gs>
            </a:gsLst>
            <a:lin ang="18900000" scaled="1"/>
          </a:gradFill>
          <a:ln w="19050">
            <a:solidFill>
              <a:srgbClr val="1D3B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1" name="Oval 61"/>
          <p:cNvSpPr>
            <a:spLocks noChangeAspect="1" noChangeArrowheads="1"/>
          </p:cNvSpPr>
          <p:nvPr/>
        </p:nvSpPr>
        <p:spPr bwMode="auto">
          <a:xfrm>
            <a:off x="6165850" y="2424113"/>
            <a:ext cx="80963" cy="80962"/>
          </a:xfrm>
          <a:prstGeom prst="ellipse">
            <a:avLst/>
          </a:prstGeom>
          <a:gradFill rotWithShape="1">
            <a:gsLst>
              <a:gs pos="0">
                <a:srgbClr val="9FB7CF"/>
              </a:gs>
              <a:gs pos="50000">
                <a:srgbClr val="336699"/>
              </a:gs>
              <a:gs pos="100000">
                <a:srgbClr val="9FB7CF"/>
              </a:gs>
            </a:gsLst>
            <a:lin ang="18900000" scaled="1"/>
          </a:gradFill>
          <a:ln w="19050">
            <a:solidFill>
              <a:srgbClr val="1D3B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2" name="Oval 62"/>
          <p:cNvSpPr>
            <a:spLocks noChangeAspect="1" noChangeArrowheads="1"/>
          </p:cNvSpPr>
          <p:nvPr/>
        </p:nvSpPr>
        <p:spPr bwMode="auto">
          <a:xfrm>
            <a:off x="5695950" y="3330575"/>
            <a:ext cx="80963" cy="82550"/>
          </a:xfrm>
          <a:prstGeom prst="ellipse">
            <a:avLst/>
          </a:prstGeom>
          <a:gradFill rotWithShape="1">
            <a:gsLst>
              <a:gs pos="0">
                <a:srgbClr val="9FB7CF"/>
              </a:gs>
              <a:gs pos="50000">
                <a:srgbClr val="336699"/>
              </a:gs>
              <a:gs pos="100000">
                <a:srgbClr val="9FB7CF"/>
              </a:gs>
            </a:gsLst>
            <a:lin ang="18900000" scaled="1"/>
          </a:gradFill>
          <a:ln w="19050">
            <a:solidFill>
              <a:srgbClr val="1D3B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7" name="Line 87"/>
          <p:cNvSpPr>
            <a:spLocks noChangeShapeType="1"/>
          </p:cNvSpPr>
          <p:nvPr/>
        </p:nvSpPr>
        <p:spPr bwMode="auto">
          <a:xfrm flipH="1">
            <a:off x="4256088" y="1422400"/>
            <a:ext cx="574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/>
          <a:lstStyle/>
          <a:p>
            <a:endParaRPr lang="sk-SK"/>
          </a:p>
        </p:txBody>
      </p:sp>
      <p:grpSp>
        <p:nvGrpSpPr>
          <p:cNvPr id="98" name="Group 89"/>
          <p:cNvGrpSpPr>
            <a:grpSpLocks/>
          </p:cNvGrpSpPr>
          <p:nvPr/>
        </p:nvGrpSpPr>
        <p:grpSpPr bwMode="auto">
          <a:xfrm>
            <a:off x="3222625" y="4741863"/>
            <a:ext cx="115888" cy="550862"/>
            <a:chOff x="2023" y="3098"/>
            <a:chExt cx="73" cy="347"/>
          </a:xfrm>
        </p:grpSpPr>
        <p:sp useBgFill="1">
          <p:nvSpPr>
            <p:cNvPr id="99" name="Rectangle 90"/>
            <p:cNvSpPr>
              <a:spLocks noChangeArrowheads="1"/>
            </p:cNvSpPr>
            <p:nvPr/>
          </p:nvSpPr>
          <p:spPr bwMode="auto">
            <a:xfrm>
              <a:off x="2025" y="3132"/>
              <a:ext cx="56" cy="282"/>
            </a:xfrm>
            <a:prstGeom prst="rect">
              <a:avLst/>
            </a:prstGeom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0" name="Line 91"/>
            <p:cNvSpPr>
              <a:spLocks noChangeShapeType="1"/>
            </p:cNvSpPr>
            <p:nvPr/>
          </p:nvSpPr>
          <p:spPr bwMode="auto">
            <a:xfrm>
              <a:off x="2023" y="3098"/>
              <a:ext cx="0" cy="3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1" name="Line 92"/>
            <p:cNvSpPr>
              <a:spLocks noChangeShapeType="1"/>
            </p:cNvSpPr>
            <p:nvPr/>
          </p:nvSpPr>
          <p:spPr bwMode="auto">
            <a:xfrm>
              <a:off x="2096" y="3172"/>
              <a:ext cx="0" cy="20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02" name="Rectangle 93"/>
          <p:cNvSpPr>
            <a:spLocks noChangeArrowheads="1"/>
          </p:cNvSpPr>
          <p:nvPr/>
        </p:nvSpPr>
        <p:spPr bwMode="auto">
          <a:xfrm>
            <a:off x="2820988" y="4505325"/>
            <a:ext cx="352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sk-SK" sz="2000" b="1">
                <a:latin typeface="Arial Black" pitchFamily="34" charset="0"/>
              </a:rPr>
              <a:t>+</a:t>
            </a:r>
          </a:p>
        </p:txBody>
      </p:sp>
      <p:sp>
        <p:nvSpPr>
          <p:cNvPr id="103" name="Rectangle 94"/>
          <p:cNvSpPr>
            <a:spLocks noChangeArrowheads="1"/>
          </p:cNvSpPr>
          <p:nvPr/>
        </p:nvSpPr>
        <p:spPr bwMode="auto">
          <a:xfrm>
            <a:off x="3362325" y="4367213"/>
            <a:ext cx="319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sk-SK" sz="3200" b="1">
                <a:latin typeface="Arial Black" pitchFamily="34" charset="0"/>
              </a:rPr>
              <a:t>-</a:t>
            </a:r>
          </a:p>
        </p:txBody>
      </p:sp>
      <p:sp useBgFill="1">
        <p:nvSpPr>
          <p:cNvPr id="104" name="Rectangle 95"/>
          <p:cNvSpPr>
            <a:spLocks noChangeArrowheads="1"/>
          </p:cNvSpPr>
          <p:nvPr/>
        </p:nvSpPr>
        <p:spPr bwMode="auto">
          <a:xfrm>
            <a:off x="919163" y="3795713"/>
            <a:ext cx="95250" cy="266700"/>
          </a:xfrm>
          <a:prstGeom prst="rect">
            <a:avLst/>
          </a:prstGeom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15" name="Rectangle 106"/>
          <p:cNvSpPr>
            <a:spLocks noChangeArrowheads="1"/>
          </p:cNvSpPr>
          <p:nvPr/>
        </p:nvSpPr>
        <p:spPr bwMode="auto">
          <a:xfrm>
            <a:off x="1400175" y="1974850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sk-SK" sz="2800" b="1">
                <a:solidFill>
                  <a:srgbClr val="FF0000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116" name="Rectangle 107"/>
          <p:cNvSpPr>
            <a:spLocks noChangeArrowheads="1"/>
          </p:cNvSpPr>
          <p:nvPr/>
        </p:nvSpPr>
        <p:spPr bwMode="auto">
          <a:xfrm>
            <a:off x="7331075" y="1879600"/>
            <a:ext cx="33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sk-SK" sz="3600" b="1" dirty="0">
                <a:solidFill>
                  <a:srgbClr val="FF0000"/>
                </a:solidFill>
                <a:latin typeface="Arial Black" pitchFamily="34" charset="0"/>
              </a:rPr>
              <a:t>-</a:t>
            </a:r>
          </a:p>
        </p:txBody>
      </p:sp>
      <p:sp>
        <p:nvSpPr>
          <p:cNvPr id="117" name="Oval 109"/>
          <p:cNvSpPr>
            <a:spLocks noChangeAspect="1" noChangeArrowheads="1"/>
          </p:cNvSpPr>
          <p:nvPr/>
        </p:nvSpPr>
        <p:spPr bwMode="auto">
          <a:xfrm>
            <a:off x="7099300" y="2727325"/>
            <a:ext cx="82550" cy="82550"/>
          </a:xfrm>
          <a:prstGeom prst="ellipse">
            <a:avLst/>
          </a:prstGeom>
          <a:gradFill rotWithShape="1">
            <a:gsLst>
              <a:gs pos="0">
                <a:srgbClr val="9FB7CF"/>
              </a:gs>
              <a:gs pos="50000">
                <a:srgbClr val="336699"/>
              </a:gs>
              <a:gs pos="100000">
                <a:srgbClr val="9FB7CF"/>
              </a:gs>
            </a:gsLst>
            <a:lin ang="18900000" scaled="1"/>
          </a:gradFill>
          <a:ln w="19050">
            <a:solidFill>
              <a:srgbClr val="1D3B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20" name="BlokTextu 119"/>
          <p:cNvSpPr txBox="1"/>
          <p:nvPr/>
        </p:nvSpPr>
        <p:spPr>
          <a:xfrm>
            <a:off x="3347864" y="5589240"/>
            <a:ext cx="2886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Priepustný smer</a:t>
            </a:r>
            <a:endParaRPr lang="sk-SK" sz="3200" dirty="0"/>
          </a:p>
        </p:txBody>
      </p:sp>
      <p:cxnSp>
        <p:nvCxnSpPr>
          <p:cNvPr id="122" name="Rovná spojnica 121"/>
          <p:cNvCxnSpPr/>
          <p:nvPr/>
        </p:nvCxnSpPr>
        <p:spPr>
          <a:xfrm>
            <a:off x="971600" y="3429000"/>
            <a:ext cx="0" cy="1008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C -0.01736 1.48148E-6 -0.03455 1.48148E-6 -0.05191 1.48148E-6 C -0.0691 1.48148E-6 -0.075 -0.0007 -0.10365 1.48148E-6 C -0.13212 0.00069 -0.17917 0.00417 -0.22379 0.00486 C -0.26823 0.00555 -0.34184 0.00417 -0.37049 0.0037 C -0.39896 0.00347 -0.3974 0.00301 -0.39566 0.00254 " pathEditMode="relative" rAng="0" ptsTypes="aaaaaA">
                                      <p:cBhvr>
                                        <p:cTn id="19" dur="4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" y="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555 C -0.00885 -0.00416 -0.01493 -0.00625 -0.02378 -0.00555 C -0.03264 -0.00509 -0.04444 -0.00023 -0.05277 -0.00185 C -0.06111 -0.00324 -0.06423 -0.01295 -0.07361 -0.01434 C -0.08298 -0.01549 -0.09739 -0.01064 -0.10902 -0.00971 C -0.12066 -0.00879 -0.13333 -0.00856 -0.1434 -0.00879 C -0.15347 -0.00925 -0.15694 -0.0148 -0.16979 -0.01272 C -0.18264 -0.01064 -0.20156 0.00115 -0.22066 0.00393 C -0.23975 0.0067 -0.26701 0.00185 -0.2842 0.00393 C -0.30139 0.00601 -0.30642 0.01364 -0.32361 0.01618 C -0.3408 0.01873 -0.37152 0.01896 -0.38715 0.01896 C -0.40277 0.01896 -0.40816 0.01688 -0.41736 0.01618 C -0.42656 0.01549 -0.43264 0.01803 -0.44236 0.01433 C -0.45208 0.01086 -0.46423 -0.00301 -0.47621 -0.00555 C -0.48819 -0.0081 -0.49982 -0.00047 -0.51423 -0.00093 C -0.52864 -0.00116 -0.55295 -0.00578 -0.56319 -0.00717 " pathEditMode="relative" rAng="0" ptsTypes="aaaaaaaaaaaaaaaa">
                                      <p:cBhvr>
                                        <p:cTn id="21" dur="5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" y="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0833 C -0.01719 -0.00833 -0.0342 -0.00833 -0.05139 -0.00833 C -0.06841 -0.00833 -0.07413 -0.00671 -0.10243 -0.00833 C -0.13073 -0.00971 -0.17726 -0.01572 -0.22118 -0.01688 C -0.26511 -0.01781 -0.33802 -0.01572 -0.36632 -0.01503 C -0.39445 -0.01434 -0.39288 -0.01341 -0.39115 -0.01272 " pathEditMode="relative" rAng="0" ptsTypes="aaaaaA">
                                      <p:cBhvr>
                                        <p:cTn id="2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" y="-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1.85185E-6 C -0.01424 -1.85185E-6 -0.02847 -1.85185E-6 -0.04253 -1.85185E-6 C -0.05677 -1.85185E-6 -0.06163 -0.00671 -0.08507 -1.85185E-6 C -0.10851 0.00671 -0.14705 0.03496 -0.18368 0.04028 C -0.22014 0.0456 -0.28056 0.03496 -0.30399 0.03171 C -0.32743 0.02847 -0.32622 0.02477 -0.32483 0.0213 " pathEditMode="relative" rAng="0" ptsTypes="aaaaaA">
                                      <p:cBhvr>
                                        <p:cTn id="25" dur="3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" y="1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0.00393 C -0.01736 -0.00393 -0.03472 -0.00393 -0.05209 -0.00393 C -0.06945 -0.00393 -0.07535 -0.00671 -0.104 -0.00393 C -0.13282 -0.00093 -0.18004 0.01133 -0.22483 0.01364 C -0.26945 0.01595 -0.34358 0.01133 -0.37222 0.00971 C -0.40087 0.00832 -0.39931 0.0067 -0.39757 0.00531 " pathEditMode="relative" rAng="0" ptsTypes="aaaaaA">
                                      <p:cBhvr>
                                        <p:cTn id="27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" y="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C -0.01546 7.40741E-7 -0.03073 7.40741E-7 -0.04601 7.40741E-7 C -0.06129 7.40741E-7 -0.06632 -0.00671 -0.09167 7.40741E-7 C -0.11702 0.00671 -0.15868 0.03495 -0.19809 0.04028 C -0.23733 0.0456 -0.30261 0.03495 -0.32796 0.03171 C -0.35313 0.02847 -0.35174 0.02477 -0.35018 0.0213 " pathEditMode="relative" rAng="0" ptsTypes="aaaaaA">
                                      <p:cBhvr>
                                        <p:cTn id="29" dur="5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" y="1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347 C -0.00555 -0.00347 -0.01093 -0.00347 -0.01632 -0.00347 C -0.0217 -0.00347 -0.02343 -0.00671 -0.03229 -0.00347 C -0.04132 3.46821E-6 -0.0559 0.01456 -0.06979 0.01734 C -0.08368 0.02011 -0.10677 0.01456 -0.11562 0.01294 C -0.12448 0.01133 -0.12396 0.00925 -0.12343 0.00763 " pathEditMode="relative" rAng="0" ptsTypes="aaaaaA">
                                      <p:cBhvr>
                                        <p:cTn id="31" dur="3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" y="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70" grpId="0" animBg="1"/>
      <p:bldP spid="71" grpId="0" animBg="1"/>
      <p:bldP spid="72" grpId="0" animBg="1"/>
      <p:bldP spid="97" grpId="0" animBg="1"/>
      <p:bldP spid="115" grpId="0"/>
      <p:bldP spid="115" grpId="1"/>
      <p:bldP spid="116" grpId="0"/>
      <p:bldP spid="116" grpId="1"/>
      <p:bldP spid="117" grpId="0" animBg="1"/>
      <p:bldP spid="1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3138" y="2601913"/>
            <a:ext cx="7232650" cy="24161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sk-SK"/>
          </a:p>
        </p:txBody>
      </p:sp>
      <p:sp useBgFill="1">
        <p:nvSpPr>
          <p:cNvPr id="5" name="Rectangle 3"/>
          <p:cNvSpPr>
            <a:spLocks noChangeArrowheads="1"/>
          </p:cNvSpPr>
          <p:nvPr/>
        </p:nvSpPr>
        <p:spPr bwMode="auto">
          <a:xfrm>
            <a:off x="1933575" y="2497138"/>
            <a:ext cx="5276850" cy="246062"/>
          </a:xfrm>
          <a:prstGeom prst="rect">
            <a:avLst/>
          </a:prstGeom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4500" y="1000125"/>
            <a:ext cx="26241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sk-SK" sz="2600"/>
              <a:t>polovodič typu </a:t>
            </a:r>
            <a:r>
              <a:rPr lang="sk-SK" sz="2600" b="1" i="1"/>
              <a:t>P</a:t>
            </a:r>
            <a:r>
              <a:rPr lang="sk-SK" sz="2600"/>
              <a:t> 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11875" y="1001713"/>
            <a:ext cx="24955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sk-SK" sz="2600"/>
              <a:t>polovodič typu </a:t>
            </a:r>
            <a:r>
              <a:rPr lang="sk-SK" sz="2600" b="1" i="1"/>
              <a:t>N</a:t>
            </a:r>
            <a:endParaRPr lang="sk-SK" sz="260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 bwMode="auto">
          <a:xfrm>
            <a:off x="2078038" y="1703388"/>
            <a:ext cx="2211387" cy="1827212"/>
            <a:chOff x="206" y="1034"/>
            <a:chExt cx="2306" cy="1904"/>
          </a:xfrm>
        </p:grpSpPr>
        <p:sp>
          <p:nvSpPr>
            <p:cNvPr id="9" name="Oval 8"/>
            <p:cNvSpPr>
              <a:spLocks noChangeAspect="1" noChangeArrowheads="1"/>
            </p:cNvSpPr>
            <p:nvPr/>
          </p:nvSpPr>
          <p:spPr bwMode="auto">
            <a:xfrm>
              <a:off x="206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" name="Oval 9"/>
            <p:cNvSpPr>
              <a:spLocks noChangeAspect="1" noChangeArrowheads="1"/>
            </p:cNvSpPr>
            <p:nvPr/>
          </p:nvSpPr>
          <p:spPr bwMode="auto">
            <a:xfrm>
              <a:off x="730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" name="Oval 10"/>
            <p:cNvSpPr>
              <a:spLocks noChangeAspect="1" noChangeArrowheads="1"/>
            </p:cNvSpPr>
            <p:nvPr/>
          </p:nvSpPr>
          <p:spPr bwMode="auto">
            <a:xfrm>
              <a:off x="1254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2" name="Oval 11"/>
            <p:cNvSpPr>
              <a:spLocks noChangeAspect="1" noChangeArrowheads="1"/>
            </p:cNvSpPr>
            <p:nvPr/>
          </p:nvSpPr>
          <p:spPr bwMode="auto">
            <a:xfrm>
              <a:off x="1778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3" name="Oval 12"/>
            <p:cNvSpPr>
              <a:spLocks noChangeAspect="1" noChangeArrowheads="1"/>
            </p:cNvSpPr>
            <p:nvPr/>
          </p:nvSpPr>
          <p:spPr bwMode="auto">
            <a:xfrm>
              <a:off x="2304" y="103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4" name="Oval 13"/>
            <p:cNvSpPr>
              <a:spLocks noChangeAspect="1" noChangeArrowheads="1"/>
            </p:cNvSpPr>
            <p:nvPr/>
          </p:nvSpPr>
          <p:spPr bwMode="auto">
            <a:xfrm>
              <a:off x="206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5" name="Oval 14"/>
            <p:cNvSpPr>
              <a:spLocks noChangeAspect="1" noChangeArrowheads="1"/>
            </p:cNvSpPr>
            <p:nvPr/>
          </p:nvSpPr>
          <p:spPr bwMode="auto">
            <a:xfrm>
              <a:off x="730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6" name="Oval 15"/>
            <p:cNvSpPr>
              <a:spLocks noChangeAspect="1" noChangeArrowheads="1"/>
            </p:cNvSpPr>
            <p:nvPr/>
          </p:nvSpPr>
          <p:spPr bwMode="auto">
            <a:xfrm>
              <a:off x="1254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7" name="Oval 16"/>
            <p:cNvSpPr>
              <a:spLocks noChangeAspect="1" noChangeArrowheads="1"/>
            </p:cNvSpPr>
            <p:nvPr/>
          </p:nvSpPr>
          <p:spPr bwMode="auto">
            <a:xfrm>
              <a:off x="1778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8" name="Oval 17"/>
            <p:cNvSpPr>
              <a:spLocks noChangeAspect="1" noChangeArrowheads="1"/>
            </p:cNvSpPr>
            <p:nvPr/>
          </p:nvSpPr>
          <p:spPr bwMode="auto">
            <a:xfrm>
              <a:off x="2304" y="159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9" name="Oval 18"/>
            <p:cNvSpPr>
              <a:spLocks noChangeAspect="1" noChangeArrowheads="1"/>
            </p:cNvSpPr>
            <p:nvPr/>
          </p:nvSpPr>
          <p:spPr bwMode="auto">
            <a:xfrm>
              <a:off x="206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0" name="Oval 19"/>
            <p:cNvSpPr>
              <a:spLocks noChangeAspect="1" noChangeArrowheads="1"/>
            </p:cNvSpPr>
            <p:nvPr/>
          </p:nvSpPr>
          <p:spPr bwMode="auto">
            <a:xfrm>
              <a:off x="730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1" name="Oval 20"/>
            <p:cNvSpPr>
              <a:spLocks noChangeAspect="1" noChangeArrowheads="1"/>
            </p:cNvSpPr>
            <p:nvPr/>
          </p:nvSpPr>
          <p:spPr bwMode="auto">
            <a:xfrm>
              <a:off x="1254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2" name="Oval 21"/>
            <p:cNvSpPr>
              <a:spLocks noChangeAspect="1" noChangeArrowheads="1"/>
            </p:cNvSpPr>
            <p:nvPr/>
          </p:nvSpPr>
          <p:spPr bwMode="auto">
            <a:xfrm>
              <a:off x="1778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3" name="Oval 22"/>
            <p:cNvSpPr>
              <a:spLocks noChangeAspect="1" noChangeArrowheads="1"/>
            </p:cNvSpPr>
            <p:nvPr/>
          </p:nvSpPr>
          <p:spPr bwMode="auto">
            <a:xfrm>
              <a:off x="2304" y="215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4" name="Oval 23"/>
            <p:cNvSpPr>
              <a:spLocks noChangeAspect="1" noChangeArrowheads="1"/>
            </p:cNvSpPr>
            <p:nvPr/>
          </p:nvSpPr>
          <p:spPr bwMode="auto">
            <a:xfrm>
              <a:off x="206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5" name="Oval 24"/>
            <p:cNvSpPr>
              <a:spLocks noChangeAspect="1" noChangeArrowheads="1"/>
            </p:cNvSpPr>
            <p:nvPr/>
          </p:nvSpPr>
          <p:spPr bwMode="auto">
            <a:xfrm>
              <a:off x="730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6" name="Oval 25"/>
            <p:cNvSpPr>
              <a:spLocks noChangeAspect="1" noChangeArrowheads="1"/>
            </p:cNvSpPr>
            <p:nvPr/>
          </p:nvSpPr>
          <p:spPr bwMode="auto">
            <a:xfrm>
              <a:off x="1254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7" name="Oval 26"/>
            <p:cNvSpPr>
              <a:spLocks noChangeAspect="1" noChangeArrowheads="1"/>
            </p:cNvSpPr>
            <p:nvPr/>
          </p:nvSpPr>
          <p:spPr bwMode="auto">
            <a:xfrm>
              <a:off x="1778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8" name="Oval 27"/>
            <p:cNvSpPr>
              <a:spLocks noChangeAspect="1" noChangeArrowheads="1"/>
            </p:cNvSpPr>
            <p:nvPr/>
          </p:nvSpPr>
          <p:spPr bwMode="auto">
            <a:xfrm>
              <a:off x="2304" y="271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E1D1C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29" name="Group 28"/>
          <p:cNvGrpSpPr>
            <a:grpSpLocks noChangeAspect="1"/>
          </p:cNvGrpSpPr>
          <p:nvPr/>
        </p:nvGrpSpPr>
        <p:grpSpPr bwMode="auto">
          <a:xfrm>
            <a:off x="4827588" y="1704975"/>
            <a:ext cx="2244725" cy="1852613"/>
            <a:chOff x="3248" y="1034"/>
            <a:chExt cx="2306" cy="1904"/>
          </a:xfrm>
        </p:grpSpPr>
        <p:sp>
          <p:nvSpPr>
            <p:cNvPr id="30" name="Oval 29"/>
            <p:cNvSpPr>
              <a:spLocks noChangeAspect="1" noChangeArrowheads="1"/>
            </p:cNvSpPr>
            <p:nvPr/>
          </p:nvSpPr>
          <p:spPr bwMode="auto">
            <a:xfrm>
              <a:off x="5344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" name="Oval 30"/>
            <p:cNvSpPr>
              <a:spLocks noChangeAspect="1" noChangeArrowheads="1"/>
            </p:cNvSpPr>
            <p:nvPr/>
          </p:nvSpPr>
          <p:spPr bwMode="auto">
            <a:xfrm>
              <a:off x="4820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2" name="Oval 31"/>
            <p:cNvSpPr>
              <a:spLocks noChangeAspect="1" noChangeArrowheads="1"/>
            </p:cNvSpPr>
            <p:nvPr/>
          </p:nvSpPr>
          <p:spPr bwMode="auto">
            <a:xfrm>
              <a:off x="4296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3" name="Oval 32"/>
            <p:cNvSpPr>
              <a:spLocks noChangeAspect="1" noChangeArrowheads="1"/>
            </p:cNvSpPr>
            <p:nvPr/>
          </p:nvSpPr>
          <p:spPr bwMode="auto">
            <a:xfrm>
              <a:off x="3772" y="103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4" name="Oval 33"/>
            <p:cNvSpPr>
              <a:spLocks noChangeAspect="1" noChangeArrowheads="1"/>
            </p:cNvSpPr>
            <p:nvPr/>
          </p:nvSpPr>
          <p:spPr bwMode="auto">
            <a:xfrm>
              <a:off x="3248" y="103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5" name="Oval 34"/>
            <p:cNvSpPr>
              <a:spLocks noChangeAspect="1" noChangeArrowheads="1"/>
            </p:cNvSpPr>
            <p:nvPr/>
          </p:nvSpPr>
          <p:spPr bwMode="auto">
            <a:xfrm>
              <a:off x="5344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6" name="Oval 35"/>
            <p:cNvSpPr>
              <a:spLocks noChangeAspect="1" noChangeArrowheads="1"/>
            </p:cNvSpPr>
            <p:nvPr/>
          </p:nvSpPr>
          <p:spPr bwMode="auto">
            <a:xfrm>
              <a:off x="4820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7" name="Oval 36"/>
            <p:cNvSpPr>
              <a:spLocks noChangeAspect="1" noChangeArrowheads="1"/>
            </p:cNvSpPr>
            <p:nvPr/>
          </p:nvSpPr>
          <p:spPr bwMode="auto">
            <a:xfrm>
              <a:off x="4296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8" name="Oval 37"/>
            <p:cNvSpPr>
              <a:spLocks noChangeAspect="1" noChangeArrowheads="1"/>
            </p:cNvSpPr>
            <p:nvPr/>
          </p:nvSpPr>
          <p:spPr bwMode="auto">
            <a:xfrm>
              <a:off x="3772" y="159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9" name="Oval 38"/>
            <p:cNvSpPr>
              <a:spLocks noChangeAspect="1" noChangeArrowheads="1"/>
            </p:cNvSpPr>
            <p:nvPr/>
          </p:nvSpPr>
          <p:spPr bwMode="auto">
            <a:xfrm>
              <a:off x="3248" y="159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0" name="Oval 39"/>
            <p:cNvSpPr>
              <a:spLocks noChangeAspect="1" noChangeArrowheads="1"/>
            </p:cNvSpPr>
            <p:nvPr/>
          </p:nvSpPr>
          <p:spPr bwMode="auto">
            <a:xfrm>
              <a:off x="5344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" name="Oval 40"/>
            <p:cNvSpPr>
              <a:spLocks noChangeAspect="1" noChangeArrowheads="1"/>
            </p:cNvSpPr>
            <p:nvPr/>
          </p:nvSpPr>
          <p:spPr bwMode="auto">
            <a:xfrm>
              <a:off x="4820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" name="Oval 41"/>
            <p:cNvSpPr>
              <a:spLocks noChangeAspect="1" noChangeArrowheads="1"/>
            </p:cNvSpPr>
            <p:nvPr/>
          </p:nvSpPr>
          <p:spPr bwMode="auto">
            <a:xfrm>
              <a:off x="4296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" name="Oval 42"/>
            <p:cNvSpPr>
              <a:spLocks noChangeAspect="1" noChangeArrowheads="1"/>
            </p:cNvSpPr>
            <p:nvPr/>
          </p:nvSpPr>
          <p:spPr bwMode="auto">
            <a:xfrm>
              <a:off x="3772" y="215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4" name="Oval 43"/>
            <p:cNvSpPr>
              <a:spLocks noChangeAspect="1" noChangeArrowheads="1"/>
            </p:cNvSpPr>
            <p:nvPr/>
          </p:nvSpPr>
          <p:spPr bwMode="auto">
            <a:xfrm>
              <a:off x="3248" y="215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5" name="Oval 44"/>
            <p:cNvSpPr>
              <a:spLocks noChangeAspect="1" noChangeArrowheads="1"/>
            </p:cNvSpPr>
            <p:nvPr/>
          </p:nvSpPr>
          <p:spPr bwMode="auto">
            <a:xfrm>
              <a:off x="5344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6" name="Oval 45"/>
            <p:cNvSpPr>
              <a:spLocks noChangeAspect="1" noChangeArrowheads="1"/>
            </p:cNvSpPr>
            <p:nvPr/>
          </p:nvSpPr>
          <p:spPr bwMode="auto">
            <a:xfrm>
              <a:off x="4820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7" name="Oval 46"/>
            <p:cNvSpPr>
              <a:spLocks noChangeAspect="1" noChangeArrowheads="1"/>
            </p:cNvSpPr>
            <p:nvPr/>
          </p:nvSpPr>
          <p:spPr bwMode="auto">
            <a:xfrm>
              <a:off x="4296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8" name="Oval 47"/>
            <p:cNvSpPr>
              <a:spLocks noChangeAspect="1" noChangeArrowheads="1"/>
            </p:cNvSpPr>
            <p:nvPr/>
          </p:nvSpPr>
          <p:spPr bwMode="auto">
            <a:xfrm>
              <a:off x="3772" y="2714"/>
              <a:ext cx="210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9" name="Oval 48"/>
            <p:cNvSpPr>
              <a:spLocks noChangeAspect="1" noChangeArrowheads="1"/>
            </p:cNvSpPr>
            <p:nvPr/>
          </p:nvSpPr>
          <p:spPr bwMode="auto">
            <a:xfrm>
              <a:off x="3248" y="2714"/>
              <a:ext cx="208" cy="224"/>
            </a:xfrm>
            <a:prstGeom prst="ellipse">
              <a:avLst/>
            </a:prstGeom>
            <a:gradFill rotWithShape="0">
              <a:gsLst>
                <a:gs pos="0">
                  <a:srgbClr val="575757"/>
                </a:gs>
                <a:gs pos="100000">
                  <a:srgbClr val="DDDDDD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50" name="Rectangle 49"/>
          <p:cNvSpPr>
            <a:spLocks noChangeAspect="1" noChangeArrowheads="1"/>
          </p:cNvSpPr>
          <p:nvPr/>
        </p:nvSpPr>
        <p:spPr bwMode="auto">
          <a:xfrm>
            <a:off x="1936750" y="1589088"/>
            <a:ext cx="2643188" cy="20542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" name="Rectangle 50"/>
          <p:cNvSpPr>
            <a:spLocks noChangeAspect="1" noChangeArrowheads="1"/>
          </p:cNvSpPr>
          <p:nvPr/>
        </p:nvSpPr>
        <p:spPr bwMode="auto">
          <a:xfrm>
            <a:off x="4581525" y="1589088"/>
            <a:ext cx="2643188" cy="2054225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2" name="Oval 51"/>
          <p:cNvSpPr>
            <a:spLocks noChangeAspect="1" noChangeArrowheads="1"/>
          </p:cNvSpPr>
          <p:nvPr/>
        </p:nvSpPr>
        <p:spPr bwMode="auto">
          <a:xfrm>
            <a:off x="5676900" y="1889125"/>
            <a:ext cx="82550" cy="82550"/>
          </a:xfrm>
          <a:prstGeom prst="ellipse">
            <a:avLst/>
          </a:prstGeom>
          <a:gradFill rotWithShape="1">
            <a:gsLst>
              <a:gs pos="0">
                <a:srgbClr val="9FB7CF"/>
              </a:gs>
              <a:gs pos="50000">
                <a:srgbClr val="336699"/>
              </a:gs>
              <a:gs pos="100000">
                <a:srgbClr val="9FB7CF"/>
              </a:gs>
            </a:gsLst>
            <a:lin ang="18900000" scaled="1"/>
          </a:gradFill>
          <a:ln w="19050">
            <a:solidFill>
              <a:srgbClr val="1D3B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3" name="Oval 52"/>
          <p:cNvSpPr>
            <a:spLocks noChangeAspect="1" noChangeArrowheads="1"/>
          </p:cNvSpPr>
          <p:nvPr/>
        </p:nvSpPr>
        <p:spPr bwMode="auto">
          <a:xfrm>
            <a:off x="5949950" y="3043238"/>
            <a:ext cx="82550" cy="82550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4" name="Oval 53"/>
          <p:cNvSpPr>
            <a:spLocks noChangeAspect="1" noChangeArrowheads="1"/>
          </p:cNvSpPr>
          <p:nvPr/>
        </p:nvSpPr>
        <p:spPr bwMode="auto">
          <a:xfrm>
            <a:off x="2103438" y="2679700"/>
            <a:ext cx="82550" cy="82550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5" name="Oval 54"/>
          <p:cNvSpPr>
            <a:spLocks noChangeAspect="1" noChangeArrowheads="1"/>
          </p:cNvSpPr>
          <p:nvPr/>
        </p:nvSpPr>
        <p:spPr bwMode="auto">
          <a:xfrm>
            <a:off x="2603500" y="1941513"/>
            <a:ext cx="82550" cy="80962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6" name="Oval 55"/>
          <p:cNvSpPr>
            <a:spLocks noChangeAspect="1" noChangeArrowheads="1"/>
          </p:cNvSpPr>
          <p:nvPr/>
        </p:nvSpPr>
        <p:spPr bwMode="auto">
          <a:xfrm>
            <a:off x="2984500" y="3373438"/>
            <a:ext cx="82550" cy="82550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7" name="Oval 56"/>
          <p:cNvSpPr>
            <a:spLocks noChangeAspect="1" noChangeArrowheads="1"/>
          </p:cNvSpPr>
          <p:nvPr/>
        </p:nvSpPr>
        <p:spPr bwMode="auto">
          <a:xfrm>
            <a:off x="3292475" y="2778125"/>
            <a:ext cx="80963" cy="80963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8" name="Oval 57"/>
          <p:cNvSpPr>
            <a:spLocks noChangeAspect="1" noChangeArrowheads="1"/>
          </p:cNvSpPr>
          <p:nvPr/>
        </p:nvSpPr>
        <p:spPr bwMode="auto">
          <a:xfrm>
            <a:off x="3213100" y="2035175"/>
            <a:ext cx="82550" cy="80963"/>
          </a:xfrm>
          <a:prstGeom prst="ellipse">
            <a:avLst/>
          </a:prstGeom>
          <a:gradFill rotWithShape="1">
            <a:gsLst>
              <a:gs pos="0">
                <a:srgbClr val="9FB7CF"/>
              </a:gs>
              <a:gs pos="50000">
                <a:srgbClr val="336699"/>
              </a:gs>
              <a:gs pos="100000">
                <a:srgbClr val="9FB7CF"/>
              </a:gs>
            </a:gsLst>
            <a:lin ang="18900000" scaled="1"/>
          </a:gradFill>
          <a:ln w="19050">
            <a:solidFill>
              <a:srgbClr val="1D3B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9" name="Oval 58"/>
          <p:cNvSpPr>
            <a:spLocks noChangeAspect="1" noChangeArrowheads="1"/>
          </p:cNvSpPr>
          <p:nvPr/>
        </p:nvSpPr>
        <p:spPr bwMode="auto">
          <a:xfrm>
            <a:off x="5695950" y="3330575"/>
            <a:ext cx="80963" cy="82550"/>
          </a:xfrm>
          <a:prstGeom prst="ellipse">
            <a:avLst/>
          </a:prstGeom>
          <a:gradFill rotWithShape="1">
            <a:gsLst>
              <a:gs pos="0">
                <a:srgbClr val="9FB7CF"/>
              </a:gs>
              <a:gs pos="50000">
                <a:srgbClr val="336699"/>
              </a:gs>
              <a:gs pos="100000">
                <a:srgbClr val="9FB7CF"/>
              </a:gs>
            </a:gsLst>
            <a:lin ang="18900000" scaled="1"/>
          </a:gradFill>
          <a:ln w="19050">
            <a:solidFill>
              <a:srgbClr val="1D3B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84" name="Line 83"/>
          <p:cNvSpPr>
            <a:spLocks noChangeShapeType="1"/>
          </p:cNvSpPr>
          <p:nvPr/>
        </p:nvSpPr>
        <p:spPr bwMode="auto">
          <a:xfrm flipH="1">
            <a:off x="4256088" y="1422400"/>
            <a:ext cx="574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/>
          <a:lstStyle/>
          <a:p>
            <a:endParaRPr lang="sk-SK"/>
          </a:p>
        </p:txBody>
      </p:sp>
      <p:sp useBgFill="1">
        <p:nvSpPr>
          <p:cNvPr id="85" name="Rectangle 85"/>
          <p:cNvSpPr>
            <a:spLocks noChangeArrowheads="1"/>
          </p:cNvSpPr>
          <p:nvPr/>
        </p:nvSpPr>
        <p:spPr bwMode="auto">
          <a:xfrm>
            <a:off x="3225800" y="4795838"/>
            <a:ext cx="88900" cy="447675"/>
          </a:xfrm>
          <a:prstGeom prst="rect">
            <a:avLst/>
          </a:prstGeom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86" name="Line 86"/>
          <p:cNvSpPr>
            <a:spLocks noChangeShapeType="1"/>
          </p:cNvSpPr>
          <p:nvPr/>
        </p:nvSpPr>
        <p:spPr bwMode="auto">
          <a:xfrm>
            <a:off x="3300413" y="4741863"/>
            <a:ext cx="0" cy="550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sk-SK"/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>
            <a:off x="3205163" y="4848225"/>
            <a:ext cx="0" cy="3270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sk-SK"/>
          </a:p>
        </p:txBody>
      </p:sp>
      <p:sp>
        <p:nvSpPr>
          <p:cNvPr id="88" name="Rectangle 88"/>
          <p:cNvSpPr>
            <a:spLocks noChangeArrowheads="1"/>
          </p:cNvSpPr>
          <p:nvPr/>
        </p:nvSpPr>
        <p:spPr bwMode="auto">
          <a:xfrm>
            <a:off x="3354388" y="4505325"/>
            <a:ext cx="352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sk-SK" sz="2000" b="1">
                <a:latin typeface="Arial Black" pitchFamily="34" charset="0"/>
              </a:rPr>
              <a:t>+</a:t>
            </a:r>
          </a:p>
        </p:txBody>
      </p:sp>
      <p:sp>
        <p:nvSpPr>
          <p:cNvPr id="89" name="Rectangle 89"/>
          <p:cNvSpPr>
            <a:spLocks noChangeArrowheads="1"/>
          </p:cNvSpPr>
          <p:nvPr/>
        </p:nvSpPr>
        <p:spPr bwMode="auto">
          <a:xfrm>
            <a:off x="2795588" y="4378325"/>
            <a:ext cx="3190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sk-SK" sz="3200" b="1">
                <a:latin typeface="Arial Black" pitchFamily="34" charset="0"/>
              </a:rPr>
              <a:t>-</a:t>
            </a:r>
          </a:p>
        </p:txBody>
      </p:sp>
      <p:sp useBgFill="1">
        <p:nvSpPr>
          <p:cNvPr id="90" name="Rectangle 90"/>
          <p:cNvSpPr>
            <a:spLocks noChangeArrowheads="1"/>
          </p:cNvSpPr>
          <p:nvPr/>
        </p:nvSpPr>
        <p:spPr bwMode="auto">
          <a:xfrm>
            <a:off x="919163" y="3795713"/>
            <a:ext cx="95250" cy="266700"/>
          </a:xfrm>
          <a:prstGeom prst="rect">
            <a:avLst/>
          </a:prstGeom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8" name="Line 98"/>
          <p:cNvSpPr>
            <a:spLocks noChangeShapeType="1"/>
          </p:cNvSpPr>
          <p:nvPr/>
        </p:nvSpPr>
        <p:spPr bwMode="auto">
          <a:xfrm>
            <a:off x="3211513" y="3821113"/>
            <a:ext cx="27082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</p:spPr>
        <p:txBody>
          <a:bodyPr/>
          <a:lstStyle/>
          <a:p>
            <a:endParaRPr lang="sk-SK"/>
          </a:p>
        </p:txBody>
      </p:sp>
      <p:sp>
        <p:nvSpPr>
          <p:cNvPr id="100" name="Rectangle 100"/>
          <p:cNvSpPr>
            <a:spLocks noChangeArrowheads="1"/>
          </p:cNvSpPr>
          <p:nvPr/>
        </p:nvSpPr>
        <p:spPr bwMode="auto">
          <a:xfrm>
            <a:off x="7327900" y="1976438"/>
            <a:ext cx="30617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sk-SK" sz="2800" b="1" dirty="0">
                <a:solidFill>
                  <a:srgbClr val="FF0000"/>
                </a:solidFill>
                <a:latin typeface="Arial Black" pitchFamily="34" charset="0"/>
              </a:rPr>
              <a:t>-</a:t>
            </a:r>
            <a:endParaRPr lang="sk-SK" sz="28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01" name="Rectangle 101"/>
          <p:cNvSpPr>
            <a:spLocks noChangeArrowheads="1"/>
          </p:cNvSpPr>
          <p:nvPr/>
        </p:nvSpPr>
        <p:spPr bwMode="auto">
          <a:xfrm>
            <a:off x="1511300" y="1925638"/>
            <a:ext cx="490519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sk-SK" sz="3600" b="1" dirty="0">
                <a:solidFill>
                  <a:srgbClr val="FF0000"/>
                </a:solidFill>
                <a:latin typeface="Arial Black" pitchFamily="34" charset="0"/>
              </a:rPr>
              <a:t>+</a:t>
            </a:r>
            <a:endParaRPr lang="sk-SK" sz="36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04" name="Text Box 105"/>
          <p:cNvSpPr txBox="1">
            <a:spLocks noChangeAspect="1" noChangeArrowheads="1"/>
          </p:cNvSpPr>
          <p:nvPr/>
        </p:nvSpPr>
        <p:spPr bwMode="auto">
          <a:xfrm>
            <a:off x="6638925" y="1612900"/>
            <a:ext cx="317500" cy="365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+</a:t>
            </a:r>
            <a:endParaRPr lang="sk-SK" sz="1800">
              <a:solidFill>
                <a:schemeClr val="bg1"/>
              </a:solidFill>
            </a:endParaRPr>
          </a:p>
        </p:txBody>
      </p:sp>
      <p:sp>
        <p:nvSpPr>
          <p:cNvPr id="105" name="Oval 106"/>
          <p:cNvSpPr>
            <a:spLocks noChangeAspect="1" noChangeArrowheads="1"/>
          </p:cNvSpPr>
          <p:nvPr/>
        </p:nvSpPr>
        <p:spPr bwMode="auto">
          <a:xfrm>
            <a:off x="6764338" y="3386138"/>
            <a:ext cx="80962" cy="80962"/>
          </a:xfrm>
          <a:prstGeom prst="ellipse">
            <a:avLst/>
          </a:prstGeom>
          <a:gradFill rotWithShape="1">
            <a:gsLst>
              <a:gs pos="0">
                <a:srgbClr val="9FB7CF"/>
              </a:gs>
              <a:gs pos="50000">
                <a:srgbClr val="336699"/>
              </a:gs>
              <a:gs pos="100000">
                <a:srgbClr val="9FB7CF"/>
              </a:gs>
            </a:gsLst>
            <a:lin ang="18900000" scaled="1"/>
          </a:gradFill>
          <a:ln w="19050">
            <a:solidFill>
              <a:srgbClr val="1D3B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06" name="Oval 107"/>
          <p:cNvSpPr>
            <a:spLocks noChangeAspect="1" noChangeArrowheads="1"/>
          </p:cNvSpPr>
          <p:nvPr/>
        </p:nvSpPr>
        <p:spPr bwMode="auto">
          <a:xfrm>
            <a:off x="6645275" y="2628900"/>
            <a:ext cx="82550" cy="82550"/>
          </a:xfrm>
          <a:prstGeom prst="ellipse">
            <a:avLst/>
          </a:prstGeom>
          <a:gradFill rotWithShape="1">
            <a:gsLst>
              <a:gs pos="0">
                <a:srgbClr val="9FB7CF"/>
              </a:gs>
              <a:gs pos="50000">
                <a:srgbClr val="336699"/>
              </a:gs>
              <a:gs pos="100000">
                <a:srgbClr val="9FB7CF"/>
              </a:gs>
            </a:gsLst>
            <a:lin ang="18900000" scaled="1"/>
          </a:gradFill>
          <a:ln w="19050">
            <a:solidFill>
              <a:srgbClr val="1D3B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07" name="Oval 108"/>
          <p:cNvSpPr>
            <a:spLocks noChangeAspect="1" noChangeArrowheads="1"/>
          </p:cNvSpPr>
          <p:nvPr/>
        </p:nvSpPr>
        <p:spPr bwMode="auto">
          <a:xfrm>
            <a:off x="6737350" y="1760538"/>
            <a:ext cx="80963" cy="82550"/>
          </a:xfrm>
          <a:prstGeom prst="ellipse">
            <a:avLst/>
          </a:prstGeom>
          <a:solidFill>
            <a:srgbClr val="3333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08" name="Oval 109"/>
          <p:cNvSpPr>
            <a:spLocks noChangeAspect="1" noChangeArrowheads="1"/>
          </p:cNvSpPr>
          <p:nvPr/>
        </p:nvSpPr>
        <p:spPr bwMode="auto">
          <a:xfrm>
            <a:off x="6642100" y="2424113"/>
            <a:ext cx="80963" cy="80962"/>
          </a:xfrm>
          <a:prstGeom prst="ellipse">
            <a:avLst/>
          </a:prstGeom>
          <a:gradFill rotWithShape="1">
            <a:gsLst>
              <a:gs pos="0">
                <a:srgbClr val="9FB7CF"/>
              </a:gs>
              <a:gs pos="50000">
                <a:srgbClr val="336699"/>
              </a:gs>
              <a:gs pos="100000">
                <a:srgbClr val="9FB7CF"/>
              </a:gs>
            </a:gsLst>
            <a:lin ang="18900000" scaled="1"/>
          </a:gradFill>
          <a:ln w="19050">
            <a:solidFill>
              <a:srgbClr val="1D3B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09" name="Oval 110"/>
          <p:cNvSpPr>
            <a:spLocks noChangeAspect="1" noChangeArrowheads="1"/>
          </p:cNvSpPr>
          <p:nvPr/>
        </p:nvSpPr>
        <p:spPr bwMode="auto">
          <a:xfrm>
            <a:off x="7099300" y="2727325"/>
            <a:ext cx="82550" cy="82550"/>
          </a:xfrm>
          <a:prstGeom prst="ellipse">
            <a:avLst/>
          </a:prstGeom>
          <a:gradFill rotWithShape="1">
            <a:gsLst>
              <a:gs pos="0">
                <a:srgbClr val="9FB7CF"/>
              </a:gs>
              <a:gs pos="50000">
                <a:srgbClr val="336699"/>
              </a:gs>
              <a:gs pos="100000">
                <a:srgbClr val="9FB7CF"/>
              </a:gs>
            </a:gsLst>
            <a:lin ang="18900000" scaled="1"/>
          </a:gradFill>
          <a:ln w="19050">
            <a:solidFill>
              <a:srgbClr val="1D3B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7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Vodivosť v polovodičoch</a:t>
            </a:r>
            <a:endParaRPr lang="sk-SK" b="1" dirty="0">
              <a:solidFill>
                <a:srgbClr val="FF0000"/>
              </a:solidFill>
            </a:endParaRPr>
          </a:p>
        </p:txBody>
      </p:sp>
      <p:cxnSp>
        <p:nvCxnSpPr>
          <p:cNvPr id="149" name="Rovná spojnica 148"/>
          <p:cNvCxnSpPr/>
          <p:nvPr/>
        </p:nvCxnSpPr>
        <p:spPr>
          <a:xfrm>
            <a:off x="971600" y="3429000"/>
            <a:ext cx="0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BlokTextu 150"/>
          <p:cNvSpPr txBox="1"/>
          <p:nvPr/>
        </p:nvSpPr>
        <p:spPr>
          <a:xfrm>
            <a:off x="2195736" y="5517232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Záverný smer, nepriepustný smer </a:t>
            </a:r>
            <a:endParaRPr lang="sk-SK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00" grpId="0"/>
      <p:bldP spid="100" grpId="1"/>
      <p:bldP spid="101" grpId="0"/>
      <p:bldP spid="101" grpId="1"/>
      <p:bldP spid="1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5536" y="1772816"/>
            <a:ext cx="8280920" cy="1752600"/>
          </a:xfrm>
        </p:spPr>
        <p:txBody>
          <a:bodyPr/>
          <a:lstStyle/>
          <a:p>
            <a:pPr algn="l"/>
            <a:r>
              <a:rPr lang="sk-SK" dirty="0" smtClean="0">
                <a:solidFill>
                  <a:srgbClr val="7030A0"/>
                </a:solidFill>
              </a:rPr>
              <a:t>Polovodiče </a:t>
            </a:r>
          </a:p>
          <a:p>
            <a:pPr algn="l">
              <a:buFont typeface="Arial" pitchFamily="34" charset="0"/>
              <a:buChar char="•"/>
            </a:pP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za určitých podmienok sa správajú ako vodiče a za určitých podmienok ako nevodiče</a:t>
            </a:r>
            <a:endParaRPr lang="sk-SK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Nadpis 1"/>
          <p:cNvSpPr>
            <a:spLocks noGrp="1"/>
          </p:cNvSpPr>
          <p:nvPr>
            <p:ph type="ctrTitle"/>
          </p:nvPr>
        </p:nvSpPr>
        <p:spPr>
          <a:xfrm>
            <a:off x="611560" y="0"/>
            <a:ext cx="7772400" cy="1470025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Vodivosť v polovodičoch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://www.oskole.sk/userfiles/image/zaida/fyzika/Polovodi%C4%8D_html_m4a0b5b3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717032"/>
            <a:ext cx="5523359" cy="2500511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6228184" y="4077072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chemeClr val="accent6">
                    <a:lumMod val="75000"/>
                  </a:schemeClr>
                </a:solidFill>
              </a:rPr>
              <a:t>Termistor – polovodičová súčiastka</a:t>
            </a:r>
            <a:endParaRPr lang="sk-SK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Medzi polovodiče patria:</a:t>
            </a:r>
          </a:p>
          <a:p>
            <a:r>
              <a:rPr lang="sk-SK" dirty="0" smtClean="0"/>
              <a:t>Prvky IV. Skupiny PSP – </a:t>
            </a:r>
            <a:r>
              <a:rPr lang="sk-SK" dirty="0" err="1" smtClean="0"/>
              <a:t>Ge</a:t>
            </a:r>
            <a:r>
              <a:rPr lang="sk-SK" dirty="0" smtClean="0"/>
              <a:t>, Si, C</a:t>
            </a:r>
          </a:p>
          <a:p>
            <a:r>
              <a:rPr lang="sk-SK" dirty="0" smtClean="0"/>
              <a:t>Sulfidy</a:t>
            </a:r>
          </a:p>
          <a:p>
            <a:r>
              <a:rPr lang="sk-SK" dirty="0" smtClean="0"/>
              <a:t>Oxidy</a:t>
            </a:r>
          </a:p>
          <a:p>
            <a:r>
              <a:rPr lang="sk-SK" dirty="0" smtClean="0"/>
              <a:t>Hemoglobín, chlorofyl 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Polovodiče delíme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r>
              <a:rPr lang="sk-SK" dirty="0" smtClean="0"/>
              <a:t>Vlastné </a:t>
            </a:r>
          </a:p>
          <a:p>
            <a:r>
              <a:rPr lang="sk-SK" dirty="0" smtClean="0"/>
              <a:t>Prímesové (nevlastné) – typ N, typ P</a:t>
            </a:r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Vodivosť v polovodičoch</a:t>
            </a:r>
            <a:endParaRPr lang="sk-SK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Vodivosť v polovodičoch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5" name="Nadpis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Vlastné polovodiče: 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5122" name="Picture 2" descr="http://www.oskole.sk/userfiles/image/prud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2"/>
            <a:ext cx="4464496" cy="3422166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4788024" y="1700808"/>
            <a:ext cx="40324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400" dirty="0" smtClean="0">
                <a:solidFill>
                  <a:schemeClr val="accent4">
                    <a:lumMod val="50000"/>
                  </a:schemeClr>
                </a:solidFill>
              </a:rPr>
              <a:t>Kremík Si má 4 valenčné elektróny. </a:t>
            </a:r>
          </a:p>
          <a:p>
            <a:pPr algn="just"/>
            <a:r>
              <a:rPr lang="sk-SK" sz="2400" dirty="0" smtClean="0">
                <a:solidFill>
                  <a:schemeClr val="accent4">
                    <a:lumMod val="50000"/>
                  </a:schemeClr>
                </a:solidFill>
              </a:rPr>
              <a:t>Zahriatím vlastného polovodiča (dodaním energie) sa v určitých miestach väzba </a:t>
            </a:r>
            <a:r>
              <a:rPr lang="sk-SK" sz="2400" b="1" dirty="0" smtClean="0">
                <a:solidFill>
                  <a:srgbClr val="FF0000"/>
                </a:solidFill>
              </a:rPr>
              <a:t>poruší a uvoľní sa 1 elektrón. Vznikla po ňom kladná diera, ktorá pritiahne elektrón zo susednej väzby.  </a:t>
            </a:r>
            <a:r>
              <a:rPr lang="sk-SK" sz="2400" dirty="0" smtClean="0">
                <a:solidFill>
                  <a:schemeClr val="accent4">
                    <a:lumMod val="50000"/>
                  </a:schemeClr>
                </a:solidFill>
              </a:rPr>
              <a:t>Vznikla vlastná vodivosť – elektrónová  a dierová . </a:t>
            </a:r>
            <a:endParaRPr lang="sk-SK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Kladná diera a uvoľnený elektrón tvoria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párový nosič náboja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. Vzniku tohto páru hovoríme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generácia</a:t>
            </a:r>
            <a:r>
              <a:rPr lang="sk-SK" b="1" dirty="0" smtClean="0"/>
              <a:t>. </a:t>
            </a:r>
            <a:endParaRPr lang="sk-SK" b="1" dirty="0"/>
          </a:p>
          <a:p>
            <a:pPr>
              <a:buNone/>
            </a:pPr>
            <a:endParaRPr lang="sk-SK" b="1" dirty="0" smtClean="0"/>
          </a:p>
          <a:p>
            <a:pPr>
              <a:buNone/>
            </a:pPr>
            <a:endParaRPr lang="sk-SK" b="1" dirty="0" smtClean="0"/>
          </a:p>
          <a:p>
            <a:r>
              <a:rPr lang="sk-SK" b="1" smtClean="0">
                <a:solidFill>
                  <a:schemeClr val="accent4">
                    <a:lumMod val="75000"/>
                  </a:schemeClr>
                </a:solidFill>
              </a:rPr>
              <a:t>Zániku elektrónu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a diery hovoríme rekombinácia. 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Vodivosť v polovodičoch</a:t>
            </a:r>
            <a:endParaRPr lang="sk-SK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96544"/>
          </a:xfrm>
        </p:spPr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Nevlastné polovodiče:</a:t>
            </a:r>
          </a:p>
          <a:p>
            <a:r>
              <a:rPr lang="sk-SK" dirty="0" smtClean="0"/>
              <a:t>Vo vlastnom polovodiči nahradíme niektoré atómy Si (</a:t>
            </a:r>
            <a:r>
              <a:rPr lang="sk-SK" dirty="0" err="1" smtClean="0"/>
              <a:t>Ge</a:t>
            </a:r>
            <a:r>
              <a:rPr lang="sk-SK" dirty="0" smtClean="0"/>
              <a:t>)  atómami prímesi. </a:t>
            </a:r>
          </a:p>
          <a:p>
            <a:pPr>
              <a:buNone/>
            </a:pPr>
            <a:endParaRPr lang="sk-SK" dirty="0" smtClean="0"/>
          </a:p>
          <a:p>
            <a:r>
              <a:rPr lang="sk-SK" b="1" dirty="0" smtClean="0"/>
              <a:t>Typ N – prímes – prvky V. A skupiny PSP </a:t>
            </a:r>
          </a:p>
          <a:p>
            <a:r>
              <a:rPr lang="sk-SK" b="1" dirty="0" smtClean="0"/>
              <a:t>Typ P – prímes – prvky III. A skupiny PSP</a:t>
            </a:r>
            <a:endParaRPr lang="sk-SK" b="1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Vodivosť v polovodičoch</a:t>
            </a:r>
            <a:endParaRPr lang="sk-SK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7"/>
          <p:cNvGrpSpPr>
            <a:grpSpLocks/>
          </p:cNvGrpSpPr>
          <p:nvPr/>
        </p:nvGrpSpPr>
        <p:grpSpPr bwMode="auto">
          <a:xfrm>
            <a:off x="611560" y="1700808"/>
            <a:ext cx="5929313" cy="4300537"/>
            <a:chOff x="310" y="607"/>
            <a:chExt cx="3735" cy="2709"/>
          </a:xfrm>
          <a:solidFill>
            <a:srgbClr val="FFC000"/>
          </a:solidFill>
        </p:grpSpPr>
        <p:sp>
          <p:nvSpPr>
            <p:cNvPr id="1049" name="Line 3"/>
            <p:cNvSpPr>
              <a:spLocks noChangeShapeType="1"/>
            </p:cNvSpPr>
            <p:nvPr/>
          </p:nvSpPr>
          <p:spPr bwMode="auto">
            <a:xfrm rot="-5400000">
              <a:off x="1476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50" name="Line 4"/>
            <p:cNvSpPr>
              <a:spLocks noChangeShapeType="1"/>
            </p:cNvSpPr>
            <p:nvPr/>
          </p:nvSpPr>
          <p:spPr bwMode="auto">
            <a:xfrm rot="-5400000">
              <a:off x="1600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51" name="Line 5"/>
            <p:cNvSpPr>
              <a:spLocks noChangeShapeType="1"/>
            </p:cNvSpPr>
            <p:nvPr/>
          </p:nvSpPr>
          <p:spPr bwMode="auto">
            <a:xfrm rot="-5400000">
              <a:off x="1480" y="234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52" name="Line 6"/>
            <p:cNvSpPr>
              <a:spLocks noChangeShapeType="1"/>
            </p:cNvSpPr>
            <p:nvPr/>
          </p:nvSpPr>
          <p:spPr bwMode="auto">
            <a:xfrm rot="-5400000">
              <a:off x="1604" y="235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53" name="Line 7"/>
            <p:cNvSpPr>
              <a:spLocks noChangeShapeType="1"/>
            </p:cNvSpPr>
            <p:nvPr/>
          </p:nvSpPr>
          <p:spPr bwMode="auto">
            <a:xfrm rot="-5400000">
              <a:off x="1478" y="157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54" name="Line 8"/>
            <p:cNvSpPr>
              <a:spLocks noChangeShapeType="1"/>
            </p:cNvSpPr>
            <p:nvPr/>
          </p:nvSpPr>
          <p:spPr bwMode="auto">
            <a:xfrm rot="-5400000">
              <a:off x="1602" y="157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55" name="Line 9"/>
            <p:cNvSpPr>
              <a:spLocks noChangeShapeType="1"/>
            </p:cNvSpPr>
            <p:nvPr/>
          </p:nvSpPr>
          <p:spPr bwMode="auto">
            <a:xfrm rot="-5400000">
              <a:off x="1476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56" name="Line 10"/>
            <p:cNvSpPr>
              <a:spLocks noChangeShapeType="1"/>
            </p:cNvSpPr>
            <p:nvPr/>
          </p:nvSpPr>
          <p:spPr bwMode="auto">
            <a:xfrm rot="-5400000">
              <a:off x="1600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57" name="Line 11"/>
            <p:cNvSpPr>
              <a:spLocks noChangeShapeType="1"/>
            </p:cNvSpPr>
            <p:nvPr/>
          </p:nvSpPr>
          <p:spPr bwMode="auto">
            <a:xfrm rot="-5400000">
              <a:off x="2320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58" name="Line 12"/>
            <p:cNvSpPr>
              <a:spLocks noChangeShapeType="1"/>
            </p:cNvSpPr>
            <p:nvPr/>
          </p:nvSpPr>
          <p:spPr bwMode="auto">
            <a:xfrm rot="-5400000">
              <a:off x="2444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59" name="Line 13"/>
            <p:cNvSpPr>
              <a:spLocks noChangeShapeType="1"/>
            </p:cNvSpPr>
            <p:nvPr/>
          </p:nvSpPr>
          <p:spPr bwMode="auto">
            <a:xfrm rot="-5400000">
              <a:off x="2324" y="232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60" name="Line 14"/>
            <p:cNvSpPr>
              <a:spLocks noChangeShapeType="1"/>
            </p:cNvSpPr>
            <p:nvPr/>
          </p:nvSpPr>
          <p:spPr bwMode="auto">
            <a:xfrm rot="-5400000">
              <a:off x="2448" y="233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61" name="Line 15"/>
            <p:cNvSpPr>
              <a:spLocks noChangeShapeType="1"/>
            </p:cNvSpPr>
            <p:nvPr/>
          </p:nvSpPr>
          <p:spPr bwMode="auto">
            <a:xfrm rot="-5400000">
              <a:off x="2322" y="155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62" name="Line 16"/>
            <p:cNvSpPr>
              <a:spLocks noChangeShapeType="1"/>
            </p:cNvSpPr>
            <p:nvPr/>
          </p:nvSpPr>
          <p:spPr bwMode="auto">
            <a:xfrm rot="-5400000">
              <a:off x="2446" y="155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63" name="Line 17"/>
            <p:cNvSpPr>
              <a:spLocks noChangeShapeType="1"/>
            </p:cNvSpPr>
            <p:nvPr/>
          </p:nvSpPr>
          <p:spPr bwMode="auto">
            <a:xfrm rot="-5400000">
              <a:off x="2320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64" name="Line 18"/>
            <p:cNvSpPr>
              <a:spLocks noChangeShapeType="1"/>
            </p:cNvSpPr>
            <p:nvPr/>
          </p:nvSpPr>
          <p:spPr bwMode="auto">
            <a:xfrm rot="-5400000">
              <a:off x="2444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65" name="Line 19"/>
            <p:cNvSpPr>
              <a:spLocks noChangeShapeType="1"/>
            </p:cNvSpPr>
            <p:nvPr/>
          </p:nvSpPr>
          <p:spPr bwMode="auto">
            <a:xfrm rot="-5400000">
              <a:off x="3164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66" name="Line 20"/>
            <p:cNvSpPr>
              <a:spLocks noChangeShapeType="1"/>
            </p:cNvSpPr>
            <p:nvPr/>
          </p:nvSpPr>
          <p:spPr bwMode="auto">
            <a:xfrm rot="-5400000">
              <a:off x="3288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67" name="Line 21"/>
            <p:cNvSpPr>
              <a:spLocks noChangeShapeType="1"/>
            </p:cNvSpPr>
            <p:nvPr/>
          </p:nvSpPr>
          <p:spPr bwMode="auto">
            <a:xfrm rot="-5400000">
              <a:off x="3168" y="2379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68" name="Line 22"/>
            <p:cNvSpPr>
              <a:spLocks noChangeShapeType="1"/>
            </p:cNvSpPr>
            <p:nvPr/>
          </p:nvSpPr>
          <p:spPr bwMode="auto">
            <a:xfrm rot="-5400000">
              <a:off x="3292" y="2359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69" name="Line 23"/>
            <p:cNvSpPr>
              <a:spLocks noChangeShapeType="1"/>
            </p:cNvSpPr>
            <p:nvPr/>
          </p:nvSpPr>
          <p:spPr bwMode="auto">
            <a:xfrm rot="-5400000">
              <a:off x="3166" y="157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0" name="Line 24"/>
            <p:cNvSpPr>
              <a:spLocks noChangeShapeType="1"/>
            </p:cNvSpPr>
            <p:nvPr/>
          </p:nvSpPr>
          <p:spPr bwMode="auto">
            <a:xfrm rot="-5400000">
              <a:off x="3290" y="158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1" name="Line 25"/>
            <p:cNvSpPr>
              <a:spLocks noChangeShapeType="1"/>
            </p:cNvSpPr>
            <p:nvPr/>
          </p:nvSpPr>
          <p:spPr bwMode="auto">
            <a:xfrm rot="-5400000">
              <a:off x="3164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2" name="Line 26"/>
            <p:cNvSpPr>
              <a:spLocks noChangeShapeType="1"/>
            </p:cNvSpPr>
            <p:nvPr/>
          </p:nvSpPr>
          <p:spPr bwMode="auto">
            <a:xfrm rot="-5400000">
              <a:off x="3288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3" name="Line 27"/>
            <p:cNvSpPr>
              <a:spLocks noChangeShapeType="1"/>
            </p:cNvSpPr>
            <p:nvPr/>
          </p:nvSpPr>
          <p:spPr bwMode="auto">
            <a:xfrm rot="-5400000">
              <a:off x="632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4" name="Line 28"/>
            <p:cNvSpPr>
              <a:spLocks noChangeShapeType="1"/>
            </p:cNvSpPr>
            <p:nvPr/>
          </p:nvSpPr>
          <p:spPr bwMode="auto">
            <a:xfrm rot="-5400000">
              <a:off x="756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5" name="Line 29"/>
            <p:cNvSpPr>
              <a:spLocks noChangeShapeType="1"/>
            </p:cNvSpPr>
            <p:nvPr/>
          </p:nvSpPr>
          <p:spPr bwMode="auto">
            <a:xfrm rot="-5400000">
              <a:off x="636" y="236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6" name="Line 30"/>
            <p:cNvSpPr>
              <a:spLocks noChangeShapeType="1"/>
            </p:cNvSpPr>
            <p:nvPr/>
          </p:nvSpPr>
          <p:spPr bwMode="auto">
            <a:xfrm rot="-5400000">
              <a:off x="760" y="237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7" name="Line 31"/>
            <p:cNvSpPr>
              <a:spLocks noChangeShapeType="1"/>
            </p:cNvSpPr>
            <p:nvPr/>
          </p:nvSpPr>
          <p:spPr bwMode="auto">
            <a:xfrm rot="-5400000">
              <a:off x="634" y="159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8" name="Line 32"/>
            <p:cNvSpPr>
              <a:spLocks noChangeShapeType="1"/>
            </p:cNvSpPr>
            <p:nvPr/>
          </p:nvSpPr>
          <p:spPr bwMode="auto">
            <a:xfrm rot="-5400000">
              <a:off x="758" y="159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9" name="Line 33"/>
            <p:cNvSpPr>
              <a:spLocks noChangeShapeType="1"/>
            </p:cNvSpPr>
            <p:nvPr/>
          </p:nvSpPr>
          <p:spPr bwMode="auto">
            <a:xfrm rot="-5400000">
              <a:off x="632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0" name="Line 34"/>
            <p:cNvSpPr>
              <a:spLocks noChangeShapeType="1"/>
            </p:cNvSpPr>
            <p:nvPr/>
          </p:nvSpPr>
          <p:spPr bwMode="auto">
            <a:xfrm rot="-5400000">
              <a:off x="756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1" name="Line 35"/>
            <p:cNvSpPr>
              <a:spLocks noChangeShapeType="1"/>
            </p:cNvSpPr>
            <p:nvPr/>
          </p:nvSpPr>
          <p:spPr bwMode="auto">
            <a:xfrm>
              <a:off x="1104" y="270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2" name="Line 36"/>
            <p:cNvSpPr>
              <a:spLocks noChangeShapeType="1"/>
            </p:cNvSpPr>
            <p:nvPr/>
          </p:nvSpPr>
          <p:spPr bwMode="auto">
            <a:xfrm>
              <a:off x="1096" y="283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3" name="Line 37"/>
            <p:cNvSpPr>
              <a:spLocks noChangeShapeType="1"/>
            </p:cNvSpPr>
            <p:nvPr/>
          </p:nvSpPr>
          <p:spPr bwMode="auto">
            <a:xfrm>
              <a:off x="1930" y="270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4" name="Line 38"/>
            <p:cNvSpPr>
              <a:spLocks noChangeShapeType="1"/>
            </p:cNvSpPr>
            <p:nvPr/>
          </p:nvSpPr>
          <p:spPr bwMode="auto">
            <a:xfrm>
              <a:off x="1952" y="283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5" name="Line 39"/>
            <p:cNvSpPr>
              <a:spLocks noChangeShapeType="1"/>
            </p:cNvSpPr>
            <p:nvPr/>
          </p:nvSpPr>
          <p:spPr bwMode="auto">
            <a:xfrm>
              <a:off x="2774" y="2704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6" name="Line 40"/>
            <p:cNvSpPr>
              <a:spLocks noChangeShapeType="1"/>
            </p:cNvSpPr>
            <p:nvPr/>
          </p:nvSpPr>
          <p:spPr bwMode="auto">
            <a:xfrm>
              <a:off x="2783" y="282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7" name="Line 41"/>
            <p:cNvSpPr>
              <a:spLocks noChangeShapeType="1"/>
            </p:cNvSpPr>
            <p:nvPr/>
          </p:nvSpPr>
          <p:spPr bwMode="auto">
            <a:xfrm>
              <a:off x="3613" y="270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8" name="Line 42"/>
            <p:cNvSpPr>
              <a:spLocks noChangeShapeType="1"/>
            </p:cNvSpPr>
            <p:nvPr/>
          </p:nvSpPr>
          <p:spPr bwMode="auto">
            <a:xfrm>
              <a:off x="3613" y="282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9" name="Line 43"/>
            <p:cNvSpPr>
              <a:spLocks noChangeShapeType="1"/>
            </p:cNvSpPr>
            <p:nvPr/>
          </p:nvSpPr>
          <p:spPr bwMode="auto">
            <a:xfrm>
              <a:off x="310" y="270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90" name="Line 44"/>
            <p:cNvSpPr>
              <a:spLocks noChangeShapeType="1"/>
            </p:cNvSpPr>
            <p:nvPr/>
          </p:nvSpPr>
          <p:spPr bwMode="auto">
            <a:xfrm>
              <a:off x="310" y="283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91" name="Line 45"/>
            <p:cNvSpPr>
              <a:spLocks noChangeShapeType="1"/>
            </p:cNvSpPr>
            <p:nvPr/>
          </p:nvSpPr>
          <p:spPr bwMode="auto">
            <a:xfrm>
              <a:off x="1126" y="191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92" name="Line 46"/>
            <p:cNvSpPr>
              <a:spLocks noChangeShapeType="1"/>
            </p:cNvSpPr>
            <p:nvPr/>
          </p:nvSpPr>
          <p:spPr bwMode="auto">
            <a:xfrm>
              <a:off x="1118" y="204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93" name="Line 47"/>
            <p:cNvSpPr>
              <a:spLocks noChangeShapeType="1"/>
            </p:cNvSpPr>
            <p:nvPr/>
          </p:nvSpPr>
          <p:spPr bwMode="auto">
            <a:xfrm>
              <a:off x="1938" y="191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94" name="Line 48"/>
            <p:cNvSpPr>
              <a:spLocks noChangeShapeType="1"/>
            </p:cNvSpPr>
            <p:nvPr/>
          </p:nvSpPr>
          <p:spPr bwMode="auto">
            <a:xfrm>
              <a:off x="1946" y="204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95" name="Line 49"/>
            <p:cNvSpPr>
              <a:spLocks noChangeShapeType="1"/>
            </p:cNvSpPr>
            <p:nvPr/>
          </p:nvSpPr>
          <p:spPr bwMode="auto">
            <a:xfrm>
              <a:off x="2775" y="1914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96" name="Line 50"/>
            <p:cNvSpPr>
              <a:spLocks noChangeShapeType="1"/>
            </p:cNvSpPr>
            <p:nvPr/>
          </p:nvSpPr>
          <p:spPr bwMode="auto">
            <a:xfrm>
              <a:off x="2783" y="203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97" name="Line 51"/>
            <p:cNvSpPr>
              <a:spLocks noChangeShapeType="1"/>
            </p:cNvSpPr>
            <p:nvPr/>
          </p:nvSpPr>
          <p:spPr bwMode="auto">
            <a:xfrm>
              <a:off x="3613" y="191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98" name="Line 52"/>
            <p:cNvSpPr>
              <a:spLocks noChangeShapeType="1"/>
            </p:cNvSpPr>
            <p:nvPr/>
          </p:nvSpPr>
          <p:spPr bwMode="auto">
            <a:xfrm>
              <a:off x="3613" y="203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99" name="Line 53"/>
            <p:cNvSpPr>
              <a:spLocks noChangeShapeType="1"/>
            </p:cNvSpPr>
            <p:nvPr/>
          </p:nvSpPr>
          <p:spPr bwMode="auto">
            <a:xfrm>
              <a:off x="310" y="191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100" name="Line 54"/>
            <p:cNvSpPr>
              <a:spLocks noChangeShapeType="1"/>
            </p:cNvSpPr>
            <p:nvPr/>
          </p:nvSpPr>
          <p:spPr bwMode="auto">
            <a:xfrm>
              <a:off x="310" y="204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101" name="Line 55"/>
            <p:cNvSpPr>
              <a:spLocks noChangeShapeType="1"/>
            </p:cNvSpPr>
            <p:nvPr/>
          </p:nvSpPr>
          <p:spPr bwMode="auto">
            <a:xfrm>
              <a:off x="1120" y="112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102" name="Line 56"/>
            <p:cNvSpPr>
              <a:spLocks noChangeShapeType="1"/>
            </p:cNvSpPr>
            <p:nvPr/>
          </p:nvSpPr>
          <p:spPr bwMode="auto">
            <a:xfrm>
              <a:off x="1112" y="125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103" name="Line 57"/>
            <p:cNvSpPr>
              <a:spLocks noChangeShapeType="1"/>
            </p:cNvSpPr>
            <p:nvPr/>
          </p:nvSpPr>
          <p:spPr bwMode="auto">
            <a:xfrm>
              <a:off x="1946" y="112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104" name="Line 58"/>
            <p:cNvSpPr>
              <a:spLocks noChangeShapeType="1"/>
            </p:cNvSpPr>
            <p:nvPr/>
          </p:nvSpPr>
          <p:spPr bwMode="auto">
            <a:xfrm>
              <a:off x="1938" y="125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105" name="Line 59"/>
            <p:cNvSpPr>
              <a:spLocks noChangeShapeType="1"/>
            </p:cNvSpPr>
            <p:nvPr/>
          </p:nvSpPr>
          <p:spPr bwMode="auto">
            <a:xfrm>
              <a:off x="2783" y="1124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106" name="Line 60"/>
            <p:cNvSpPr>
              <a:spLocks noChangeShapeType="1"/>
            </p:cNvSpPr>
            <p:nvPr/>
          </p:nvSpPr>
          <p:spPr bwMode="auto">
            <a:xfrm>
              <a:off x="2775" y="124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107" name="Line 61"/>
            <p:cNvSpPr>
              <a:spLocks noChangeShapeType="1"/>
            </p:cNvSpPr>
            <p:nvPr/>
          </p:nvSpPr>
          <p:spPr bwMode="auto">
            <a:xfrm>
              <a:off x="3613" y="112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108" name="Line 62"/>
            <p:cNvSpPr>
              <a:spLocks noChangeShapeType="1"/>
            </p:cNvSpPr>
            <p:nvPr/>
          </p:nvSpPr>
          <p:spPr bwMode="auto">
            <a:xfrm>
              <a:off x="3613" y="124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109" name="Line 63"/>
            <p:cNvSpPr>
              <a:spLocks noChangeShapeType="1"/>
            </p:cNvSpPr>
            <p:nvPr/>
          </p:nvSpPr>
          <p:spPr bwMode="auto">
            <a:xfrm>
              <a:off x="310" y="112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110" name="Line 64"/>
            <p:cNvSpPr>
              <a:spLocks noChangeShapeType="1"/>
            </p:cNvSpPr>
            <p:nvPr/>
          </p:nvSpPr>
          <p:spPr bwMode="auto">
            <a:xfrm>
              <a:off x="310" y="125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111" name="Oval 71"/>
            <p:cNvSpPr>
              <a:spLocks noChangeArrowheads="1"/>
            </p:cNvSpPr>
            <p:nvPr/>
          </p:nvSpPr>
          <p:spPr bwMode="auto">
            <a:xfrm>
              <a:off x="1522" y="965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12" name="Rectangle 72"/>
            <p:cNvSpPr>
              <a:spLocks noChangeArrowheads="1"/>
            </p:cNvSpPr>
            <p:nvPr/>
          </p:nvSpPr>
          <p:spPr bwMode="auto">
            <a:xfrm>
              <a:off x="1609" y="1040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1113" name="Oval 73"/>
            <p:cNvSpPr>
              <a:spLocks noChangeArrowheads="1"/>
            </p:cNvSpPr>
            <p:nvPr/>
          </p:nvSpPr>
          <p:spPr bwMode="auto">
            <a:xfrm>
              <a:off x="682" y="1756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14" name="Rectangle 74"/>
            <p:cNvSpPr>
              <a:spLocks noChangeArrowheads="1"/>
            </p:cNvSpPr>
            <p:nvPr/>
          </p:nvSpPr>
          <p:spPr bwMode="auto">
            <a:xfrm>
              <a:off x="769" y="1831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1115" name="Oval 75"/>
            <p:cNvSpPr>
              <a:spLocks noChangeArrowheads="1"/>
            </p:cNvSpPr>
            <p:nvPr/>
          </p:nvSpPr>
          <p:spPr bwMode="auto">
            <a:xfrm>
              <a:off x="2362" y="1756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16" name="Rectangle 76"/>
            <p:cNvSpPr>
              <a:spLocks noChangeArrowheads="1"/>
            </p:cNvSpPr>
            <p:nvPr/>
          </p:nvSpPr>
          <p:spPr bwMode="auto">
            <a:xfrm>
              <a:off x="2449" y="1831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1117" name="Oval 77"/>
            <p:cNvSpPr>
              <a:spLocks noChangeArrowheads="1"/>
            </p:cNvSpPr>
            <p:nvPr/>
          </p:nvSpPr>
          <p:spPr bwMode="auto">
            <a:xfrm>
              <a:off x="1522" y="2534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18" name="Rectangle 78"/>
            <p:cNvSpPr>
              <a:spLocks noChangeArrowheads="1"/>
            </p:cNvSpPr>
            <p:nvPr/>
          </p:nvSpPr>
          <p:spPr bwMode="auto">
            <a:xfrm>
              <a:off x="1609" y="2609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1119" name="Oval 102"/>
            <p:cNvSpPr>
              <a:spLocks noChangeArrowheads="1"/>
            </p:cNvSpPr>
            <p:nvPr/>
          </p:nvSpPr>
          <p:spPr bwMode="auto">
            <a:xfrm>
              <a:off x="682" y="965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20" name="Rectangle 103"/>
            <p:cNvSpPr>
              <a:spLocks noChangeArrowheads="1"/>
            </p:cNvSpPr>
            <p:nvPr/>
          </p:nvSpPr>
          <p:spPr bwMode="auto">
            <a:xfrm>
              <a:off x="764" y="1015"/>
              <a:ext cx="318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1121" name="Oval 104"/>
            <p:cNvSpPr>
              <a:spLocks noChangeArrowheads="1"/>
            </p:cNvSpPr>
            <p:nvPr/>
          </p:nvSpPr>
          <p:spPr bwMode="auto">
            <a:xfrm>
              <a:off x="2362" y="965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22" name="Rectangle 105"/>
            <p:cNvSpPr>
              <a:spLocks noChangeArrowheads="1"/>
            </p:cNvSpPr>
            <p:nvPr/>
          </p:nvSpPr>
          <p:spPr bwMode="auto">
            <a:xfrm>
              <a:off x="2449" y="1040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1123" name="Oval 106"/>
            <p:cNvSpPr>
              <a:spLocks noChangeArrowheads="1"/>
            </p:cNvSpPr>
            <p:nvPr/>
          </p:nvSpPr>
          <p:spPr bwMode="auto">
            <a:xfrm>
              <a:off x="3202" y="965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24" name="Rectangle 107"/>
            <p:cNvSpPr>
              <a:spLocks noChangeArrowheads="1"/>
            </p:cNvSpPr>
            <p:nvPr/>
          </p:nvSpPr>
          <p:spPr bwMode="auto">
            <a:xfrm>
              <a:off x="3289" y="1040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1125" name="Oval 108"/>
            <p:cNvSpPr>
              <a:spLocks noChangeArrowheads="1"/>
            </p:cNvSpPr>
            <p:nvPr/>
          </p:nvSpPr>
          <p:spPr bwMode="auto">
            <a:xfrm>
              <a:off x="3202" y="1756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26" name="Rectangle 109"/>
            <p:cNvSpPr>
              <a:spLocks noChangeArrowheads="1"/>
            </p:cNvSpPr>
            <p:nvPr/>
          </p:nvSpPr>
          <p:spPr bwMode="auto">
            <a:xfrm>
              <a:off x="3289" y="1831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1127" name="Oval 110"/>
            <p:cNvSpPr>
              <a:spLocks noChangeArrowheads="1"/>
            </p:cNvSpPr>
            <p:nvPr/>
          </p:nvSpPr>
          <p:spPr bwMode="auto">
            <a:xfrm>
              <a:off x="682" y="2534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28" name="Rectangle 111"/>
            <p:cNvSpPr>
              <a:spLocks noChangeArrowheads="1"/>
            </p:cNvSpPr>
            <p:nvPr/>
          </p:nvSpPr>
          <p:spPr bwMode="auto">
            <a:xfrm>
              <a:off x="769" y="2609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1129" name="Oval 112"/>
            <p:cNvSpPr>
              <a:spLocks noChangeArrowheads="1"/>
            </p:cNvSpPr>
            <p:nvPr/>
          </p:nvSpPr>
          <p:spPr bwMode="auto">
            <a:xfrm>
              <a:off x="2362" y="2534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30" name="Rectangle 113"/>
            <p:cNvSpPr>
              <a:spLocks noChangeArrowheads="1"/>
            </p:cNvSpPr>
            <p:nvPr/>
          </p:nvSpPr>
          <p:spPr bwMode="auto">
            <a:xfrm>
              <a:off x="2449" y="2609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1131" name="Oval 114"/>
            <p:cNvSpPr>
              <a:spLocks noChangeArrowheads="1"/>
            </p:cNvSpPr>
            <p:nvPr/>
          </p:nvSpPr>
          <p:spPr bwMode="auto">
            <a:xfrm>
              <a:off x="3202" y="2534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32" name="Rectangle 115"/>
            <p:cNvSpPr>
              <a:spLocks noChangeArrowheads="1"/>
            </p:cNvSpPr>
            <p:nvPr/>
          </p:nvSpPr>
          <p:spPr bwMode="auto">
            <a:xfrm>
              <a:off x="3289" y="2609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1133" name="Oval 85"/>
            <p:cNvSpPr>
              <a:spLocks noChangeAspect="1" noChangeArrowheads="1"/>
            </p:cNvSpPr>
            <p:nvPr/>
          </p:nvSpPr>
          <p:spPr bwMode="auto">
            <a:xfrm>
              <a:off x="2620" y="1577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34" name="Oval 86"/>
            <p:cNvSpPr>
              <a:spLocks noChangeAspect="1" noChangeArrowheads="1"/>
            </p:cNvSpPr>
            <p:nvPr/>
          </p:nvSpPr>
          <p:spPr bwMode="auto">
            <a:xfrm>
              <a:off x="2937" y="198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35" name="Oval 87"/>
            <p:cNvSpPr>
              <a:spLocks noChangeAspect="1" noChangeArrowheads="1"/>
            </p:cNvSpPr>
            <p:nvPr/>
          </p:nvSpPr>
          <p:spPr bwMode="auto">
            <a:xfrm>
              <a:off x="2498" y="231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36" name="Oval 88"/>
            <p:cNvSpPr>
              <a:spLocks noChangeAspect="1" noChangeArrowheads="1"/>
            </p:cNvSpPr>
            <p:nvPr/>
          </p:nvSpPr>
          <p:spPr bwMode="auto">
            <a:xfrm>
              <a:off x="2184" y="187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37" name="Oval 89"/>
            <p:cNvSpPr>
              <a:spLocks noChangeAspect="1" noChangeArrowheads="1"/>
            </p:cNvSpPr>
            <p:nvPr/>
          </p:nvSpPr>
          <p:spPr bwMode="auto">
            <a:xfrm>
              <a:off x="934" y="1577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38" name="Oval 90"/>
            <p:cNvSpPr>
              <a:spLocks noChangeAspect="1" noChangeArrowheads="1"/>
            </p:cNvSpPr>
            <p:nvPr/>
          </p:nvSpPr>
          <p:spPr bwMode="auto">
            <a:xfrm>
              <a:off x="1240" y="2001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39" name="Oval 91"/>
            <p:cNvSpPr>
              <a:spLocks noChangeAspect="1" noChangeArrowheads="1"/>
            </p:cNvSpPr>
            <p:nvPr/>
          </p:nvSpPr>
          <p:spPr bwMode="auto">
            <a:xfrm>
              <a:off x="814" y="231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40" name="Oval 92"/>
            <p:cNvSpPr>
              <a:spLocks noChangeAspect="1" noChangeArrowheads="1"/>
            </p:cNvSpPr>
            <p:nvPr/>
          </p:nvSpPr>
          <p:spPr bwMode="auto">
            <a:xfrm>
              <a:off x="510" y="186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41" name="Oval 93"/>
            <p:cNvSpPr>
              <a:spLocks noChangeAspect="1" noChangeArrowheads="1"/>
            </p:cNvSpPr>
            <p:nvPr/>
          </p:nvSpPr>
          <p:spPr bwMode="auto">
            <a:xfrm>
              <a:off x="1776" y="239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42" name="Oval 94"/>
            <p:cNvSpPr>
              <a:spLocks noChangeAspect="1" noChangeArrowheads="1"/>
            </p:cNvSpPr>
            <p:nvPr/>
          </p:nvSpPr>
          <p:spPr bwMode="auto">
            <a:xfrm>
              <a:off x="2088" y="278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43" name="Oval 95"/>
            <p:cNvSpPr>
              <a:spLocks noChangeAspect="1" noChangeArrowheads="1"/>
            </p:cNvSpPr>
            <p:nvPr/>
          </p:nvSpPr>
          <p:spPr bwMode="auto">
            <a:xfrm>
              <a:off x="1652" y="307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44" name="Oval 96"/>
            <p:cNvSpPr>
              <a:spLocks noChangeAspect="1" noChangeArrowheads="1"/>
            </p:cNvSpPr>
            <p:nvPr/>
          </p:nvSpPr>
          <p:spPr bwMode="auto">
            <a:xfrm>
              <a:off x="1333" y="265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45" name="Oval 97"/>
            <p:cNvSpPr>
              <a:spLocks noChangeAspect="1" noChangeArrowheads="1"/>
            </p:cNvSpPr>
            <p:nvPr/>
          </p:nvSpPr>
          <p:spPr bwMode="auto">
            <a:xfrm>
              <a:off x="1778" y="800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46" name="Oval 98"/>
            <p:cNvSpPr>
              <a:spLocks noChangeAspect="1" noChangeArrowheads="1"/>
            </p:cNvSpPr>
            <p:nvPr/>
          </p:nvSpPr>
          <p:spPr bwMode="auto">
            <a:xfrm>
              <a:off x="2088" y="1197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47" name="Oval 99"/>
            <p:cNvSpPr>
              <a:spLocks noChangeAspect="1" noChangeArrowheads="1"/>
            </p:cNvSpPr>
            <p:nvPr/>
          </p:nvSpPr>
          <p:spPr bwMode="auto">
            <a:xfrm>
              <a:off x="1654" y="1496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48" name="Oval 100"/>
            <p:cNvSpPr>
              <a:spLocks noChangeAspect="1" noChangeArrowheads="1"/>
            </p:cNvSpPr>
            <p:nvPr/>
          </p:nvSpPr>
          <p:spPr bwMode="auto">
            <a:xfrm>
              <a:off x="1333" y="107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49" name="Oval 116"/>
            <p:cNvSpPr>
              <a:spLocks noChangeAspect="1" noChangeArrowheads="1"/>
            </p:cNvSpPr>
            <p:nvPr/>
          </p:nvSpPr>
          <p:spPr bwMode="auto">
            <a:xfrm>
              <a:off x="1240" y="120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50" name="Oval 117"/>
            <p:cNvSpPr>
              <a:spLocks noChangeAspect="1" noChangeArrowheads="1"/>
            </p:cNvSpPr>
            <p:nvPr/>
          </p:nvSpPr>
          <p:spPr bwMode="auto">
            <a:xfrm>
              <a:off x="3464" y="1577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51" name="Oval 118"/>
            <p:cNvSpPr>
              <a:spLocks noChangeAspect="1" noChangeArrowheads="1"/>
            </p:cNvSpPr>
            <p:nvPr/>
          </p:nvSpPr>
          <p:spPr bwMode="auto">
            <a:xfrm>
              <a:off x="3771" y="199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52" name="Oval 119"/>
            <p:cNvSpPr>
              <a:spLocks noChangeAspect="1" noChangeArrowheads="1"/>
            </p:cNvSpPr>
            <p:nvPr/>
          </p:nvSpPr>
          <p:spPr bwMode="auto">
            <a:xfrm>
              <a:off x="3344" y="231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53" name="Oval 120"/>
            <p:cNvSpPr>
              <a:spLocks noChangeAspect="1" noChangeArrowheads="1"/>
            </p:cNvSpPr>
            <p:nvPr/>
          </p:nvSpPr>
          <p:spPr bwMode="auto">
            <a:xfrm>
              <a:off x="3040" y="1867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54" name="Oval 121"/>
            <p:cNvSpPr>
              <a:spLocks noChangeAspect="1" noChangeArrowheads="1"/>
            </p:cNvSpPr>
            <p:nvPr/>
          </p:nvSpPr>
          <p:spPr bwMode="auto">
            <a:xfrm>
              <a:off x="2624" y="239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55" name="Oval 122"/>
            <p:cNvSpPr>
              <a:spLocks noChangeAspect="1" noChangeArrowheads="1"/>
            </p:cNvSpPr>
            <p:nvPr/>
          </p:nvSpPr>
          <p:spPr bwMode="auto">
            <a:xfrm>
              <a:off x="2937" y="278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56" name="Oval 123"/>
            <p:cNvSpPr>
              <a:spLocks noChangeAspect="1" noChangeArrowheads="1"/>
            </p:cNvSpPr>
            <p:nvPr/>
          </p:nvSpPr>
          <p:spPr bwMode="auto">
            <a:xfrm>
              <a:off x="2496" y="307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57" name="Oval 124"/>
            <p:cNvSpPr>
              <a:spLocks noChangeAspect="1" noChangeArrowheads="1"/>
            </p:cNvSpPr>
            <p:nvPr/>
          </p:nvSpPr>
          <p:spPr bwMode="auto">
            <a:xfrm>
              <a:off x="2184" y="266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58" name="Oval 125"/>
            <p:cNvSpPr>
              <a:spLocks noChangeAspect="1" noChangeArrowheads="1"/>
            </p:cNvSpPr>
            <p:nvPr/>
          </p:nvSpPr>
          <p:spPr bwMode="auto">
            <a:xfrm>
              <a:off x="3472" y="239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59" name="Oval 126"/>
            <p:cNvSpPr>
              <a:spLocks noChangeAspect="1" noChangeArrowheads="1"/>
            </p:cNvSpPr>
            <p:nvPr/>
          </p:nvSpPr>
          <p:spPr bwMode="auto">
            <a:xfrm>
              <a:off x="3771" y="278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60" name="Oval 127"/>
            <p:cNvSpPr>
              <a:spLocks noChangeAspect="1" noChangeArrowheads="1"/>
            </p:cNvSpPr>
            <p:nvPr/>
          </p:nvSpPr>
          <p:spPr bwMode="auto">
            <a:xfrm>
              <a:off x="3340" y="307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61" name="Oval 128"/>
            <p:cNvSpPr>
              <a:spLocks noChangeAspect="1" noChangeArrowheads="1"/>
            </p:cNvSpPr>
            <p:nvPr/>
          </p:nvSpPr>
          <p:spPr bwMode="auto">
            <a:xfrm>
              <a:off x="3040" y="266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62" name="Oval 129"/>
            <p:cNvSpPr>
              <a:spLocks noChangeAspect="1" noChangeArrowheads="1"/>
            </p:cNvSpPr>
            <p:nvPr/>
          </p:nvSpPr>
          <p:spPr bwMode="auto">
            <a:xfrm>
              <a:off x="936" y="239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63" name="Oval 130"/>
            <p:cNvSpPr>
              <a:spLocks noChangeAspect="1" noChangeArrowheads="1"/>
            </p:cNvSpPr>
            <p:nvPr/>
          </p:nvSpPr>
          <p:spPr bwMode="auto">
            <a:xfrm>
              <a:off x="1240" y="278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64" name="Oval 131"/>
            <p:cNvSpPr>
              <a:spLocks noChangeAspect="1" noChangeArrowheads="1"/>
            </p:cNvSpPr>
            <p:nvPr/>
          </p:nvSpPr>
          <p:spPr bwMode="auto">
            <a:xfrm>
              <a:off x="810" y="307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65" name="Oval 132"/>
            <p:cNvSpPr>
              <a:spLocks noChangeAspect="1" noChangeArrowheads="1"/>
            </p:cNvSpPr>
            <p:nvPr/>
          </p:nvSpPr>
          <p:spPr bwMode="auto">
            <a:xfrm>
              <a:off x="510" y="2661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66" name="Oval 133"/>
            <p:cNvSpPr>
              <a:spLocks noChangeAspect="1" noChangeArrowheads="1"/>
            </p:cNvSpPr>
            <p:nvPr/>
          </p:nvSpPr>
          <p:spPr bwMode="auto">
            <a:xfrm>
              <a:off x="2620" y="800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67" name="Oval 134"/>
            <p:cNvSpPr>
              <a:spLocks noChangeAspect="1" noChangeArrowheads="1"/>
            </p:cNvSpPr>
            <p:nvPr/>
          </p:nvSpPr>
          <p:spPr bwMode="auto">
            <a:xfrm>
              <a:off x="2937" y="120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68" name="Oval 135"/>
            <p:cNvSpPr>
              <a:spLocks noChangeAspect="1" noChangeArrowheads="1"/>
            </p:cNvSpPr>
            <p:nvPr/>
          </p:nvSpPr>
          <p:spPr bwMode="auto">
            <a:xfrm>
              <a:off x="2496" y="1496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69" name="Oval 136"/>
            <p:cNvSpPr>
              <a:spLocks noChangeAspect="1" noChangeArrowheads="1"/>
            </p:cNvSpPr>
            <p:nvPr/>
          </p:nvSpPr>
          <p:spPr bwMode="auto">
            <a:xfrm>
              <a:off x="2184" y="108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70" name="Oval 137"/>
            <p:cNvSpPr>
              <a:spLocks noChangeAspect="1" noChangeArrowheads="1"/>
            </p:cNvSpPr>
            <p:nvPr/>
          </p:nvSpPr>
          <p:spPr bwMode="auto">
            <a:xfrm>
              <a:off x="3464" y="800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71" name="Oval 138"/>
            <p:cNvSpPr>
              <a:spLocks noChangeAspect="1" noChangeArrowheads="1"/>
            </p:cNvSpPr>
            <p:nvPr/>
          </p:nvSpPr>
          <p:spPr bwMode="auto">
            <a:xfrm>
              <a:off x="3771" y="1201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72" name="Oval 139"/>
            <p:cNvSpPr>
              <a:spLocks noChangeAspect="1" noChangeArrowheads="1"/>
            </p:cNvSpPr>
            <p:nvPr/>
          </p:nvSpPr>
          <p:spPr bwMode="auto">
            <a:xfrm>
              <a:off x="3340" y="1496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73" name="Oval 140"/>
            <p:cNvSpPr>
              <a:spLocks noChangeAspect="1" noChangeArrowheads="1"/>
            </p:cNvSpPr>
            <p:nvPr/>
          </p:nvSpPr>
          <p:spPr bwMode="auto">
            <a:xfrm>
              <a:off x="3040" y="107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74" name="Oval 141"/>
            <p:cNvSpPr>
              <a:spLocks noChangeAspect="1" noChangeArrowheads="1"/>
            </p:cNvSpPr>
            <p:nvPr/>
          </p:nvSpPr>
          <p:spPr bwMode="auto">
            <a:xfrm>
              <a:off x="934" y="800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75" name="Oval 142"/>
            <p:cNvSpPr>
              <a:spLocks noChangeAspect="1" noChangeArrowheads="1"/>
            </p:cNvSpPr>
            <p:nvPr/>
          </p:nvSpPr>
          <p:spPr bwMode="auto">
            <a:xfrm>
              <a:off x="810" y="1496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76" name="Oval 143"/>
            <p:cNvSpPr>
              <a:spLocks noChangeAspect="1" noChangeArrowheads="1"/>
            </p:cNvSpPr>
            <p:nvPr/>
          </p:nvSpPr>
          <p:spPr bwMode="auto">
            <a:xfrm>
              <a:off x="510" y="108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" name="Group 166"/>
          <p:cNvGrpSpPr>
            <a:grpSpLocks/>
          </p:cNvGrpSpPr>
          <p:nvPr/>
        </p:nvGrpSpPr>
        <p:grpSpPr bwMode="auto">
          <a:xfrm>
            <a:off x="2267744" y="3212976"/>
            <a:ext cx="1323975" cy="1292225"/>
            <a:chOff x="1333" y="1577"/>
            <a:chExt cx="834" cy="814"/>
          </a:xfrm>
        </p:grpSpPr>
        <p:sp>
          <p:nvSpPr>
            <p:cNvPr id="1043" name="Oval 68"/>
            <p:cNvSpPr>
              <a:spLocks noChangeArrowheads="1"/>
            </p:cNvSpPr>
            <p:nvPr/>
          </p:nvSpPr>
          <p:spPr bwMode="auto">
            <a:xfrm>
              <a:off x="1522" y="1756"/>
              <a:ext cx="453" cy="453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44" name="Rectangle 69"/>
            <p:cNvSpPr>
              <a:spLocks noChangeArrowheads="1"/>
            </p:cNvSpPr>
            <p:nvPr/>
          </p:nvSpPr>
          <p:spPr bwMode="auto">
            <a:xfrm>
              <a:off x="1609" y="1833"/>
              <a:ext cx="2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1045" name="Oval 80"/>
            <p:cNvSpPr>
              <a:spLocks noChangeAspect="1" noChangeArrowheads="1"/>
            </p:cNvSpPr>
            <p:nvPr/>
          </p:nvSpPr>
          <p:spPr bwMode="auto">
            <a:xfrm>
              <a:off x="1778" y="1577"/>
              <a:ext cx="79" cy="79"/>
            </a:xfrm>
            <a:prstGeom prst="ellipse">
              <a:avLst/>
            </a:prstGeom>
            <a:gradFill rotWithShape="1">
              <a:gsLst>
                <a:gs pos="0">
                  <a:srgbClr val="85A3C2"/>
                </a:gs>
                <a:gs pos="50000">
                  <a:srgbClr val="336699"/>
                </a:gs>
                <a:gs pos="100000">
                  <a:srgbClr val="85A3C2"/>
                </a:gs>
              </a:gsLst>
              <a:lin ang="18900000" scaled="1"/>
            </a:gradFill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46" name="Oval 81"/>
            <p:cNvSpPr>
              <a:spLocks noChangeAspect="1" noChangeArrowheads="1"/>
            </p:cNvSpPr>
            <p:nvPr/>
          </p:nvSpPr>
          <p:spPr bwMode="auto">
            <a:xfrm>
              <a:off x="2088" y="1999"/>
              <a:ext cx="79" cy="79"/>
            </a:xfrm>
            <a:prstGeom prst="ellipse">
              <a:avLst/>
            </a:prstGeom>
            <a:gradFill rotWithShape="1">
              <a:gsLst>
                <a:gs pos="0">
                  <a:srgbClr val="85A3C2"/>
                </a:gs>
                <a:gs pos="50000">
                  <a:srgbClr val="336699"/>
                </a:gs>
                <a:gs pos="100000">
                  <a:srgbClr val="85A3C2"/>
                </a:gs>
              </a:gsLst>
              <a:lin ang="18900000" scaled="1"/>
            </a:gradFill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47" name="Oval 82"/>
            <p:cNvSpPr>
              <a:spLocks noChangeAspect="1" noChangeArrowheads="1"/>
            </p:cNvSpPr>
            <p:nvPr/>
          </p:nvSpPr>
          <p:spPr bwMode="auto">
            <a:xfrm>
              <a:off x="1652" y="2312"/>
              <a:ext cx="79" cy="79"/>
            </a:xfrm>
            <a:prstGeom prst="ellipse">
              <a:avLst/>
            </a:prstGeom>
            <a:gradFill rotWithShape="1">
              <a:gsLst>
                <a:gs pos="0">
                  <a:srgbClr val="85A3C2"/>
                </a:gs>
                <a:gs pos="50000">
                  <a:srgbClr val="336699"/>
                </a:gs>
                <a:gs pos="100000">
                  <a:srgbClr val="85A3C2"/>
                </a:gs>
              </a:gsLst>
              <a:lin ang="18900000" scaled="1"/>
            </a:gradFill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48" name="Oval 83"/>
            <p:cNvSpPr>
              <a:spLocks noChangeAspect="1" noChangeArrowheads="1"/>
            </p:cNvSpPr>
            <p:nvPr/>
          </p:nvSpPr>
          <p:spPr bwMode="auto">
            <a:xfrm>
              <a:off x="1333" y="1879"/>
              <a:ext cx="79" cy="79"/>
            </a:xfrm>
            <a:prstGeom prst="ellipse">
              <a:avLst/>
            </a:prstGeom>
            <a:gradFill rotWithShape="1">
              <a:gsLst>
                <a:gs pos="0">
                  <a:srgbClr val="85A3C2"/>
                </a:gs>
                <a:gs pos="50000">
                  <a:srgbClr val="336699"/>
                </a:gs>
                <a:gs pos="100000">
                  <a:srgbClr val="85A3C2"/>
                </a:gs>
              </a:gsLst>
              <a:lin ang="18900000" scaled="1"/>
            </a:gradFill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60564" name="Rectangle 148"/>
          <p:cNvSpPr>
            <a:spLocks noChangeArrowheads="1"/>
          </p:cNvSpPr>
          <p:nvPr/>
        </p:nvSpPr>
        <p:spPr bwMode="auto">
          <a:xfrm>
            <a:off x="395536" y="5805264"/>
            <a:ext cx="8436541" cy="55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038" rIns="92075" bIns="46038">
            <a:spAutoFit/>
          </a:bodyPr>
          <a:lstStyle/>
          <a:p>
            <a:pPr defTabSz="762000"/>
            <a:r>
              <a:rPr lang="sk-SK" sz="3000" dirty="0" smtClean="0">
                <a:latin typeface="Times New Roman" pitchFamily="18" charset="0"/>
              </a:rPr>
              <a:t>Niektorý atóm germánia nahradíme atómom fosforu. </a:t>
            </a:r>
            <a:endParaRPr lang="sk-SK" sz="3000" dirty="0">
              <a:latin typeface="Times New Roman" pitchFamily="18" charset="0"/>
            </a:endParaRPr>
          </a:p>
        </p:txBody>
      </p:sp>
      <p:grpSp>
        <p:nvGrpSpPr>
          <p:cNvPr id="5" name="Group 165"/>
          <p:cNvGrpSpPr>
            <a:grpSpLocks/>
          </p:cNvGrpSpPr>
          <p:nvPr/>
        </p:nvGrpSpPr>
        <p:grpSpPr bwMode="auto">
          <a:xfrm>
            <a:off x="6996113" y="2481263"/>
            <a:ext cx="1325562" cy="1300162"/>
            <a:chOff x="4407" y="1563"/>
            <a:chExt cx="835" cy="819"/>
          </a:xfrm>
        </p:grpSpPr>
        <p:sp>
          <p:nvSpPr>
            <p:cNvPr id="1033" name="Oval 151"/>
            <p:cNvSpPr>
              <a:spLocks noChangeArrowheads="1"/>
            </p:cNvSpPr>
            <p:nvPr/>
          </p:nvSpPr>
          <p:spPr bwMode="auto">
            <a:xfrm>
              <a:off x="4429" y="1590"/>
              <a:ext cx="781" cy="782"/>
            </a:xfrm>
            <a:prstGeom prst="ellipse">
              <a:avLst/>
            </a:prstGeom>
            <a:solidFill>
              <a:srgbClr val="EAEAEA">
                <a:alpha val="67058"/>
              </a:srgbClr>
            </a:solidFill>
            <a:ln w="19050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34" name="Oval 152"/>
            <p:cNvSpPr>
              <a:spLocks noChangeArrowheads="1"/>
            </p:cNvSpPr>
            <p:nvPr/>
          </p:nvSpPr>
          <p:spPr bwMode="auto">
            <a:xfrm>
              <a:off x="4594" y="1756"/>
              <a:ext cx="453" cy="453"/>
            </a:xfrm>
            <a:prstGeom prst="ellipse">
              <a:avLst/>
            </a:prstGeom>
            <a:solidFill>
              <a:srgbClr val="008080"/>
            </a:solidFill>
            <a:ln w="19050">
              <a:solidFill>
                <a:srgbClr val="00545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35" name="Rectangle 153"/>
            <p:cNvSpPr>
              <a:spLocks noChangeArrowheads="1"/>
            </p:cNvSpPr>
            <p:nvPr/>
          </p:nvSpPr>
          <p:spPr bwMode="auto">
            <a:xfrm>
              <a:off x="4706" y="1821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sz="2800" b="1">
                  <a:solidFill>
                    <a:schemeClr val="bg1"/>
                  </a:solidFill>
                  <a:latin typeface="Times New Roman" pitchFamily="18" charset="0"/>
                </a:rPr>
                <a:t>P</a:t>
              </a:r>
              <a:endParaRPr lang="sk-SK" sz="28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grpSp>
          <p:nvGrpSpPr>
            <p:cNvPr id="6" name="Group 154"/>
            <p:cNvGrpSpPr>
              <a:grpSpLocks/>
            </p:cNvGrpSpPr>
            <p:nvPr/>
          </p:nvGrpSpPr>
          <p:grpSpPr bwMode="auto">
            <a:xfrm>
              <a:off x="4407" y="1563"/>
              <a:ext cx="835" cy="819"/>
              <a:chOff x="4481" y="1344"/>
              <a:chExt cx="835" cy="819"/>
            </a:xfrm>
          </p:grpSpPr>
          <p:sp>
            <p:nvSpPr>
              <p:cNvPr id="1037" name="Oval 155"/>
              <p:cNvSpPr>
                <a:spLocks noChangeAspect="1" noChangeArrowheads="1"/>
              </p:cNvSpPr>
              <p:nvPr/>
            </p:nvSpPr>
            <p:spPr bwMode="auto">
              <a:xfrm>
                <a:off x="4915" y="1344"/>
                <a:ext cx="79" cy="79"/>
              </a:xfrm>
              <a:prstGeom prst="ellipse">
                <a:avLst/>
              </a:prstGeom>
              <a:gradFill rotWithShape="1">
                <a:gsLst>
                  <a:gs pos="0">
                    <a:srgbClr val="9FB7CF"/>
                  </a:gs>
                  <a:gs pos="50000">
                    <a:srgbClr val="336699"/>
                  </a:gs>
                  <a:gs pos="100000">
                    <a:srgbClr val="9FB7CF"/>
                  </a:gs>
                </a:gsLst>
                <a:lin ang="18900000" scaled="1"/>
              </a:gradFill>
              <a:ln w="19050">
                <a:solidFill>
                  <a:srgbClr val="1E1E5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38" name="Oval 156"/>
              <p:cNvSpPr>
                <a:spLocks noChangeAspect="1" noChangeArrowheads="1"/>
              </p:cNvSpPr>
              <p:nvPr/>
            </p:nvSpPr>
            <p:spPr bwMode="auto">
              <a:xfrm>
                <a:off x="5237" y="1760"/>
                <a:ext cx="79" cy="79"/>
              </a:xfrm>
              <a:prstGeom prst="ellipse">
                <a:avLst/>
              </a:prstGeom>
              <a:gradFill rotWithShape="1">
                <a:gsLst>
                  <a:gs pos="0">
                    <a:srgbClr val="9FB7CF"/>
                  </a:gs>
                  <a:gs pos="50000">
                    <a:srgbClr val="336699"/>
                  </a:gs>
                  <a:gs pos="100000">
                    <a:srgbClr val="9FB7CF"/>
                  </a:gs>
                </a:gsLst>
                <a:lin ang="18900000" scaled="1"/>
              </a:gradFill>
              <a:ln w="19050">
                <a:solidFill>
                  <a:srgbClr val="1E1E5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39" name="Oval 157"/>
              <p:cNvSpPr>
                <a:spLocks noChangeAspect="1" noChangeArrowheads="1"/>
              </p:cNvSpPr>
              <p:nvPr/>
            </p:nvSpPr>
            <p:spPr bwMode="auto">
              <a:xfrm>
                <a:off x="4789" y="2084"/>
                <a:ext cx="79" cy="79"/>
              </a:xfrm>
              <a:prstGeom prst="ellipse">
                <a:avLst/>
              </a:prstGeom>
              <a:gradFill rotWithShape="1">
                <a:gsLst>
                  <a:gs pos="0">
                    <a:srgbClr val="9FB7CF"/>
                  </a:gs>
                  <a:gs pos="50000">
                    <a:srgbClr val="336699"/>
                  </a:gs>
                  <a:gs pos="100000">
                    <a:srgbClr val="9FB7CF"/>
                  </a:gs>
                </a:gsLst>
                <a:lin ang="18900000" scaled="1"/>
              </a:gradFill>
              <a:ln w="19050">
                <a:solidFill>
                  <a:srgbClr val="1E1E5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40" name="Oval 158"/>
              <p:cNvSpPr>
                <a:spLocks noChangeAspect="1" noChangeArrowheads="1"/>
              </p:cNvSpPr>
              <p:nvPr/>
            </p:nvSpPr>
            <p:spPr bwMode="auto">
              <a:xfrm>
                <a:off x="4481" y="1640"/>
                <a:ext cx="79" cy="79"/>
              </a:xfrm>
              <a:prstGeom prst="ellipse">
                <a:avLst/>
              </a:prstGeom>
              <a:gradFill rotWithShape="1">
                <a:gsLst>
                  <a:gs pos="0">
                    <a:srgbClr val="9FB7CF"/>
                  </a:gs>
                  <a:gs pos="50000">
                    <a:srgbClr val="336699"/>
                  </a:gs>
                  <a:gs pos="100000">
                    <a:srgbClr val="9FB7CF"/>
                  </a:gs>
                </a:gsLst>
                <a:lin ang="18900000" scaled="1"/>
              </a:gradFill>
              <a:ln w="19050">
                <a:solidFill>
                  <a:srgbClr val="1E1E5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41" name="Oval 159"/>
              <p:cNvSpPr>
                <a:spLocks noChangeAspect="1" noChangeArrowheads="1"/>
              </p:cNvSpPr>
              <p:nvPr/>
            </p:nvSpPr>
            <p:spPr bwMode="auto">
              <a:xfrm>
                <a:off x="5098" y="2018"/>
                <a:ext cx="79" cy="79"/>
              </a:xfrm>
              <a:prstGeom prst="ellipse">
                <a:avLst/>
              </a:prstGeom>
              <a:gradFill rotWithShape="1">
                <a:gsLst>
                  <a:gs pos="0">
                    <a:srgbClr val="85A3C2"/>
                  </a:gs>
                  <a:gs pos="50000">
                    <a:srgbClr val="336699"/>
                  </a:gs>
                  <a:gs pos="100000">
                    <a:srgbClr val="85A3C2"/>
                  </a:gs>
                </a:gsLst>
                <a:lin ang="18900000" scaled="1"/>
              </a:gradFill>
              <a:ln w="19050">
                <a:solidFill>
                  <a:srgbClr val="1E1E5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aphicFrame>
        <p:nvGraphicFramePr>
          <p:cNvPr id="60576" name="Object 160"/>
          <p:cNvGraphicFramePr>
            <a:graphicFrameLocks noChangeAspect="1"/>
          </p:cNvGraphicFramePr>
          <p:nvPr/>
        </p:nvGraphicFramePr>
        <p:xfrm>
          <a:off x="7304088" y="1592263"/>
          <a:ext cx="727075" cy="728662"/>
        </p:xfrm>
        <a:graphic>
          <a:graphicData uri="http://schemas.openxmlformats.org/presentationml/2006/ole">
            <p:oleObj spid="_x0000_s17410" name="Rovnica" r:id="rId4" imgW="241200" imgH="241200" progId="Equation.3">
              <p:embed/>
            </p:oleObj>
          </a:graphicData>
        </a:graphic>
      </p:graphicFrame>
      <p:sp>
        <p:nvSpPr>
          <p:cNvPr id="153" name="Nadpis 1"/>
          <p:cNvSpPr txBox="1">
            <a:spLocks/>
          </p:cNvSpPr>
          <p:nvPr/>
        </p:nvSpPr>
        <p:spPr>
          <a:xfrm>
            <a:off x="53955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Vodivosť v polovodičoch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4" name="Obdĺžnik 153"/>
          <p:cNvSpPr/>
          <p:nvPr/>
        </p:nvSpPr>
        <p:spPr>
          <a:xfrm>
            <a:off x="539552" y="908720"/>
            <a:ext cx="1512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sk-SK" sz="3200" dirty="0" smtClean="0"/>
              <a:t>Typ N</a:t>
            </a:r>
            <a:endParaRPr lang="sk-SK" sz="32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0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6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8"/>
          <p:cNvGrpSpPr>
            <a:grpSpLocks/>
          </p:cNvGrpSpPr>
          <p:nvPr/>
        </p:nvGrpSpPr>
        <p:grpSpPr bwMode="auto">
          <a:xfrm>
            <a:off x="611560" y="1628800"/>
            <a:ext cx="5929313" cy="4300537"/>
            <a:chOff x="310" y="607"/>
            <a:chExt cx="3735" cy="2709"/>
          </a:xfrm>
          <a:solidFill>
            <a:srgbClr val="FFC000"/>
          </a:solidFill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310" y="607"/>
              <a:ext cx="3735" cy="2709"/>
              <a:chOff x="310" y="607"/>
              <a:chExt cx="3735" cy="2709"/>
            </a:xfrm>
            <a:grpFill/>
          </p:grpSpPr>
          <p:sp>
            <p:nvSpPr>
              <p:cNvPr id="2064" name="Line 3"/>
              <p:cNvSpPr>
                <a:spLocks noChangeShapeType="1"/>
              </p:cNvSpPr>
              <p:nvPr/>
            </p:nvSpPr>
            <p:spPr bwMode="auto">
              <a:xfrm rot="-5400000">
                <a:off x="1476" y="310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65" name="Line 4"/>
              <p:cNvSpPr>
                <a:spLocks noChangeShapeType="1"/>
              </p:cNvSpPr>
              <p:nvPr/>
            </p:nvSpPr>
            <p:spPr bwMode="auto">
              <a:xfrm rot="-5400000">
                <a:off x="1600" y="310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66" name="Line 5"/>
              <p:cNvSpPr>
                <a:spLocks noChangeShapeType="1"/>
              </p:cNvSpPr>
              <p:nvPr/>
            </p:nvSpPr>
            <p:spPr bwMode="auto">
              <a:xfrm rot="-5400000">
                <a:off x="1480" y="2342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67" name="Line 6"/>
              <p:cNvSpPr>
                <a:spLocks noChangeShapeType="1"/>
              </p:cNvSpPr>
              <p:nvPr/>
            </p:nvSpPr>
            <p:spPr bwMode="auto">
              <a:xfrm rot="-5400000">
                <a:off x="1604" y="235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68" name="Line 7"/>
              <p:cNvSpPr>
                <a:spLocks noChangeShapeType="1"/>
              </p:cNvSpPr>
              <p:nvPr/>
            </p:nvSpPr>
            <p:spPr bwMode="auto">
              <a:xfrm rot="-5400000">
                <a:off x="1478" y="157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69" name="Line 8"/>
              <p:cNvSpPr>
                <a:spLocks noChangeShapeType="1"/>
              </p:cNvSpPr>
              <p:nvPr/>
            </p:nvSpPr>
            <p:spPr bwMode="auto">
              <a:xfrm rot="-5400000">
                <a:off x="1602" y="1578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0" name="Line 9"/>
              <p:cNvSpPr>
                <a:spLocks noChangeShapeType="1"/>
              </p:cNvSpPr>
              <p:nvPr/>
            </p:nvSpPr>
            <p:spPr bwMode="auto">
              <a:xfrm rot="-5400000">
                <a:off x="1476" y="823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1" name="Line 10"/>
              <p:cNvSpPr>
                <a:spLocks noChangeShapeType="1"/>
              </p:cNvSpPr>
              <p:nvPr/>
            </p:nvSpPr>
            <p:spPr bwMode="auto">
              <a:xfrm rot="-5400000">
                <a:off x="1600" y="823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2" name="Line 11"/>
              <p:cNvSpPr>
                <a:spLocks noChangeShapeType="1"/>
              </p:cNvSpPr>
              <p:nvPr/>
            </p:nvSpPr>
            <p:spPr bwMode="auto">
              <a:xfrm rot="-5400000">
                <a:off x="2320" y="310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3" name="Line 12"/>
              <p:cNvSpPr>
                <a:spLocks noChangeShapeType="1"/>
              </p:cNvSpPr>
              <p:nvPr/>
            </p:nvSpPr>
            <p:spPr bwMode="auto">
              <a:xfrm rot="-5400000">
                <a:off x="2444" y="310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4" name="Line 13"/>
              <p:cNvSpPr>
                <a:spLocks noChangeShapeType="1"/>
              </p:cNvSpPr>
              <p:nvPr/>
            </p:nvSpPr>
            <p:spPr bwMode="auto">
              <a:xfrm rot="-5400000">
                <a:off x="2324" y="2322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5" name="Line 14"/>
              <p:cNvSpPr>
                <a:spLocks noChangeShapeType="1"/>
              </p:cNvSpPr>
              <p:nvPr/>
            </p:nvSpPr>
            <p:spPr bwMode="auto">
              <a:xfrm rot="-5400000">
                <a:off x="2448" y="233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6" name="Line 15"/>
              <p:cNvSpPr>
                <a:spLocks noChangeShapeType="1"/>
              </p:cNvSpPr>
              <p:nvPr/>
            </p:nvSpPr>
            <p:spPr bwMode="auto">
              <a:xfrm rot="-5400000">
                <a:off x="2322" y="155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7" name="Line 16"/>
              <p:cNvSpPr>
                <a:spLocks noChangeShapeType="1"/>
              </p:cNvSpPr>
              <p:nvPr/>
            </p:nvSpPr>
            <p:spPr bwMode="auto">
              <a:xfrm rot="-5400000">
                <a:off x="2446" y="1558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8" name="Line 17"/>
              <p:cNvSpPr>
                <a:spLocks noChangeShapeType="1"/>
              </p:cNvSpPr>
              <p:nvPr/>
            </p:nvSpPr>
            <p:spPr bwMode="auto">
              <a:xfrm rot="-5400000">
                <a:off x="2320" y="823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9" name="Line 18"/>
              <p:cNvSpPr>
                <a:spLocks noChangeShapeType="1"/>
              </p:cNvSpPr>
              <p:nvPr/>
            </p:nvSpPr>
            <p:spPr bwMode="auto">
              <a:xfrm rot="-5400000">
                <a:off x="2444" y="823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80" name="Line 19"/>
              <p:cNvSpPr>
                <a:spLocks noChangeShapeType="1"/>
              </p:cNvSpPr>
              <p:nvPr/>
            </p:nvSpPr>
            <p:spPr bwMode="auto">
              <a:xfrm rot="-5400000">
                <a:off x="3164" y="310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81" name="Line 20"/>
              <p:cNvSpPr>
                <a:spLocks noChangeShapeType="1"/>
              </p:cNvSpPr>
              <p:nvPr/>
            </p:nvSpPr>
            <p:spPr bwMode="auto">
              <a:xfrm rot="-5400000">
                <a:off x="3288" y="310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82" name="Line 21"/>
              <p:cNvSpPr>
                <a:spLocks noChangeShapeType="1"/>
              </p:cNvSpPr>
              <p:nvPr/>
            </p:nvSpPr>
            <p:spPr bwMode="auto">
              <a:xfrm rot="-5400000">
                <a:off x="3168" y="2379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83" name="Line 22"/>
              <p:cNvSpPr>
                <a:spLocks noChangeShapeType="1"/>
              </p:cNvSpPr>
              <p:nvPr/>
            </p:nvSpPr>
            <p:spPr bwMode="auto">
              <a:xfrm rot="-5400000">
                <a:off x="3292" y="2359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84" name="Line 23"/>
              <p:cNvSpPr>
                <a:spLocks noChangeShapeType="1"/>
              </p:cNvSpPr>
              <p:nvPr/>
            </p:nvSpPr>
            <p:spPr bwMode="auto">
              <a:xfrm rot="-5400000">
                <a:off x="3166" y="1572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85" name="Line 24"/>
              <p:cNvSpPr>
                <a:spLocks noChangeShapeType="1"/>
              </p:cNvSpPr>
              <p:nvPr/>
            </p:nvSpPr>
            <p:spPr bwMode="auto">
              <a:xfrm rot="-5400000">
                <a:off x="3290" y="158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86" name="Line 25"/>
              <p:cNvSpPr>
                <a:spLocks noChangeShapeType="1"/>
              </p:cNvSpPr>
              <p:nvPr/>
            </p:nvSpPr>
            <p:spPr bwMode="auto">
              <a:xfrm rot="-5400000">
                <a:off x="3164" y="823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87" name="Line 26"/>
              <p:cNvSpPr>
                <a:spLocks noChangeShapeType="1"/>
              </p:cNvSpPr>
              <p:nvPr/>
            </p:nvSpPr>
            <p:spPr bwMode="auto">
              <a:xfrm rot="-5400000">
                <a:off x="3288" y="823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88" name="Line 27"/>
              <p:cNvSpPr>
                <a:spLocks noChangeShapeType="1"/>
              </p:cNvSpPr>
              <p:nvPr/>
            </p:nvSpPr>
            <p:spPr bwMode="auto">
              <a:xfrm rot="-5400000">
                <a:off x="632" y="310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89" name="Line 28"/>
              <p:cNvSpPr>
                <a:spLocks noChangeShapeType="1"/>
              </p:cNvSpPr>
              <p:nvPr/>
            </p:nvSpPr>
            <p:spPr bwMode="auto">
              <a:xfrm rot="-5400000">
                <a:off x="756" y="310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90" name="Line 29"/>
              <p:cNvSpPr>
                <a:spLocks noChangeShapeType="1"/>
              </p:cNvSpPr>
              <p:nvPr/>
            </p:nvSpPr>
            <p:spPr bwMode="auto">
              <a:xfrm rot="-5400000">
                <a:off x="636" y="2362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91" name="Line 30"/>
              <p:cNvSpPr>
                <a:spLocks noChangeShapeType="1"/>
              </p:cNvSpPr>
              <p:nvPr/>
            </p:nvSpPr>
            <p:spPr bwMode="auto">
              <a:xfrm rot="-5400000">
                <a:off x="760" y="237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92" name="Line 31"/>
              <p:cNvSpPr>
                <a:spLocks noChangeShapeType="1"/>
              </p:cNvSpPr>
              <p:nvPr/>
            </p:nvSpPr>
            <p:spPr bwMode="auto">
              <a:xfrm rot="-5400000">
                <a:off x="634" y="159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93" name="Line 32"/>
              <p:cNvSpPr>
                <a:spLocks noChangeShapeType="1"/>
              </p:cNvSpPr>
              <p:nvPr/>
            </p:nvSpPr>
            <p:spPr bwMode="auto">
              <a:xfrm rot="-5400000">
                <a:off x="758" y="1598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94" name="Line 33"/>
              <p:cNvSpPr>
                <a:spLocks noChangeShapeType="1"/>
              </p:cNvSpPr>
              <p:nvPr/>
            </p:nvSpPr>
            <p:spPr bwMode="auto">
              <a:xfrm rot="-5400000">
                <a:off x="632" y="823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95" name="Line 34"/>
              <p:cNvSpPr>
                <a:spLocks noChangeShapeType="1"/>
              </p:cNvSpPr>
              <p:nvPr/>
            </p:nvSpPr>
            <p:spPr bwMode="auto">
              <a:xfrm rot="-5400000">
                <a:off x="756" y="823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96" name="Line 35"/>
              <p:cNvSpPr>
                <a:spLocks noChangeShapeType="1"/>
              </p:cNvSpPr>
              <p:nvPr/>
            </p:nvSpPr>
            <p:spPr bwMode="auto">
              <a:xfrm>
                <a:off x="1104" y="2708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97" name="Line 36"/>
              <p:cNvSpPr>
                <a:spLocks noChangeShapeType="1"/>
              </p:cNvSpPr>
              <p:nvPr/>
            </p:nvSpPr>
            <p:spPr bwMode="auto">
              <a:xfrm>
                <a:off x="1096" y="2832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98" name="Line 37"/>
              <p:cNvSpPr>
                <a:spLocks noChangeShapeType="1"/>
              </p:cNvSpPr>
              <p:nvPr/>
            </p:nvSpPr>
            <p:spPr bwMode="auto">
              <a:xfrm>
                <a:off x="1930" y="2706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99" name="Line 38"/>
              <p:cNvSpPr>
                <a:spLocks noChangeShapeType="1"/>
              </p:cNvSpPr>
              <p:nvPr/>
            </p:nvSpPr>
            <p:spPr bwMode="auto">
              <a:xfrm>
                <a:off x="1952" y="283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00" name="Line 39"/>
              <p:cNvSpPr>
                <a:spLocks noChangeShapeType="1"/>
              </p:cNvSpPr>
              <p:nvPr/>
            </p:nvSpPr>
            <p:spPr bwMode="auto">
              <a:xfrm>
                <a:off x="2774" y="2704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01" name="Line 40"/>
              <p:cNvSpPr>
                <a:spLocks noChangeShapeType="1"/>
              </p:cNvSpPr>
              <p:nvPr/>
            </p:nvSpPr>
            <p:spPr bwMode="auto">
              <a:xfrm>
                <a:off x="2783" y="2828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02" name="Line 41"/>
              <p:cNvSpPr>
                <a:spLocks noChangeShapeType="1"/>
              </p:cNvSpPr>
              <p:nvPr/>
            </p:nvSpPr>
            <p:spPr bwMode="auto">
              <a:xfrm>
                <a:off x="3613" y="2702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03" name="Line 42"/>
              <p:cNvSpPr>
                <a:spLocks noChangeShapeType="1"/>
              </p:cNvSpPr>
              <p:nvPr/>
            </p:nvSpPr>
            <p:spPr bwMode="auto">
              <a:xfrm>
                <a:off x="3613" y="2826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04" name="Line 43"/>
              <p:cNvSpPr>
                <a:spLocks noChangeShapeType="1"/>
              </p:cNvSpPr>
              <p:nvPr/>
            </p:nvSpPr>
            <p:spPr bwMode="auto">
              <a:xfrm>
                <a:off x="310" y="2706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05" name="Line 44"/>
              <p:cNvSpPr>
                <a:spLocks noChangeShapeType="1"/>
              </p:cNvSpPr>
              <p:nvPr/>
            </p:nvSpPr>
            <p:spPr bwMode="auto">
              <a:xfrm>
                <a:off x="310" y="283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06" name="Line 45"/>
              <p:cNvSpPr>
                <a:spLocks noChangeShapeType="1"/>
              </p:cNvSpPr>
              <p:nvPr/>
            </p:nvSpPr>
            <p:spPr bwMode="auto">
              <a:xfrm>
                <a:off x="1126" y="1918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07" name="Line 46"/>
              <p:cNvSpPr>
                <a:spLocks noChangeShapeType="1"/>
              </p:cNvSpPr>
              <p:nvPr/>
            </p:nvSpPr>
            <p:spPr bwMode="auto">
              <a:xfrm>
                <a:off x="1118" y="2042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08" name="Line 47"/>
              <p:cNvSpPr>
                <a:spLocks noChangeShapeType="1"/>
              </p:cNvSpPr>
              <p:nvPr/>
            </p:nvSpPr>
            <p:spPr bwMode="auto">
              <a:xfrm>
                <a:off x="1938" y="1916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09" name="Line 48"/>
              <p:cNvSpPr>
                <a:spLocks noChangeShapeType="1"/>
              </p:cNvSpPr>
              <p:nvPr/>
            </p:nvSpPr>
            <p:spPr bwMode="auto">
              <a:xfrm>
                <a:off x="1946" y="204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10" name="Line 49"/>
              <p:cNvSpPr>
                <a:spLocks noChangeShapeType="1"/>
              </p:cNvSpPr>
              <p:nvPr/>
            </p:nvSpPr>
            <p:spPr bwMode="auto">
              <a:xfrm>
                <a:off x="2775" y="1914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11" name="Line 50"/>
              <p:cNvSpPr>
                <a:spLocks noChangeShapeType="1"/>
              </p:cNvSpPr>
              <p:nvPr/>
            </p:nvSpPr>
            <p:spPr bwMode="auto">
              <a:xfrm>
                <a:off x="2783" y="2038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12" name="Line 51"/>
              <p:cNvSpPr>
                <a:spLocks noChangeShapeType="1"/>
              </p:cNvSpPr>
              <p:nvPr/>
            </p:nvSpPr>
            <p:spPr bwMode="auto">
              <a:xfrm>
                <a:off x="3613" y="1912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13" name="Line 52"/>
              <p:cNvSpPr>
                <a:spLocks noChangeShapeType="1"/>
              </p:cNvSpPr>
              <p:nvPr/>
            </p:nvSpPr>
            <p:spPr bwMode="auto">
              <a:xfrm>
                <a:off x="3613" y="2036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14" name="Line 53"/>
              <p:cNvSpPr>
                <a:spLocks noChangeShapeType="1"/>
              </p:cNvSpPr>
              <p:nvPr/>
            </p:nvSpPr>
            <p:spPr bwMode="auto">
              <a:xfrm>
                <a:off x="310" y="1916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15" name="Line 54"/>
              <p:cNvSpPr>
                <a:spLocks noChangeShapeType="1"/>
              </p:cNvSpPr>
              <p:nvPr/>
            </p:nvSpPr>
            <p:spPr bwMode="auto">
              <a:xfrm>
                <a:off x="310" y="204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16" name="Line 55"/>
              <p:cNvSpPr>
                <a:spLocks noChangeShapeType="1"/>
              </p:cNvSpPr>
              <p:nvPr/>
            </p:nvSpPr>
            <p:spPr bwMode="auto">
              <a:xfrm>
                <a:off x="1120" y="1128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17" name="Line 56"/>
              <p:cNvSpPr>
                <a:spLocks noChangeShapeType="1"/>
              </p:cNvSpPr>
              <p:nvPr/>
            </p:nvSpPr>
            <p:spPr bwMode="auto">
              <a:xfrm>
                <a:off x="1112" y="1252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18" name="Line 57"/>
              <p:cNvSpPr>
                <a:spLocks noChangeShapeType="1"/>
              </p:cNvSpPr>
              <p:nvPr/>
            </p:nvSpPr>
            <p:spPr bwMode="auto">
              <a:xfrm>
                <a:off x="1946" y="1126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19" name="Line 58"/>
              <p:cNvSpPr>
                <a:spLocks noChangeShapeType="1"/>
              </p:cNvSpPr>
              <p:nvPr/>
            </p:nvSpPr>
            <p:spPr bwMode="auto">
              <a:xfrm>
                <a:off x="1938" y="125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20" name="Line 59"/>
              <p:cNvSpPr>
                <a:spLocks noChangeShapeType="1"/>
              </p:cNvSpPr>
              <p:nvPr/>
            </p:nvSpPr>
            <p:spPr bwMode="auto">
              <a:xfrm>
                <a:off x="2783" y="1124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21" name="Line 60"/>
              <p:cNvSpPr>
                <a:spLocks noChangeShapeType="1"/>
              </p:cNvSpPr>
              <p:nvPr/>
            </p:nvSpPr>
            <p:spPr bwMode="auto">
              <a:xfrm>
                <a:off x="2775" y="1248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22" name="Line 61"/>
              <p:cNvSpPr>
                <a:spLocks noChangeShapeType="1"/>
              </p:cNvSpPr>
              <p:nvPr/>
            </p:nvSpPr>
            <p:spPr bwMode="auto">
              <a:xfrm>
                <a:off x="3613" y="1122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23" name="Line 62"/>
              <p:cNvSpPr>
                <a:spLocks noChangeShapeType="1"/>
              </p:cNvSpPr>
              <p:nvPr/>
            </p:nvSpPr>
            <p:spPr bwMode="auto">
              <a:xfrm>
                <a:off x="3613" y="1246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24" name="Line 63"/>
              <p:cNvSpPr>
                <a:spLocks noChangeShapeType="1"/>
              </p:cNvSpPr>
              <p:nvPr/>
            </p:nvSpPr>
            <p:spPr bwMode="auto">
              <a:xfrm>
                <a:off x="310" y="1126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25" name="Line 64"/>
              <p:cNvSpPr>
                <a:spLocks noChangeShapeType="1"/>
              </p:cNvSpPr>
              <p:nvPr/>
            </p:nvSpPr>
            <p:spPr bwMode="auto">
              <a:xfrm>
                <a:off x="310" y="1250"/>
                <a:ext cx="432" cy="0"/>
              </a:xfrm>
              <a:prstGeom prst="line">
                <a:avLst/>
              </a:prstGeom>
              <a:grpFill/>
              <a:ln w="15875">
                <a:solidFill>
                  <a:srgbClr val="4D4D4D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26" name="Oval 65"/>
              <p:cNvSpPr>
                <a:spLocks noChangeArrowheads="1"/>
              </p:cNvSpPr>
              <p:nvPr/>
            </p:nvSpPr>
            <p:spPr bwMode="auto">
              <a:xfrm>
                <a:off x="1522" y="965"/>
                <a:ext cx="453" cy="453"/>
              </a:xfrm>
              <a:prstGeom prst="ellipse">
                <a:avLst/>
              </a:prstGeom>
              <a:grp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27" name="Rectangle 66"/>
              <p:cNvSpPr>
                <a:spLocks noChangeArrowheads="1"/>
              </p:cNvSpPr>
              <p:nvPr/>
            </p:nvSpPr>
            <p:spPr bwMode="auto">
              <a:xfrm>
                <a:off x="1609" y="1040"/>
                <a:ext cx="295" cy="233"/>
              </a:xfrm>
              <a:prstGeom prst="rect">
                <a:avLst/>
              </a:prstGeom>
              <a:grp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sk-SK" b="1" dirty="0" err="1" smtClean="0">
                    <a:latin typeface="Times New Roman" pitchFamily="18" charset="0"/>
                  </a:rPr>
                  <a:t>Ge</a:t>
                </a:r>
                <a:endParaRPr lang="sk-SK" b="1" dirty="0">
                  <a:latin typeface="Times New Roman" pitchFamily="18" charset="0"/>
                </a:endParaRPr>
              </a:p>
            </p:txBody>
          </p:sp>
          <p:sp>
            <p:nvSpPr>
              <p:cNvPr id="2128" name="Oval 67"/>
              <p:cNvSpPr>
                <a:spLocks noChangeArrowheads="1"/>
              </p:cNvSpPr>
              <p:nvPr/>
            </p:nvSpPr>
            <p:spPr bwMode="auto">
              <a:xfrm>
                <a:off x="682" y="1756"/>
                <a:ext cx="453" cy="453"/>
              </a:xfrm>
              <a:prstGeom prst="ellipse">
                <a:avLst/>
              </a:prstGeom>
              <a:grp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29" name="Rectangle 68"/>
              <p:cNvSpPr>
                <a:spLocks noChangeArrowheads="1"/>
              </p:cNvSpPr>
              <p:nvPr/>
            </p:nvSpPr>
            <p:spPr bwMode="auto">
              <a:xfrm>
                <a:off x="769" y="1831"/>
                <a:ext cx="295" cy="233"/>
              </a:xfrm>
              <a:prstGeom prst="rect">
                <a:avLst/>
              </a:prstGeom>
              <a:grp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sk-SK" b="1" dirty="0" err="1" smtClean="0">
                    <a:latin typeface="Times New Roman" pitchFamily="18" charset="0"/>
                  </a:rPr>
                  <a:t>Ge</a:t>
                </a:r>
                <a:endParaRPr lang="sk-SK" b="1" dirty="0">
                  <a:latin typeface="Times New Roman" pitchFamily="18" charset="0"/>
                </a:endParaRPr>
              </a:p>
            </p:txBody>
          </p:sp>
          <p:sp>
            <p:nvSpPr>
              <p:cNvPr id="2130" name="Oval 69"/>
              <p:cNvSpPr>
                <a:spLocks noChangeArrowheads="1"/>
              </p:cNvSpPr>
              <p:nvPr/>
            </p:nvSpPr>
            <p:spPr bwMode="auto">
              <a:xfrm>
                <a:off x="2362" y="1756"/>
                <a:ext cx="453" cy="453"/>
              </a:xfrm>
              <a:prstGeom prst="ellipse">
                <a:avLst/>
              </a:prstGeom>
              <a:grp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31" name="Rectangle 70"/>
              <p:cNvSpPr>
                <a:spLocks noChangeArrowheads="1"/>
              </p:cNvSpPr>
              <p:nvPr/>
            </p:nvSpPr>
            <p:spPr bwMode="auto">
              <a:xfrm>
                <a:off x="2449" y="1831"/>
                <a:ext cx="295" cy="233"/>
              </a:xfrm>
              <a:prstGeom prst="rect">
                <a:avLst/>
              </a:prstGeom>
              <a:grp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sk-SK" b="1" dirty="0" err="1" smtClean="0">
                    <a:latin typeface="Times New Roman" pitchFamily="18" charset="0"/>
                  </a:rPr>
                  <a:t>Ge</a:t>
                </a:r>
                <a:endParaRPr lang="sk-SK" b="1" dirty="0">
                  <a:latin typeface="Times New Roman" pitchFamily="18" charset="0"/>
                </a:endParaRPr>
              </a:p>
            </p:txBody>
          </p:sp>
          <p:sp>
            <p:nvSpPr>
              <p:cNvPr id="2132" name="Oval 71"/>
              <p:cNvSpPr>
                <a:spLocks noChangeArrowheads="1"/>
              </p:cNvSpPr>
              <p:nvPr/>
            </p:nvSpPr>
            <p:spPr bwMode="auto">
              <a:xfrm>
                <a:off x="1522" y="2534"/>
                <a:ext cx="453" cy="453"/>
              </a:xfrm>
              <a:prstGeom prst="ellipse">
                <a:avLst/>
              </a:prstGeom>
              <a:grp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33" name="Rectangle 72"/>
              <p:cNvSpPr>
                <a:spLocks noChangeArrowheads="1"/>
              </p:cNvSpPr>
              <p:nvPr/>
            </p:nvSpPr>
            <p:spPr bwMode="auto">
              <a:xfrm>
                <a:off x="1609" y="2609"/>
                <a:ext cx="295" cy="233"/>
              </a:xfrm>
              <a:prstGeom prst="rect">
                <a:avLst/>
              </a:prstGeom>
              <a:grp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sk-SK" b="1" dirty="0" err="1" smtClean="0">
                    <a:latin typeface="Times New Roman" pitchFamily="18" charset="0"/>
                  </a:rPr>
                  <a:t>Ge</a:t>
                </a:r>
                <a:endParaRPr lang="sk-SK" b="1" dirty="0">
                  <a:latin typeface="Times New Roman" pitchFamily="18" charset="0"/>
                </a:endParaRPr>
              </a:p>
            </p:txBody>
          </p:sp>
          <p:sp>
            <p:nvSpPr>
              <p:cNvPr id="2134" name="Oval 73"/>
              <p:cNvSpPr>
                <a:spLocks noChangeArrowheads="1"/>
              </p:cNvSpPr>
              <p:nvPr/>
            </p:nvSpPr>
            <p:spPr bwMode="auto">
              <a:xfrm>
                <a:off x="682" y="965"/>
                <a:ext cx="453" cy="453"/>
              </a:xfrm>
              <a:prstGeom prst="ellipse">
                <a:avLst/>
              </a:prstGeom>
              <a:grp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35" name="Rectangle 74"/>
              <p:cNvSpPr>
                <a:spLocks noChangeArrowheads="1"/>
              </p:cNvSpPr>
              <p:nvPr/>
            </p:nvSpPr>
            <p:spPr bwMode="auto">
              <a:xfrm>
                <a:off x="769" y="1040"/>
                <a:ext cx="295" cy="233"/>
              </a:xfrm>
              <a:prstGeom prst="rect">
                <a:avLst/>
              </a:prstGeom>
              <a:grp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sk-SK" b="1" dirty="0" err="1" smtClean="0">
                    <a:latin typeface="Times New Roman" pitchFamily="18" charset="0"/>
                  </a:rPr>
                  <a:t>Ge</a:t>
                </a:r>
                <a:endParaRPr lang="sk-SK" b="1" dirty="0">
                  <a:latin typeface="Times New Roman" pitchFamily="18" charset="0"/>
                </a:endParaRPr>
              </a:p>
            </p:txBody>
          </p:sp>
          <p:sp>
            <p:nvSpPr>
              <p:cNvPr id="2136" name="Oval 75"/>
              <p:cNvSpPr>
                <a:spLocks noChangeArrowheads="1"/>
              </p:cNvSpPr>
              <p:nvPr/>
            </p:nvSpPr>
            <p:spPr bwMode="auto">
              <a:xfrm>
                <a:off x="2362" y="965"/>
                <a:ext cx="453" cy="453"/>
              </a:xfrm>
              <a:prstGeom prst="ellipse">
                <a:avLst/>
              </a:prstGeom>
              <a:grp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37" name="Rectangle 76"/>
              <p:cNvSpPr>
                <a:spLocks noChangeArrowheads="1"/>
              </p:cNvSpPr>
              <p:nvPr/>
            </p:nvSpPr>
            <p:spPr bwMode="auto">
              <a:xfrm>
                <a:off x="2449" y="1040"/>
                <a:ext cx="295" cy="233"/>
              </a:xfrm>
              <a:prstGeom prst="rect">
                <a:avLst/>
              </a:prstGeom>
              <a:grp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sk-SK" b="1" dirty="0" err="1" smtClean="0">
                    <a:latin typeface="Times New Roman" pitchFamily="18" charset="0"/>
                  </a:rPr>
                  <a:t>Ge</a:t>
                </a:r>
                <a:endParaRPr lang="sk-SK" b="1" dirty="0">
                  <a:latin typeface="Times New Roman" pitchFamily="18" charset="0"/>
                </a:endParaRPr>
              </a:p>
            </p:txBody>
          </p:sp>
          <p:sp>
            <p:nvSpPr>
              <p:cNvPr id="2138" name="Oval 77"/>
              <p:cNvSpPr>
                <a:spLocks noChangeArrowheads="1"/>
              </p:cNvSpPr>
              <p:nvPr/>
            </p:nvSpPr>
            <p:spPr bwMode="auto">
              <a:xfrm>
                <a:off x="3202" y="965"/>
                <a:ext cx="453" cy="453"/>
              </a:xfrm>
              <a:prstGeom prst="ellipse">
                <a:avLst/>
              </a:prstGeom>
              <a:grp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39" name="Rectangle 78"/>
              <p:cNvSpPr>
                <a:spLocks noChangeArrowheads="1"/>
              </p:cNvSpPr>
              <p:nvPr/>
            </p:nvSpPr>
            <p:spPr bwMode="auto">
              <a:xfrm>
                <a:off x="3289" y="1040"/>
                <a:ext cx="295" cy="233"/>
              </a:xfrm>
              <a:prstGeom prst="rect">
                <a:avLst/>
              </a:prstGeom>
              <a:grp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sk-SK" b="1" dirty="0" err="1" smtClean="0">
                    <a:latin typeface="Times New Roman" pitchFamily="18" charset="0"/>
                  </a:rPr>
                  <a:t>Ge</a:t>
                </a:r>
                <a:endParaRPr lang="sk-SK" b="1" dirty="0">
                  <a:latin typeface="Times New Roman" pitchFamily="18" charset="0"/>
                </a:endParaRPr>
              </a:p>
            </p:txBody>
          </p:sp>
          <p:sp>
            <p:nvSpPr>
              <p:cNvPr id="2140" name="Oval 79"/>
              <p:cNvSpPr>
                <a:spLocks noChangeArrowheads="1"/>
              </p:cNvSpPr>
              <p:nvPr/>
            </p:nvSpPr>
            <p:spPr bwMode="auto">
              <a:xfrm>
                <a:off x="3202" y="1756"/>
                <a:ext cx="453" cy="453"/>
              </a:xfrm>
              <a:prstGeom prst="ellipse">
                <a:avLst/>
              </a:prstGeom>
              <a:grp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41" name="Rectangle 80"/>
              <p:cNvSpPr>
                <a:spLocks noChangeArrowheads="1"/>
              </p:cNvSpPr>
              <p:nvPr/>
            </p:nvSpPr>
            <p:spPr bwMode="auto">
              <a:xfrm>
                <a:off x="3289" y="1831"/>
                <a:ext cx="295" cy="233"/>
              </a:xfrm>
              <a:prstGeom prst="rect">
                <a:avLst/>
              </a:prstGeom>
              <a:grp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sk-SK" b="1" dirty="0" err="1" smtClean="0">
                    <a:latin typeface="Times New Roman" pitchFamily="18" charset="0"/>
                  </a:rPr>
                  <a:t>Ge</a:t>
                </a:r>
                <a:endParaRPr lang="sk-SK" b="1" dirty="0">
                  <a:latin typeface="Times New Roman" pitchFamily="18" charset="0"/>
                </a:endParaRPr>
              </a:p>
            </p:txBody>
          </p:sp>
          <p:sp>
            <p:nvSpPr>
              <p:cNvPr id="2142" name="Oval 81"/>
              <p:cNvSpPr>
                <a:spLocks noChangeArrowheads="1"/>
              </p:cNvSpPr>
              <p:nvPr/>
            </p:nvSpPr>
            <p:spPr bwMode="auto">
              <a:xfrm>
                <a:off x="682" y="2534"/>
                <a:ext cx="453" cy="453"/>
              </a:xfrm>
              <a:prstGeom prst="ellipse">
                <a:avLst/>
              </a:prstGeom>
              <a:grp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43" name="Rectangle 82"/>
              <p:cNvSpPr>
                <a:spLocks noChangeArrowheads="1"/>
              </p:cNvSpPr>
              <p:nvPr/>
            </p:nvSpPr>
            <p:spPr bwMode="auto">
              <a:xfrm>
                <a:off x="769" y="2609"/>
                <a:ext cx="295" cy="233"/>
              </a:xfrm>
              <a:prstGeom prst="rect">
                <a:avLst/>
              </a:prstGeom>
              <a:grp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sk-SK" b="1" dirty="0" err="1" smtClean="0">
                    <a:latin typeface="Times New Roman" pitchFamily="18" charset="0"/>
                  </a:rPr>
                  <a:t>Ge</a:t>
                </a:r>
                <a:endParaRPr lang="sk-SK" b="1" dirty="0">
                  <a:latin typeface="Times New Roman" pitchFamily="18" charset="0"/>
                </a:endParaRPr>
              </a:p>
            </p:txBody>
          </p:sp>
          <p:sp>
            <p:nvSpPr>
              <p:cNvPr id="2144" name="Oval 83"/>
              <p:cNvSpPr>
                <a:spLocks noChangeArrowheads="1"/>
              </p:cNvSpPr>
              <p:nvPr/>
            </p:nvSpPr>
            <p:spPr bwMode="auto">
              <a:xfrm>
                <a:off x="2362" y="2534"/>
                <a:ext cx="453" cy="453"/>
              </a:xfrm>
              <a:prstGeom prst="ellipse">
                <a:avLst/>
              </a:prstGeom>
              <a:grp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45" name="Rectangle 84"/>
              <p:cNvSpPr>
                <a:spLocks noChangeArrowheads="1"/>
              </p:cNvSpPr>
              <p:nvPr/>
            </p:nvSpPr>
            <p:spPr bwMode="auto">
              <a:xfrm>
                <a:off x="2449" y="2609"/>
                <a:ext cx="295" cy="233"/>
              </a:xfrm>
              <a:prstGeom prst="rect">
                <a:avLst/>
              </a:prstGeom>
              <a:grp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sk-SK" b="1" dirty="0" err="1" smtClean="0">
                    <a:latin typeface="Times New Roman" pitchFamily="18" charset="0"/>
                  </a:rPr>
                  <a:t>Ge</a:t>
                </a:r>
                <a:endParaRPr lang="sk-SK" b="1" dirty="0">
                  <a:latin typeface="Times New Roman" pitchFamily="18" charset="0"/>
                </a:endParaRPr>
              </a:p>
            </p:txBody>
          </p:sp>
          <p:sp>
            <p:nvSpPr>
              <p:cNvPr id="2146" name="Oval 85"/>
              <p:cNvSpPr>
                <a:spLocks noChangeArrowheads="1"/>
              </p:cNvSpPr>
              <p:nvPr/>
            </p:nvSpPr>
            <p:spPr bwMode="auto">
              <a:xfrm>
                <a:off x="3202" y="2534"/>
                <a:ext cx="453" cy="453"/>
              </a:xfrm>
              <a:prstGeom prst="ellipse">
                <a:avLst/>
              </a:prstGeom>
              <a:grp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47" name="Rectangle 86"/>
              <p:cNvSpPr>
                <a:spLocks noChangeArrowheads="1"/>
              </p:cNvSpPr>
              <p:nvPr/>
            </p:nvSpPr>
            <p:spPr bwMode="auto">
              <a:xfrm>
                <a:off x="3289" y="2609"/>
                <a:ext cx="295" cy="233"/>
              </a:xfrm>
              <a:prstGeom prst="rect">
                <a:avLst/>
              </a:prstGeom>
              <a:grp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sk-SK" b="1" dirty="0" err="1" smtClean="0">
                    <a:latin typeface="Times New Roman" pitchFamily="18" charset="0"/>
                  </a:rPr>
                  <a:t>Ge</a:t>
                </a:r>
                <a:endParaRPr lang="sk-SK" b="1" dirty="0">
                  <a:latin typeface="Times New Roman" pitchFamily="18" charset="0"/>
                </a:endParaRPr>
              </a:p>
            </p:txBody>
          </p:sp>
          <p:sp>
            <p:nvSpPr>
              <p:cNvPr id="2148" name="Oval 87"/>
              <p:cNvSpPr>
                <a:spLocks noChangeAspect="1" noChangeArrowheads="1"/>
              </p:cNvSpPr>
              <p:nvPr/>
            </p:nvSpPr>
            <p:spPr bwMode="auto">
              <a:xfrm>
                <a:off x="2620" y="1577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49" name="Oval 88"/>
              <p:cNvSpPr>
                <a:spLocks noChangeAspect="1" noChangeArrowheads="1"/>
              </p:cNvSpPr>
              <p:nvPr/>
            </p:nvSpPr>
            <p:spPr bwMode="auto">
              <a:xfrm>
                <a:off x="2937" y="1985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50" name="Oval 89"/>
              <p:cNvSpPr>
                <a:spLocks noChangeAspect="1" noChangeArrowheads="1"/>
              </p:cNvSpPr>
              <p:nvPr/>
            </p:nvSpPr>
            <p:spPr bwMode="auto">
              <a:xfrm>
                <a:off x="2498" y="2312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51" name="Oval 90"/>
              <p:cNvSpPr>
                <a:spLocks noChangeAspect="1" noChangeArrowheads="1"/>
              </p:cNvSpPr>
              <p:nvPr/>
            </p:nvSpPr>
            <p:spPr bwMode="auto">
              <a:xfrm>
                <a:off x="2184" y="1872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52" name="Oval 91"/>
              <p:cNvSpPr>
                <a:spLocks noChangeAspect="1" noChangeArrowheads="1"/>
              </p:cNvSpPr>
              <p:nvPr/>
            </p:nvSpPr>
            <p:spPr bwMode="auto">
              <a:xfrm>
                <a:off x="934" y="1577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53" name="Oval 92"/>
              <p:cNvSpPr>
                <a:spLocks noChangeAspect="1" noChangeArrowheads="1"/>
              </p:cNvSpPr>
              <p:nvPr/>
            </p:nvSpPr>
            <p:spPr bwMode="auto">
              <a:xfrm>
                <a:off x="1240" y="2001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54" name="Oval 93"/>
              <p:cNvSpPr>
                <a:spLocks noChangeAspect="1" noChangeArrowheads="1"/>
              </p:cNvSpPr>
              <p:nvPr/>
            </p:nvSpPr>
            <p:spPr bwMode="auto">
              <a:xfrm>
                <a:off x="814" y="2312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55" name="Oval 94"/>
              <p:cNvSpPr>
                <a:spLocks noChangeAspect="1" noChangeArrowheads="1"/>
              </p:cNvSpPr>
              <p:nvPr/>
            </p:nvSpPr>
            <p:spPr bwMode="auto">
              <a:xfrm>
                <a:off x="510" y="1869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56" name="Oval 95"/>
              <p:cNvSpPr>
                <a:spLocks noChangeAspect="1" noChangeArrowheads="1"/>
              </p:cNvSpPr>
              <p:nvPr/>
            </p:nvSpPr>
            <p:spPr bwMode="auto">
              <a:xfrm>
                <a:off x="1776" y="2393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57" name="Oval 96"/>
              <p:cNvSpPr>
                <a:spLocks noChangeAspect="1" noChangeArrowheads="1"/>
              </p:cNvSpPr>
              <p:nvPr/>
            </p:nvSpPr>
            <p:spPr bwMode="auto">
              <a:xfrm>
                <a:off x="2088" y="2783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58" name="Oval 97"/>
              <p:cNvSpPr>
                <a:spLocks noChangeAspect="1" noChangeArrowheads="1"/>
              </p:cNvSpPr>
              <p:nvPr/>
            </p:nvSpPr>
            <p:spPr bwMode="auto">
              <a:xfrm>
                <a:off x="1652" y="3072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59" name="Oval 98"/>
              <p:cNvSpPr>
                <a:spLocks noChangeAspect="1" noChangeArrowheads="1"/>
              </p:cNvSpPr>
              <p:nvPr/>
            </p:nvSpPr>
            <p:spPr bwMode="auto">
              <a:xfrm>
                <a:off x="1333" y="2659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60" name="Oval 99"/>
              <p:cNvSpPr>
                <a:spLocks noChangeAspect="1" noChangeArrowheads="1"/>
              </p:cNvSpPr>
              <p:nvPr/>
            </p:nvSpPr>
            <p:spPr bwMode="auto">
              <a:xfrm>
                <a:off x="1778" y="800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61" name="Oval 100"/>
              <p:cNvSpPr>
                <a:spLocks noChangeAspect="1" noChangeArrowheads="1"/>
              </p:cNvSpPr>
              <p:nvPr/>
            </p:nvSpPr>
            <p:spPr bwMode="auto">
              <a:xfrm>
                <a:off x="2088" y="1197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62" name="Oval 101"/>
              <p:cNvSpPr>
                <a:spLocks noChangeAspect="1" noChangeArrowheads="1"/>
              </p:cNvSpPr>
              <p:nvPr/>
            </p:nvSpPr>
            <p:spPr bwMode="auto">
              <a:xfrm>
                <a:off x="1654" y="1496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63" name="Oval 102"/>
              <p:cNvSpPr>
                <a:spLocks noChangeAspect="1" noChangeArrowheads="1"/>
              </p:cNvSpPr>
              <p:nvPr/>
            </p:nvSpPr>
            <p:spPr bwMode="auto">
              <a:xfrm>
                <a:off x="1333" y="1079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64" name="Oval 103"/>
              <p:cNvSpPr>
                <a:spLocks noChangeAspect="1" noChangeArrowheads="1"/>
              </p:cNvSpPr>
              <p:nvPr/>
            </p:nvSpPr>
            <p:spPr bwMode="auto">
              <a:xfrm>
                <a:off x="1240" y="1209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65" name="Oval 104"/>
              <p:cNvSpPr>
                <a:spLocks noChangeAspect="1" noChangeArrowheads="1"/>
              </p:cNvSpPr>
              <p:nvPr/>
            </p:nvSpPr>
            <p:spPr bwMode="auto">
              <a:xfrm>
                <a:off x="3464" y="1577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66" name="Oval 105"/>
              <p:cNvSpPr>
                <a:spLocks noChangeAspect="1" noChangeArrowheads="1"/>
              </p:cNvSpPr>
              <p:nvPr/>
            </p:nvSpPr>
            <p:spPr bwMode="auto">
              <a:xfrm>
                <a:off x="3771" y="1995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67" name="Oval 106"/>
              <p:cNvSpPr>
                <a:spLocks noChangeAspect="1" noChangeArrowheads="1"/>
              </p:cNvSpPr>
              <p:nvPr/>
            </p:nvSpPr>
            <p:spPr bwMode="auto">
              <a:xfrm>
                <a:off x="3344" y="2312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68" name="Oval 107"/>
              <p:cNvSpPr>
                <a:spLocks noChangeAspect="1" noChangeArrowheads="1"/>
              </p:cNvSpPr>
              <p:nvPr/>
            </p:nvSpPr>
            <p:spPr bwMode="auto">
              <a:xfrm>
                <a:off x="3040" y="1867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69" name="Oval 108"/>
              <p:cNvSpPr>
                <a:spLocks noChangeAspect="1" noChangeArrowheads="1"/>
              </p:cNvSpPr>
              <p:nvPr/>
            </p:nvSpPr>
            <p:spPr bwMode="auto">
              <a:xfrm>
                <a:off x="2624" y="2393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70" name="Oval 109"/>
              <p:cNvSpPr>
                <a:spLocks noChangeAspect="1" noChangeArrowheads="1"/>
              </p:cNvSpPr>
              <p:nvPr/>
            </p:nvSpPr>
            <p:spPr bwMode="auto">
              <a:xfrm>
                <a:off x="2937" y="2785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71" name="Oval 110"/>
              <p:cNvSpPr>
                <a:spLocks noChangeAspect="1" noChangeArrowheads="1"/>
              </p:cNvSpPr>
              <p:nvPr/>
            </p:nvSpPr>
            <p:spPr bwMode="auto">
              <a:xfrm>
                <a:off x="2496" y="3072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72" name="Oval 111"/>
              <p:cNvSpPr>
                <a:spLocks noChangeAspect="1" noChangeArrowheads="1"/>
              </p:cNvSpPr>
              <p:nvPr/>
            </p:nvSpPr>
            <p:spPr bwMode="auto">
              <a:xfrm>
                <a:off x="2184" y="2663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73" name="Oval 112"/>
              <p:cNvSpPr>
                <a:spLocks noChangeAspect="1" noChangeArrowheads="1"/>
              </p:cNvSpPr>
              <p:nvPr/>
            </p:nvSpPr>
            <p:spPr bwMode="auto">
              <a:xfrm>
                <a:off x="3472" y="2393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74" name="Oval 113"/>
              <p:cNvSpPr>
                <a:spLocks noChangeAspect="1" noChangeArrowheads="1"/>
              </p:cNvSpPr>
              <p:nvPr/>
            </p:nvSpPr>
            <p:spPr bwMode="auto">
              <a:xfrm>
                <a:off x="3771" y="2785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75" name="Oval 114"/>
              <p:cNvSpPr>
                <a:spLocks noChangeAspect="1" noChangeArrowheads="1"/>
              </p:cNvSpPr>
              <p:nvPr/>
            </p:nvSpPr>
            <p:spPr bwMode="auto">
              <a:xfrm>
                <a:off x="3340" y="3072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76" name="Oval 115"/>
              <p:cNvSpPr>
                <a:spLocks noChangeAspect="1" noChangeArrowheads="1"/>
              </p:cNvSpPr>
              <p:nvPr/>
            </p:nvSpPr>
            <p:spPr bwMode="auto">
              <a:xfrm>
                <a:off x="3040" y="2663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77" name="Oval 116"/>
              <p:cNvSpPr>
                <a:spLocks noChangeAspect="1" noChangeArrowheads="1"/>
              </p:cNvSpPr>
              <p:nvPr/>
            </p:nvSpPr>
            <p:spPr bwMode="auto">
              <a:xfrm>
                <a:off x="936" y="2393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78" name="Oval 117"/>
              <p:cNvSpPr>
                <a:spLocks noChangeAspect="1" noChangeArrowheads="1"/>
              </p:cNvSpPr>
              <p:nvPr/>
            </p:nvSpPr>
            <p:spPr bwMode="auto">
              <a:xfrm>
                <a:off x="1240" y="2789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79" name="Oval 118"/>
              <p:cNvSpPr>
                <a:spLocks noChangeAspect="1" noChangeArrowheads="1"/>
              </p:cNvSpPr>
              <p:nvPr/>
            </p:nvSpPr>
            <p:spPr bwMode="auto">
              <a:xfrm>
                <a:off x="810" y="3072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80" name="Oval 119"/>
              <p:cNvSpPr>
                <a:spLocks noChangeAspect="1" noChangeArrowheads="1"/>
              </p:cNvSpPr>
              <p:nvPr/>
            </p:nvSpPr>
            <p:spPr bwMode="auto">
              <a:xfrm>
                <a:off x="510" y="2661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81" name="Oval 120"/>
              <p:cNvSpPr>
                <a:spLocks noChangeAspect="1" noChangeArrowheads="1"/>
              </p:cNvSpPr>
              <p:nvPr/>
            </p:nvSpPr>
            <p:spPr bwMode="auto">
              <a:xfrm>
                <a:off x="2620" y="800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82" name="Oval 121"/>
              <p:cNvSpPr>
                <a:spLocks noChangeAspect="1" noChangeArrowheads="1"/>
              </p:cNvSpPr>
              <p:nvPr/>
            </p:nvSpPr>
            <p:spPr bwMode="auto">
              <a:xfrm>
                <a:off x="2937" y="1205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83" name="Oval 122"/>
              <p:cNvSpPr>
                <a:spLocks noChangeAspect="1" noChangeArrowheads="1"/>
              </p:cNvSpPr>
              <p:nvPr/>
            </p:nvSpPr>
            <p:spPr bwMode="auto">
              <a:xfrm>
                <a:off x="2496" y="1496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84" name="Oval 123"/>
              <p:cNvSpPr>
                <a:spLocks noChangeAspect="1" noChangeArrowheads="1"/>
              </p:cNvSpPr>
              <p:nvPr/>
            </p:nvSpPr>
            <p:spPr bwMode="auto">
              <a:xfrm>
                <a:off x="2184" y="1083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85" name="Oval 124"/>
              <p:cNvSpPr>
                <a:spLocks noChangeAspect="1" noChangeArrowheads="1"/>
              </p:cNvSpPr>
              <p:nvPr/>
            </p:nvSpPr>
            <p:spPr bwMode="auto">
              <a:xfrm>
                <a:off x="3464" y="800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86" name="Oval 125"/>
              <p:cNvSpPr>
                <a:spLocks noChangeAspect="1" noChangeArrowheads="1"/>
              </p:cNvSpPr>
              <p:nvPr/>
            </p:nvSpPr>
            <p:spPr bwMode="auto">
              <a:xfrm>
                <a:off x="3771" y="1201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87" name="Oval 126"/>
              <p:cNvSpPr>
                <a:spLocks noChangeAspect="1" noChangeArrowheads="1"/>
              </p:cNvSpPr>
              <p:nvPr/>
            </p:nvSpPr>
            <p:spPr bwMode="auto">
              <a:xfrm>
                <a:off x="3340" y="1496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88" name="Oval 127"/>
              <p:cNvSpPr>
                <a:spLocks noChangeAspect="1" noChangeArrowheads="1"/>
              </p:cNvSpPr>
              <p:nvPr/>
            </p:nvSpPr>
            <p:spPr bwMode="auto">
              <a:xfrm>
                <a:off x="3040" y="1079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89" name="Oval 128"/>
              <p:cNvSpPr>
                <a:spLocks noChangeAspect="1" noChangeArrowheads="1"/>
              </p:cNvSpPr>
              <p:nvPr/>
            </p:nvSpPr>
            <p:spPr bwMode="auto">
              <a:xfrm>
                <a:off x="934" y="800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90" name="Oval 129"/>
              <p:cNvSpPr>
                <a:spLocks noChangeAspect="1" noChangeArrowheads="1"/>
              </p:cNvSpPr>
              <p:nvPr/>
            </p:nvSpPr>
            <p:spPr bwMode="auto">
              <a:xfrm>
                <a:off x="810" y="1496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191" name="Oval 130"/>
              <p:cNvSpPr>
                <a:spLocks noChangeAspect="1" noChangeArrowheads="1"/>
              </p:cNvSpPr>
              <p:nvPr/>
            </p:nvSpPr>
            <p:spPr bwMode="auto">
              <a:xfrm>
                <a:off x="510" y="1085"/>
                <a:ext cx="79" cy="79"/>
              </a:xfrm>
              <a:prstGeom prst="ellipse">
                <a:avLst/>
              </a:prstGeom>
              <a:grpFill/>
              <a:ln w="19050">
                <a:solidFill>
                  <a:srgbClr val="1B1B5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sp>
          <p:nvSpPr>
            <p:cNvPr id="2058" name="Oval 144"/>
            <p:cNvSpPr>
              <a:spLocks noChangeArrowheads="1"/>
            </p:cNvSpPr>
            <p:nvPr/>
          </p:nvSpPr>
          <p:spPr bwMode="auto">
            <a:xfrm>
              <a:off x="1523" y="1764"/>
              <a:ext cx="453" cy="453"/>
            </a:xfrm>
            <a:prstGeom prst="ellipse">
              <a:avLst/>
            </a:prstGeom>
            <a:grpFill/>
            <a:ln w="19050">
              <a:solidFill>
                <a:srgbClr val="00545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059" name="Rectangle 145"/>
            <p:cNvSpPr>
              <a:spLocks noChangeArrowheads="1"/>
            </p:cNvSpPr>
            <p:nvPr/>
          </p:nvSpPr>
          <p:spPr bwMode="auto">
            <a:xfrm>
              <a:off x="1635" y="1829"/>
              <a:ext cx="253" cy="3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sz="2800" b="1">
                  <a:solidFill>
                    <a:schemeClr val="bg1"/>
                  </a:solidFill>
                  <a:latin typeface="Times New Roman" pitchFamily="18" charset="0"/>
                </a:rPr>
                <a:t>P</a:t>
              </a:r>
              <a:endParaRPr lang="sk-SK" sz="28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60" name="Oval 147"/>
            <p:cNvSpPr>
              <a:spLocks noChangeAspect="1" noChangeArrowheads="1"/>
            </p:cNvSpPr>
            <p:nvPr/>
          </p:nvSpPr>
          <p:spPr bwMode="auto">
            <a:xfrm>
              <a:off x="1778" y="1583"/>
              <a:ext cx="79" cy="79"/>
            </a:xfrm>
            <a:prstGeom prst="ellipse">
              <a:avLst/>
            </a:prstGeom>
            <a:grpFill/>
            <a:ln w="19050">
              <a:solidFill>
                <a:srgbClr val="1E1E5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061" name="Oval 148"/>
            <p:cNvSpPr>
              <a:spLocks noChangeAspect="1" noChangeArrowheads="1"/>
            </p:cNvSpPr>
            <p:nvPr/>
          </p:nvSpPr>
          <p:spPr bwMode="auto">
            <a:xfrm>
              <a:off x="2100" y="1999"/>
              <a:ext cx="79" cy="79"/>
            </a:xfrm>
            <a:prstGeom prst="ellipse">
              <a:avLst/>
            </a:prstGeom>
            <a:grpFill/>
            <a:ln w="19050">
              <a:solidFill>
                <a:srgbClr val="1E1E5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062" name="Oval 149"/>
            <p:cNvSpPr>
              <a:spLocks noChangeAspect="1" noChangeArrowheads="1"/>
            </p:cNvSpPr>
            <p:nvPr/>
          </p:nvSpPr>
          <p:spPr bwMode="auto">
            <a:xfrm>
              <a:off x="1652" y="2323"/>
              <a:ext cx="79" cy="79"/>
            </a:xfrm>
            <a:prstGeom prst="ellipse">
              <a:avLst/>
            </a:prstGeom>
            <a:grpFill/>
            <a:ln w="19050">
              <a:solidFill>
                <a:srgbClr val="1E1E5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063" name="Oval 150"/>
            <p:cNvSpPr>
              <a:spLocks noChangeAspect="1" noChangeArrowheads="1"/>
            </p:cNvSpPr>
            <p:nvPr/>
          </p:nvSpPr>
          <p:spPr bwMode="auto">
            <a:xfrm>
              <a:off x="1344" y="1879"/>
              <a:ext cx="79" cy="79"/>
            </a:xfrm>
            <a:prstGeom prst="ellipse">
              <a:avLst/>
            </a:prstGeom>
            <a:grpFill/>
            <a:ln w="19050">
              <a:solidFill>
                <a:srgbClr val="1E1E5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62623" name="Oval 159"/>
          <p:cNvSpPr>
            <a:spLocks noChangeAspect="1" noChangeArrowheads="1"/>
          </p:cNvSpPr>
          <p:nvPr/>
        </p:nvSpPr>
        <p:spPr bwMode="auto">
          <a:xfrm>
            <a:off x="3184525" y="3589338"/>
            <a:ext cx="125413" cy="125412"/>
          </a:xfrm>
          <a:prstGeom prst="ellipse">
            <a:avLst/>
          </a:prstGeom>
          <a:gradFill rotWithShape="1">
            <a:gsLst>
              <a:gs pos="0">
                <a:srgbClr val="9FB7CF"/>
              </a:gs>
              <a:gs pos="50000">
                <a:srgbClr val="336699"/>
              </a:gs>
              <a:gs pos="100000">
                <a:srgbClr val="9FB7CF"/>
              </a:gs>
            </a:gsLst>
            <a:lin ang="18900000" scaled="1"/>
          </a:gradFill>
          <a:ln w="19050">
            <a:solidFill>
              <a:srgbClr val="1E1E5C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4" name="Nadpis 1"/>
          <p:cNvSpPr txBox="1">
            <a:spLocks/>
          </p:cNvSpPr>
          <p:nvPr/>
        </p:nvSpPr>
        <p:spPr>
          <a:xfrm>
            <a:off x="53955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Vodivosť v polovodičoch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5" name="Obdĺžnik 144"/>
          <p:cNvSpPr/>
          <p:nvPr/>
        </p:nvSpPr>
        <p:spPr>
          <a:xfrm>
            <a:off x="539552" y="908720"/>
            <a:ext cx="1512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sk-SK" sz="3200" dirty="0" smtClean="0"/>
              <a:t>Typ N</a:t>
            </a:r>
            <a:endParaRPr lang="sk-SK" sz="3200" dirty="0"/>
          </a:p>
        </p:txBody>
      </p:sp>
      <p:sp>
        <p:nvSpPr>
          <p:cNvPr id="146" name="BlokTextu 145"/>
          <p:cNvSpPr txBox="1"/>
          <p:nvPr/>
        </p:nvSpPr>
        <p:spPr>
          <a:xfrm>
            <a:off x="6479704" y="1196752"/>
            <a:ext cx="26642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400" dirty="0" smtClean="0">
                <a:solidFill>
                  <a:schemeClr val="accent1">
                    <a:lumMod val="50000"/>
                  </a:schemeClr>
                </a:solidFill>
              </a:rPr>
              <a:t>Voľný elektrón prímesi sa uvoľní a postupuje po kryštalickej mriežke.  Atómy fosforu budú mať kladný náboj, ktorý je pevne viazaný.  Elektróny sa voľne pohybujú a v el. poli konajú usmernený  pohyb – tečie el. prúd – elektrónová vodivosť. </a:t>
            </a:r>
            <a:endParaRPr lang="sk-SK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indefinite" autoRev="1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626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626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626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6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66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91 0.0831 C 0.03073 0.09722 0.03507 0.11227 0.04271 0.1169 C 0.05035 0.12153 0.06546 0.11782 0.07344 0.11088 C 0.08143 0.10393 0.07483 0.08032 0.09098 0.075 C 0.10695 0.06967 0.13941 0.07153 0.17014 0.07916 C 0.20087 0.0868 0.24723 0.11458 0.27466 0.12153 C 0.30278 0.12847 0.3283 0.13889 0.33681 0.12153 C 0.34532 0.10416 0.32691 0.05416 0.32726 0.01782 C 0.32761 -0.01829 0.35417 -0.07616 0.33855 -0.0963 C 0.32292 -0.11644 0.25643 -0.1088 0.23369 -0.10255 C 0.21094 -0.0963 0.21476 -0.0581 0.20209 -0.0581 C 0.18941 -0.0581 0.18438 -0.09375 0.15747 -0.10255 C 0.13056 -0.11135 0.06025 -0.08773 0.04011 -0.11111 C 0.01997 -0.13449 0.04601 -0.21181 0.03698 -0.2419 C 0.02796 -0.27222 0.00521 -0.29074 -0.01388 -0.29283 C -0.03298 -0.29491 -0.06041 -0.275 -0.07743 -0.25463 C -0.09444 -0.23426 -0.10937 -0.19491 -0.11597 -0.1706 C -0.12256 -0.1463 -0.10086 -0.12084 -0.11701 -0.1088 C -0.13315 -0.09676 -0.19375 -0.12801 -0.21232 -0.09838 C -0.2309 -0.06875 -0.24878 0.03773 -0.22812 0.06875 C -0.20746 0.09977 -0.10763 0.05486 -0.08854 0.08773 C -0.06944 0.1206 -0.12604 0.2368 -0.11388 0.26528 C -0.10173 0.29352 -0.04079 0.25046 -0.01545 0.25671 C 0.0099 0.26296 0.0224 0.30301 0.03855 0.30324 C 0.05469 0.30347 0.06129 0.26759 0.08143 0.25879 C 0.10157 0.25 0.14323 0.27592 0.15921 0.25046 C 0.17518 0.225 0.16702 0.13171 0.17709 0.10625 C 0.18716 0.08078 0.2231 0.12361 0.21928 0.09768 C 0.21546 0.07176 0.18386 -0.02176 0.154 -0.04931 C 0.12414 -0.07685 0.06129 -0.09005 0.03976 -0.06806 C 0.01823 -0.04607 0.02761 0.05115 0.02448 0.0824 C 0.02448 0.08264 0.02691 0.0831 0.02691 0.08333 Z " pathEditMode="relative" rAng="0" ptsTypes="aaaaaaaaaaaaaaaaaaaaaaaaaaaaaaaa">
                                      <p:cBhvr>
                                        <p:cTn id="11" dur="25000" fill="hold"/>
                                        <p:tgtEl>
                                          <p:spTgt spid="626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40" name="Rectangle 132"/>
          <p:cNvSpPr>
            <a:spLocks noChangeArrowheads="1"/>
          </p:cNvSpPr>
          <p:nvPr/>
        </p:nvSpPr>
        <p:spPr bwMode="auto">
          <a:xfrm>
            <a:off x="251520" y="5877272"/>
            <a:ext cx="8096705" cy="55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600" tIns="46038" rIns="92075" bIns="46038">
            <a:spAutoFit/>
          </a:bodyPr>
          <a:lstStyle/>
          <a:p>
            <a:pPr defTabSz="762000"/>
            <a:r>
              <a:rPr lang="sk-SK" sz="3000" dirty="0" smtClean="0">
                <a:latin typeface="Times New Roman" pitchFamily="18" charset="0"/>
              </a:rPr>
              <a:t>Niektorý atóm germánia nahradíme atómom india. </a:t>
            </a:r>
            <a:endParaRPr lang="sk-SK" sz="3000" dirty="0">
              <a:latin typeface="Times New Roman" pitchFamily="18" charset="0"/>
            </a:endParaRPr>
          </a:p>
        </p:txBody>
      </p:sp>
      <p:graphicFrame>
        <p:nvGraphicFramePr>
          <p:cNvPr id="43161" name="Object 153"/>
          <p:cNvGraphicFramePr>
            <a:graphicFrameLocks noChangeAspect="1"/>
          </p:cNvGraphicFramePr>
          <p:nvPr/>
        </p:nvGraphicFramePr>
        <p:xfrm>
          <a:off x="7334250" y="1665288"/>
          <a:ext cx="879475" cy="728662"/>
        </p:xfrm>
        <a:graphic>
          <a:graphicData uri="http://schemas.openxmlformats.org/presentationml/2006/ole">
            <p:oleObj spid="_x0000_s19458" name="Rovnica" r:id="rId4" imgW="291960" imgH="241200" progId="Equation.3">
              <p:embed/>
            </p:oleObj>
          </a:graphicData>
        </a:graphic>
      </p:graphicFrame>
      <p:grpSp>
        <p:nvGrpSpPr>
          <p:cNvPr id="2" name="Group 156"/>
          <p:cNvGrpSpPr>
            <a:grpSpLocks/>
          </p:cNvGrpSpPr>
          <p:nvPr/>
        </p:nvGrpSpPr>
        <p:grpSpPr bwMode="auto">
          <a:xfrm>
            <a:off x="539552" y="1556792"/>
            <a:ext cx="5929313" cy="4300537"/>
            <a:chOff x="310" y="607"/>
            <a:chExt cx="3735" cy="2709"/>
          </a:xfrm>
          <a:solidFill>
            <a:srgbClr val="FFC000"/>
          </a:solidFill>
        </p:grpSpPr>
        <p:sp>
          <p:nvSpPr>
            <p:cNvPr id="4118" name="Line 157"/>
            <p:cNvSpPr>
              <a:spLocks noChangeShapeType="1"/>
            </p:cNvSpPr>
            <p:nvPr/>
          </p:nvSpPr>
          <p:spPr bwMode="auto">
            <a:xfrm rot="-5400000">
              <a:off x="1476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19" name="Line 158"/>
            <p:cNvSpPr>
              <a:spLocks noChangeShapeType="1"/>
            </p:cNvSpPr>
            <p:nvPr/>
          </p:nvSpPr>
          <p:spPr bwMode="auto">
            <a:xfrm rot="-5400000">
              <a:off x="1600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20" name="Line 159"/>
            <p:cNvSpPr>
              <a:spLocks noChangeShapeType="1"/>
            </p:cNvSpPr>
            <p:nvPr/>
          </p:nvSpPr>
          <p:spPr bwMode="auto">
            <a:xfrm rot="-5400000">
              <a:off x="1480" y="234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21" name="Line 160"/>
            <p:cNvSpPr>
              <a:spLocks noChangeShapeType="1"/>
            </p:cNvSpPr>
            <p:nvPr/>
          </p:nvSpPr>
          <p:spPr bwMode="auto">
            <a:xfrm rot="-5400000">
              <a:off x="1604" y="235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22" name="Line 161"/>
            <p:cNvSpPr>
              <a:spLocks noChangeShapeType="1"/>
            </p:cNvSpPr>
            <p:nvPr/>
          </p:nvSpPr>
          <p:spPr bwMode="auto">
            <a:xfrm rot="-5400000">
              <a:off x="1478" y="157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23" name="Line 162"/>
            <p:cNvSpPr>
              <a:spLocks noChangeShapeType="1"/>
            </p:cNvSpPr>
            <p:nvPr/>
          </p:nvSpPr>
          <p:spPr bwMode="auto">
            <a:xfrm rot="-5400000">
              <a:off x="1602" y="157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24" name="Line 163"/>
            <p:cNvSpPr>
              <a:spLocks noChangeShapeType="1"/>
            </p:cNvSpPr>
            <p:nvPr/>
          </p:nvSpPr>
          <p:spPr bwMode="auto">
            <a:xfrm rot="-5400000">
              <a:off x="1476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25" name="Line 164"/>
            <p:cNvSpPr>
              <a:spLocks noChangeShapeType="1"/>
            </p:cNvSpPr>
            <p:nvPr/>
          </p:nvSpPr>
          <p:spPr bwMode="auto">
            <a:xfrm rot="-5400000">
              <a:off x="1600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26" name="Line 165"/>
            <p:cNvSpPr>
              <a:spLocks noChangeShapeType="1"/>
            </p:cNvSpPr>
            <p:nvPr/>
          </p:nvSpPr>
          <p:spPr bwMode="auto">
            <a:xfrm rot="-5400000">
              <a:off x="2320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27" name="Line 166"/>
            <p:cNvSpPr>
              <a:spLocks noChangeShapeType="1"/>
            </p:cNvSpPr>
            <p:nvPr/>
          </p:nvSpPr>
          <p:spPr bwMode="auto">
            <a:xfrm rot="-5400000">
              <a:off x="2444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28" name="Line 167"/>
            <p:cNvSpPr>
              <a:spLocks noChangeShapeType="1"/>
            </p:cNvSpPr>
            <p:nvPr/>
          </p:nvSpPr>
          <p:spPr bwMode="auto">
            <a:xfrm rot="-5400000">
              <a:off x="2324" y="232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29" name="Line 168"/>
            <p:cNvSpPr>
              <a:spLocks noChangeShapeType="1"/>
            </p:cNvSpPr>
            <p:nvPr/>
          </p:nvSpPr>
          <p:spPr bwMode="auto">
            <a:xfrm rot="-5400000">
              <a:off x="2448" y="233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30" name="Line 169"/>
            <p:cNvSpPr>
              <a:spLocks noChangeShapeType="1"/>
            </p:cNvSpPr>
            <p:nvPr/>
          </p:nvSpPr>
          <p:spPr bwMode="auto">
            <a:xfrm rot="-5400000">
              <a:off x="2322" y="155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31" name="Line 170"/>
            <p:cNvSpPr>
              <a:spLocks noChangeShapeType="1"/>
            </p:cNvSpPr>
            <p:nvPr/>
          </p:nvSpPr>
          <p:spPr bwMode="auto">
            <a:xfrm rot="-5400000">
              <a:off x="2446" y="155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32" name="Line 171"/>
            <p:cNvSpPr>
              <a:spLocks noChangeShapeType="1"/>
            </p:cNvSpPr>
            <p:nvPr/>
          </p:nvSpPr>
          <p:spPr bwMode="auto">
            <a:xfrm rot="-5400000">
              <a:off x="2320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33" name="Line 172"/>
            <p:cNvSpPr>
              <a:spLocks noChangeShapeType="1"/>
            </p:cNvSpPr>
            <p:nvPr/>
          </p:nvSpPr>
          <p:spPr bwMode="auto">
            <a:xfrm rot="-5400000">
              <a:off x="2444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34" name="Line 173"/>
            <p:cNvSpPr>
              <a:spLocks noChangeShapeType="1"/>
            </p:cNvSpPr>
            <p:nvPr/>
          </p:nvSpPr>
          <p:spPr bwMode="auto">
            <a:xfrm rot="-5400000">
              <a:off x="3164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35" name="Line 174"/>
            <p:cNvSpPr>
              <a:spLocks noChangeShapeType="1"/>
            </p:cNvSpPr>
            <p:nvPr/>
          </p:nvSpPr>
          <p:spPr bwMode="auto">
            <a:xfrm rot="-5400000">
              <a:off x="3288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36" name="Line 175"/>
            <p:cNvSpPr>
              <a:spLocks noChangeShapeType="1"/>
            </p:cNvSpPr>
            <p:nvPr/>
          </p:nvSpPr>
          <p:spPr bwMode="auto">
            <a:xfrm rot="-5400000">
              <a:off x="3168" y="2379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37" name="Line 176"/>
            <p:cNvSpPr>
              <a:spLocks noChangeShapeType="1"/>
            </p:cNvSpPr>
            <p:nvPr/>
          </p:nvSpPr>
          <p:spPr bwMode="auto">
            <a:xfrm rot="-5400000">
              <a:off x="3292" y="2359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38" name="Line 177"/>
            <p:cNvSpPr>
              <a:spLocks noChangeShapeType="1"/>
            </p:cNvSpPr>
            <p:nvPr/>
          </p:nvSpPr>
          <p:spPr bwMode="auto">
            <a:xfrm rot="-5400000">
              <a:off x="3166" y="157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39" name="Line 178"/>
            <p:cNvSpPr>
              <a:spLocks noChangeShapeType="1"/>
            </p:cNvSpPr>
            <p:nvPr/>
          </p:nvSpPr>
          <p:spPr bwMode="auto">
            <a:xfrm rot="-5400000">
              <a:off x="3290" y="158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40" name="Line 179"/>
            <p:cNvSpPr>
              <a:spLocks noChangeShapeType="1"/>
            </p:cNvSpPr>
            <p:nvPr/>
          </p:nvSpPr>
          <p:spPr bwMode="auto">
            <a:xfrm rot="-5400000">
              <a:off x="3164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41" name="Line 180"/>
            <p:cNvSpPr>
              <a:spLocks noChangeShapeType="1"/>
            </p:cNvSpPr>
            <p:nvPr/>
          </p:nvSpPr>
          <p:spPr bwMode="auto">
            <a:xfrm rot="-5400000">
              <a:off x="3288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42" name="Line 181"/>
            <p:cNvSpPr>
              <a:spLocks noChangeShapeType="1"/>
            </p:cNvSpPr>
            <p:nvPr/>
          </p:nvSpPr>
          <p:spPr bwMode="auto">
            <a:xfrm rot="-5400000">
              <a:off x="632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43" name="Line 182"/>
            <p:cNvSpPr>
              <a:spLocks noChangeShapeType="1"/>
            </p:cNvSpPr>
            <p:nvPr/>
          </p:nvSpPr>
          <p:spPr bwMode="auto">
            <a:xfrm rot="-5400000">
              <a:off x="756" y="310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44" name="Line 183"/>
            <p:cNvSpPr>
              <a:spLocks noChangeShapeType="1"/>
            </p:cNvSpPr>
            <p:nvPr/>
          </p:nvSpPr>
          <p:spPr bwMode="auto">
            <a:xfrm rot="-5400000">
              <a:off x="636" y="236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45" name="Line 184"/>
            <p:cNvSpPr>
              <a:spLocks noChangeShapeType="1"/>
            </p:cNvSpPr>
            <p:nvPr/>
          </p:nvSpPr>
          <p:spPr bwMode="auto">
            <a:xfrm rot="-5400000">
              <a:off x="760" y="237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46" name="Line 185"/>
            <p:cNvSpPr>
              <a:spLocks noChangeShapeType="1"/>
            </p:cNvSpPr>
            <p:nvPr/>
          </p:nvSpPr>
          <p:spPr bwMode="auto">
            <a:xfrm rot="-5400000">
              <a:off x="634" y="159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47" name="Line 186"/>
            <p:cNvSpPr>
              <a:spLocks noChangeShapeType="1"/>
            </p:cNvSpPr>
            <p:nvPr/>
          </p:nvSpPr>
          <p:spPr bwMode="auto">
            <a:xfrm rot="-5400000">
              <a:off x="758" y="159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48" name="Line 187"/>
            <p:cNvSpPr>
              <a:spLocks noChangeShapeType="1"/>
            </p:cNvSpPr>
            <p:nvPr/>
          </p:nvSpPr>
          <p:spPr bwMode="auto">
            <a:xfrm rot="-5400000">
              <a:off x="632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49" name="Line 188"/>
            <p:cNvSpPr>
              <a:spLocks noChangeShapeType="1"/>
            </p:cNvSpPr>
            <p:nvPr/>
          </p:nvSpPr>
          <p:spPr bwMode="auto">
            <a:xfrm rot="-5400000">
              <a:off x="756" y="823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50" name="Line 189"/>
            <p:cNvSpPr>
              <a:spLocks noChangeShapeType="1"/>
            </p:cNvSpPr>
            <p:nvPr/>
          </p:nvSpPr>
          <p:spPr bwMode="auto">
            <a:xfrm>
              <a:off x="1104" y="270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51" name="Line 190"/>
            <p:cNvSpPr>
              <a:spLocks noChangeShapeType="1"/>
            </p:cNvSpPr>
            <p:nvPr/>
          </p:nvSpPr>
          <p:spPr bwMode="auto">
            <a:xfrm>
              <a:off x="1096" y="283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52" name="Line 191"/>
            <p:cNvSpPr>
              <a:spLocks noChangeShapeType="1"/>
            </p:cNvSpPr>
            <p:nvPr/>
          </p:nvSpPr>
          <p:spPr bwMode="auto">
            <a:xfrm>
              <a:off x="1930" y="270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53" name="Line 192"/>
            <p:cNvSpPr>
              <a:spLocks noChangeShapeType="1"/>
            </p:cNvSpPr>
            <p:nvPr/>
          </p:nvSpPr>
          <p:spPr bwMode="auto">
            <a:xfrm>
              <a:off x="1952" y="283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54" name="Line 193"/>
            <p:cNvSpPr>
              <a:spLocks noChangeShapeType="1"/>
            </p:cNvSpPr>
            <p:nvPr/>
          </p:nvSpPr>
          <p:spPr bwMode="auto">
            <a:xfrm>
              <a:off x="2774" y="2704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55" name="Line 194"/>
            <p:cNvSpPr>
              <a:spLocks noChangeShapeType="1"/>
            </p:cNvSpPr>
            <p:nvPr/>
          </p:nvSpPr>
          <p:spPr bwMode="auto">
            <a:xfrm>
              <a:off x="2783" y="282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56" name="Line 195"/>
            <p:cNvSpPr>
              <a:spLocks noChangeShapeType="1"/>
            </p:cNvSpPr>
            <p:nvPr/>
          </p:nvSpPr>
          <p:spPr bwMode="auto">
            <a:xfrm>
              <a:off x="3613" y="270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57" name="Line 196"/>
            <p:cNvSpPr>
              <a:spLocks noChangeShapeType="1"/>
            </p:cNvSpPr>
            <p:nvPr/>
          </p:nvSpPr>
          <p:spPr bwMode="auto">
            <a:xfrm>
              <a:off x="3613" y="282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58" name="Line 197"/>
            <p:cNvSpPr>
              <a:spLocks noChangeShapeType="1"/>
            </p:cNvSpPr>
            <p:nvPr/>
          </p:nvSpPr>
          <p:spPr bwMode="auto">
            <a:xfrm>
              <a:off x="310" y="270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59" name="Line 198"/>
            <p:cNvSpPr>
              <a:spLocks noChangeShapeType="1"/>
            </p:cNvSpPr>
            <p:nvPr/>
          </p:nvSpPr>
          <p:spPr bwMode="auto">
            <a:xfrm>
              <a:off x="310" y="283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60" name="Line 199"/>
            <p:cNvSpPr>
              <a:spLocks noChangeShapeType="1"/>
            </p:cNvSpPr>
            <p:nvPr/>
          </p:nvSpPr>
          <p:spPr bwMode="auto">
            <a:xfrm>
              <a:off x="1126" y="191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61" name="Line 200"/>
            <p:cNvSpPr>
              <a:spLocks noChangeShapeType="1"/>
            </p:cNvSpPr>
            <p:nvPr/>
          </p:nvSpPr>
          <p:spPr bwMode="auto">
            <a:xfrm>
              <a:off x="1118" y="204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62" name="Line 201"/>
            <p:cNvSpPr>
              <a:spLocks noChangeShapeType="1"/>
            </p:cNvSpPr>
            <p:nvPr/>
          </p:nvSpPr>
          <p:spPr bwMode="auto">
            <a:xfrm>
              <a:off x="1938" y="191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63" name="Line 202"/>
            <p:cNvSpPr>
              <a:spLocks noChangeShapeType="1"/>
            </p:cNvSpPr>
            <p:nvPr/>
          </p:nvSpPr>
          <p:spPr bwMode="auto">
            <a:xfrm>
              <a:off x="1946" y="204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64" name="Line 203"/>
            <p:cNvSpPr>
              <a:spLocks noChangeShapeType="1"/>
            </p:cNvSpPr>
            <p:nvPr/>
          </p:nvSpPr>
          <p:spPr bwMode="auto">
            <a:xfrm>
              <a:off x="2775" y="1914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65" name="Line 204"/>
            <p:cNvSpPr>
              <a:spLocks noChangeShapeType="1"/>
            </p:cNvSpPr>
            <p:nvPr/>
          </p:nvSpPr>
          <p:spPr bwMode="auto">
            <a:xfrm>
              <a:off x="2783" y="203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66" name="Line 205"/>
            <p:cNvSpPr>
              <a:spLocks noChangeShapeType="1"/>
            </p:cNvSpPr>
            <p:nvPr/>
          </p:nvSpPr>
          <p:spPr bwMode="auto">
            <a:xfrm>
              <a:off x="3613" y="191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67" name="Line 206"/>
            <p:cNvSpPr>
              <a:spLocks noChangeShapeType="1"/>
            </p:cNvSpPr>
            <p:nvPr/>
          </p:nvSpPr>
          <p:spPr bwMode="auto">
            <a:xfrm>
              <a:off x="3613" y="203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68" name="Line 207"/>
            <p:cNvSpPr>
              <a:spLocks noChangeShapeType="1"/>
            </p:cNvSpPr>
            <p:nvPr/>
          </p:nvSpPr>
          <p:spPr bwMode="auto">
            <a:xfrm>
              <a:off x="310" y="191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69" name="Line 208"/>
            <p:cNvSpPr>
              <a:spLocks noChangeShapeType="1"/>
            </p:cNvSpPr>
            <p:nvPr/>
          </p:nvSpPr>
          <p:spPr bwMode="auto">
            <a:xfrm>
              <a:off x="310" y="204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70" name="Line 209"/>
            <p:cNvSpPr>
              <a:spLocks noChangeShapeType="1"/>
            </p:cNvSpPr>
            <p:nvPr/>
          </p:nvSpPr>
          <p:spPr bwMode="auto">
            <a:xfrm>
              <a:off x="1120" y="112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71" name="Line 210"/>
            <p:cNvSpPr>
              <a:spLocks noChangeShapeType="1"/>
            </p:cNvSpPr>
            <p:nvPr/>
          </p:nvSpPr>
          <p:spPr bwMode="auto">
            <a:xfrm>
              <a:off x="1112" y="125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72" name="Line 211"/>
            <p:cNvSpPr>
              <a:spLocks noChangeShapeType="1"/>
            </p:cNvSpPr>
            <p:nvPr/>
          </p:nvSpPr>
          <p:spPr bwMode="auto">
            <a:xfrm>
              <a:off x="1946" y="112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73" name="Line 212"/>
            <p:cNvSpPr>
              <a:spLocks noChangeShapeType="1"/>
            </p:cNvSpPr>
            <p:nvPr/>
          </p:nvSpPr>
          <p:spPr bwMode="auto">
            <a:xfrm>
              <a:off x="1938" y="125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74" name="Line 213"/>
            <p:cNvSpPr>
              <a:spLocks noChangeShapeType="1"/>
            </p:cNvSpPr>
            <p:nvPr/>
          </p:nvSpPr>
          <p:spPr bwMode="auto">
            <a:xfrm>
              <a:off x="2783" y="1124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75" name="Line 214"/>
            <p:cNvSpPr>
              <a:spLocks noChangeShapeType="1"/>
            </p:cNvSpPr>
            <p:nvPr/>
          </p:nvSpPr>
          <p:spPr bwMode="auto">
            <a:xfrm>
              <a:off x="2775" y="1248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76" name="Line 215"/>
            <p:cNvSpPr>
              <a:spLocks noChangeShapeType="1"/>
            </p:cNvSpPr>
            <p:nvPr/>
          </p:nvSpPr>
          <p:spPr bwMode="auto">
            <a:xfrm>
              <a:off x="3613" y="1122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77" name="Line 216"/>
            <p:cNvSpPr>
              <a:spLocks noChangeShapeType="1"/>
            </p:cNvSpPr>
            <p:nvPr/>
          </p:nvSpPr>
          <p:spPr bwMode="auto">
            <a:xfrm>
              <a:off x="3613" y="124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78" name="Line 217"/>
            <p:cNvSpPr>
              <a:spLocks noChangeShapeType="1"/>
            </p:cNvSpPr>
            <p:nvPr/>
          </p:nvSpPr>
          <p:spPr bwMode="auto">
            <a:xfrm>
              <a:off x="310" y="1126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79" name="Line 218"/>
            <p:cNvSpPr>
              <a:spLocks noChangeShapeType="1"/>
            </p:cNvSpPr>
            <p:nvPr/>
          </p:nvSpPr>
          <p:spPr bwMode="auto">
            <a:xfrm>
              <a:off x="310" y="1250"/>
              <a:ext cx="432" cy="0"/>
            </a:xfrm>
            <a:prstGeom prst="line">
              <a:avLst/>
            </a:prstGeom>
            <a:grpFill/>
            <a:ln w="15875">
              <a:solidFill>
                <a:srgbClr val="4D4D4D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80" name="Oval 219"/>
            <p:cNvSpPr>
              <a:spLocks noChangeArrowheads="1"/>
            </p:cNvSpPr>
            <p:nvPr/>
          </p:nvSpPr>
          <p:spPr bwMode="auto">
            <a:xfrm>
              <a:off x="1522" y="965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81" name="Rectangle 220"/>
            <p:cNvSpPr>
              <a:spLocks noChangeArrowheads="1"/>
            </p:cNvSpPr>
            <p:nvPr/>
          </p:nvSpPr>
          <p:spPr bwMode="auto">
            <a:xfrm>
              <a:off x="1609" y="1040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4182" name="Oval 221"/>
            <p:cNvSpPr>
              <a:spLocks noChangeArrowheads="1"/>
            </p:cNvSpPr>
            <p:nvPr/>
          </p:nvSpPr>
          <p:spPr bwMode="auto">
            <a:xfrm>
              <a:off x="682" y="1756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83" name="Rectangle 222"/>
            <p:cNvSpPr>
              <a:spLocks noChangeArrowheads="1"/>
            </p:cNvSpPr>
            <p:nvPr/>
          </p:nvSpPr>
          <p:spPr bwMode="auto">
            <a:xfrm>
              <a:off x="769" y="1831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4184" name="Oval 223"/>
            <p:cNvSpPr>
              <a:spLocks noChangeArrowheads="1"/>
            </p:cNvSpPr>
            <p:nvPr/>
          </p:nvSpPr>
          <p:spPr bwMode="auto">
            <a:xfrm>
              <a:off x="2362" y="1756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85" name="Rectangle 224"/>
            <p:cNvSpPr>
              <a:spLocks noChangeArrowheads="1"/>
            </p:cNvSpPr>
            <p:nvPr/>
          </p:nvSpPr>
          <p:spPr bwMode="auto">
            <a:xfrm>
              <a:off x="2449" y="1831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4186" name="Oval 225"/>
            <p:cNvSpPr>
              <a:spLocks noChangeArrowheads="1"/>
            </p:cNvSpPr>
            <p:nvPr/>
          </p:nvSpPr>
          <p:spPr bwMode="auto">
            <a:xfrm>
              <a:off x="1522" y="2534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87" name="Rectangle 226"/>
            <p:cNvSpPr>
              <a:spLocks noChangeArrowheads="1"/>
            </p:cNvSpPr>
            <p:nvPr/>
          </p:nvSpPr>
          <p:spPr bwMode="auto">
            <a:xfrm>
              <a:off x="1609" y="2609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4188" name="Oval 227"/>
            <p:cNvSpPr>
              <a:spLocks noChangeArrowheads="1"/>
            </p:cNvSpPr>
            <p:nvPr/>
          </p:nvSpPr>
          <p:spPr bwMode="auto">
            <a:xfrm>
              <a:off x="682" y="965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89" name="Rectangle 228"/>
            <p:cNvSpPr>
              <a:spLocks noChangeArrowheads="1"/>
            </p:cNvSpPr>
            <p:nvPr/>
          </p:nvSpPr>
          <p:spPr bwMode="auto">
            <a:xfrm>
              <a:off x="769" y="1040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4190" name="Oval 229"/>
            <p:cNvSpPr>
              <a:spLocks noChangeArrowheads="1"/>
            </p:cNvSpPr>
            <p:nvPr/>
          </p:nvSpPr>
          <p:spPr bwMode="auto">
            <a:xfrm>
              <a:off x="2362" y="965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91" name="Rectangle 230"/>
            <p:cNvSpPr>
              <a:spLocks noChangeArrowheads="1"/>
            </p:cNvSpPr>
            <p:nvPr/>
          </p:nvSpPr>
          <p:spPr bwMode="auto">
            <a:xfrm>
              <a:off x="2449" y="1040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4192" name="Oval 231"/>
            <p:cNvSpPr>
              <a:spLocks noChangeArrowheads="1"/>
            </p:cNvSpPr>
            <p:nvPr/>
          </p:nvSpPr>
          <p:spPr bwMode="auto">
            <a:xfrm>
              <a:off x="3202" y="965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93" name="Rectangle 232"/>
            <p:cNvSpPr>
              <a:spLocks noChangeArrowheads="1"/>
            </p:cNvSpPr>
            <p:nvPr/>
          </p:nvSpPr>
          <p:spPr bwMode="auto">
            <a:xfrm>
              <a:off x="3289" y="1040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4194" name="Oval 233"/>
            <p:cNvSpPr>
              <a:spLocks noChangeArrowheads="1"/>
            </p:cNvSpPr>
            <p:nvPr/>
          </p:nvSpPr>
          <p:spPr bwMode="auto">
            <a:xfrm>
              <a:off x="3202" y="1756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95" name="Rectangle 234"/>
            <p:cNvSpPr>
              <a:spLocks noChangeArrowheads="1"/>
            </p:cNvSpPr>
            <p:nvPr/>
          </p:nvSpPr>
          <p:spPr bwMode="auto">
            <a:xfrm>
              <a:off x="3289" y="1831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4196" name="Oval 235"/>
            <p:cNvSpPr>
              <a:spLocks noChangeArrowheads="1"/>
            </p:cNvSpPr>
            <p:nvPr/>
          </p:nvSpPr>
          <p:spPr bwMode="auto">
            <a:xfrm>
              <a:off x="682" y="2534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97" name="Rectangle 236"/>
            <p:cNvSpPr>
              <a:spLocks noChangeArrowheads="1"/>
            </p:cNvSpPr>
            <p:nvPr/>
          </p:nvSpPr>
          <p:spPr bwMode="auto">
            <a:xfrm>
              <a:off x="769" y="2609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4198" name="Oval 237"/>
            <p:cNvSpPr>
              <a:spLocks noChangeArrowheads="1"/>
            </p:cNvSpPr>
            <p:nvPr/>
          </p:nvSpPr>
          <p:spPr bwMode="auto">
            <a:xfrm>
              <a:off x="2362" y="2534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99" name="Rectangle 238"/>
            <p:cNvSpPr>
              <a:spLocks noChangeArrowheads="1"/>
            </p:cNvSpPr>
            <p:nvPr/>
          </p:nvSpPr>
          <p:spPr bwMode="auto">
            <a:xfrm>
              <a:off x="2449" y="2609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4200" name="Oval 239"/>
            <p:cNvSpPr>
              <a:spLocks noChangeArrowheads="1"/>
            </p:cNvSpPr>
            <p:nvPr/>
          </p:nvSpPr>
          <p:spPr bwMode="auto">
            <a:xfrm>
              <a:off x="3202" y="2534"/>
              <a:ext cx="453" cy="453"/>
            </a:xfrm>
            <a:prstGeom prst="ellipse">
              <a:avLst/>
            </a:prstGeom>
            <a:grp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01" name="Rectangle 240"/>
            <p:cNvSpPr>
              <a:spLocks noChangeArrowheads="1"/>
            </p:cNvSpPr>
            <p:nvPr/>
          </p:nvSpPr>
          <p:spPr bwMode="auto">
            <a:xfrm>
              <a:off x="3289" y="2609"/>
              <a:ext cx="295" cy="233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4202" name="Oval 241"/>
            <p:cNvSpPr>
              <a:spLocks noChangeAspect="1" noChangeArrowheads="1"/>
            </p:cNvSpPr>
            <p:nvPr/>
          </p:nvSpPr>
          <p:spPr bwMode="auto">
            <a:xfrm>
              <a:off x="2620" y="1577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03" name="Oval 242"/>
            <p:cNvSpPr>
              <a:spLocks noChangeAspect="1" noChangeArrowheads="1"/>
            </p:cNvSpPr>
            <p:nvPr/>
          </p:nvSpPr>
          <p:spPr bwMode="auto">
            <a:xfrm>
              <a:off x="2937" y="198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04" name="Oval 243"/>
            <p:cNvSpPr>
              <a:spLocks noChangeAspect="1" noChangeArrowheads="1"/>
            </p:cNvSpPr>
            <p:nvPr/>
          </p:nvSpPr>
          <p:spPr bwMode="auto">
            <a:xfrm>
              <a:off x="2498" y="231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05" name="Oval 244"/>
            <p:cNvSpPr>
              <a:spLocks noChangeAspect="1" noChangeArrowheads="1"/>
            </p:cNvSpPr>
            <p:nvPr/>
          </p:nvSpPr>
          <p:spPr bwMode="auto">
            <a:xfrm>
              <a:off x="2184" y="187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06" name="Oval 245"/>
            <p:cNvSpPr>
              <a:spLocks noChangeAspect="1" noChangeArrowheads="1"/>
            </p:cNvSpPr>
            <p:nvPr/>
          </p:nvSpPr>
          <p:spPr bwMode="auto">
            <a:xfrm>
              <a:off x="934" y="1577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07" name="Oval 246"/>
            <p:cNvSpPr>
              <a:spLocks noChangeAspect="1" noChangeArrowheads="1"/>
            </p:cNvSpPr>
            <p:nvPr/>
          </p:nvSpPr>
          <p:spPr bwMode="auto">
            <a:xfrm>
              <a:off x="1240" y="2001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08" name="Oval 247"/>
            <p:cNvSpPr>
              <a:spLocks noChangeAspect="1" noChangeArrowheads="1"/>
            </p:cNvSpPr>
            <p:nvPr/>
          </p:nvSpPr>
          <p:spPr bwMode="auto">
            <a:xfrm>
              <a:off x="814" y="231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09" name="Oval 248"/>
            <p:cNvSpPr>
              <a:spLocks noChangeAspect="1" noChangeArrowheads="1"/>
            </p:cNvSpPr>
            <p:nvPr/>
          </p:nvSpPr>
          <p:spPr bwMode="auto">
            <a:xfrm>
              <a:off x="510" y="186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10" name="Oval 249"/>
            <p:cNvSpPr>
              <a:spLocks noChangeAspect="1" noChangeArrowheads="1"/>
            </p:cNvSpPr>
            <p:nvPr/>
          </p:nvSpPr>
          <p:spPr bwMode="auto">
            <a:xfrm>
              <a:off x="1776" y="239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11" name="Oval 250"/>
            <p:cNvSpPr>
              <a:spLocks noChangeAspect="1" noChangeArrowheads="1"/>
            </p:cNvSpPr>
            <p:nvPr/>
          </p:nvSpPr>
          <p:spPr bwMode="auto">
            <a:xfrm>
              <a:off x="2088" y="278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12" name="Oval 251"/>
            <p:cNvSpPr>
              <a:spLocks noChangeAspect="1" noChangeArrowheads="1"/>
            </p:cNvSpPr>
            <p:nvPr/>
          </p:nvSpPr>
          <p:spPr bwMode="auto">
            <a:xfrm>
              <a:off x="1652" y="307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13" name="Oval 252"/>
            <p:cNvSpPr>
              <a:spLocks noChangeAspect="1" noChangeArrowheads="1"/>
            </p:cNvSpPr>
            <p:nvPr/>
          </p:nvSpPr>
          <p:spPr bwMode="auto">
            <a:xfrm>
              <a:off x="1333" y="265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14" name="Oval 253"/>
            <p:cNvSpPr>
              <a:spLocks noChangeAspect="1" noChangeArrowheads="1"/>
            </p:cNvSpPr>
            <p:nvPr/>
          </p:nvSpPr>
          <p:spPr bwMode="auto">
            <a:xfrm>
              <a:off x="1778" y="800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15" name="Oval 254"/>
            <p:cNvSpPr>
              <a:spLocks noChangeAspect="1" noChangeArrowheads="1"/>
            </p:cNvSpPr>
            <p:nvPr/>
          </p:nvSpPr>
          <p:spPr bwMode="auto">
            <a:xfrm>
              <a:off x="2088" y="1197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16" name="Oval 255"/>
            <p:cNvSpPr>
              <a:spLocks noChangeAspect="1" noChangeArrowheads="1"/>
            </p:cNvSpPr>
            <p:nvPr/>
          </p:nvSpPr>
          <p:spPr bwMode="auto">
            <a:xfrm>
              <a:off x="1654" y="1496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17" name="Oval 256"/>
            <p:cNvSpPr>
              <a:spLocks noChangeAspect="1" noChangeArrowheads="1"/>
            </p:cNvSpPr>
            <p:nvPr/>
          </p:nvSpPr>
          <p:spPr bwMode="auto">
            <a:xfrm>
              <a:off x="1333" y="107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18" name="Oval 257"/>
            <p:cNvSpPr>
              <a:spLocks noChangeAspect="1" noChangeArrowheads="1"/>
            </p:cNvSpPr>
            <p:nvPr/>
          </p:nvSpPr>
          <p:spPr bwMode="auto">
            <a:xfrm>
              <a:off x="1240" y="120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19" name="Oval 258"/>
            <p:cNvSpPr>
              <a:spLocks noChangeAspect="1" noChangeArrowheads="1"/>
            </p:cNvSpPr>
            <p:nvPr/>
          </p:nvSpPr>
          <p:spPr bwMode="auto">
            <a:xfrm>
              <a:off x="3464" y="1577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20" name="Oval 259"/>
            <p:cNvSpPr>
              <a:spLocks noChangeAspect="1" noChangeArrowheads="1"/>
            </p:cNvSpPr>
            <p:nvPr/>
          </p:nvSpPr>
          <p:spPr bwMode="auto">
            <a:xfrm>
              <a:off x="3771" y="199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21" name="Oval 260"/>
            <p:cNvSpPr>
              <a:spLocks noChangeAspect="1" noChangeArrowheads="1"/>
            </p:cNvSpPr>
            <p:nvPr/>
          </p:nvSpPr>
          <p:spPr bwMode="auto">
            <a:xfrm>
              <a:off x="3344" y="231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22" name="Oval 261"/>
            <p:cNvSpPr>
              <a:spLocks noChangeAspect="1" noChangeArrowheads="1"/>
            </p:cNvSpPr>
            <p:nvPr/>
          </p:nvSpPr>
          <p:spPr bwMode="auto">
            <a:xfrm>
              <a:off x="3040" y="1867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23" name="Oval 262"/>
            <p:cNvSpPr>
              <a:spLocks noChangeAspect="1" noChangeArrowheads="1"/>
            </p:cNvSpPr>
            <p:nvPr/>
          </p:nvSpPr>
          <p:spPr bwMode="auto">
            <a:xfrm>
              <a:off x="2624" y="239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24" name="Oval 263"/>
            <p:cNvSpPr>
              <a:spLocks noChangeAspect="1" noChangeArrowheads="1"/>
            </p:cNvSpPr>
            <p:nvPr/>
          </p:nvSpPr>
          <p:spPr bwMode="auto">
            <a:xfrm>
              <a:off x="2937" y="278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25" name="Oval 264"/>
            <p:cNvSpPr>
              <a:spLocks noChangeAspect="1" noChangeArrowheads="1"/>
            </p:cNvSpPr>
            <p:nvPr/>
          </p:nvSpPr>
          <p:spPr bwMode="auto">
            <a:xfrm>
              <a:off x="2496" y="307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26" name="Oval 265"/>
            <p:cNvSpPr>
              <a:spLocks noChangeAspect="1" noChangeArrowheads="1"/>
            </p:cNvSpPr>
            <p:nvPr/>
          </p:nvSpPr>
          <p:spPr bwMode="auto">
            <a:xfrm>
              <a:off x="2184" y="266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27" name="Oval 266"/>
            <p:cNvSpPr>
              <a:spLocks noChangeAspect="1" noChangeArrowheads="1"/>
            </p:cNvSpPr>
            <p:nvPr/>
          </p:nvSpPr>
          <p:spPr bwMode="auto">
            <a:xfrm>
              <a:off x="3472" y="239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28" name="Oval 267"/>
            <p:cNvSpPr>
              <a:spLocks noChangeAspect="1" noChangeArrowheads="1"/>
            </p:cNvSpPr>
            <p:nvPr/>
          </p:nvSpPr>
          <p:spPr bwMode="auto">
            <a:xfrm>
              <a:off x="3771" y="278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29" name="Oval 268"/>
            <p:cNvSpPr>
              <a:spLocks noChangeAspect="1" noChangeArrowheads="1"/>
            </p:cNvSpPr>
            <p:nvPr/>
          </p:nvSpPr>
          <p:spPr bwMode="auto">
            <a:xfrm>
              <a:off x="3340" y="307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30" name="Oval 269"/>
            <p:cNvSpPr>
              <a:spLocks noChangeAspect="1" noChangeArrowheads="1"/>
            </p:cNvSpPr>
            <p:nvPr/>
          </p:nvSpPr>
          <p:spPr bwMode="auto">
            <a:xfrm>
              <a:off x="3040" y="266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31" name="Oval 270"/>
            <p:cNvSpPr>
              <a:spLocks noChangeAspect="1" noChangeArrowheads="1"/>
            </p:cNvSpPr>
            <p:nvPr/>
          </p:nvSpPr>
          <p:spPr bwMode="auto">
            <a:xfrm>
              <a:off x="936" y="239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32" name="Oval 271"/>
            <p:cNvSpPr>
              <a:spLocks noChangeAspect="1" noChangeArrowheads="1"/>
            </p:cNvSpPr>
            <p:nvPr/>
          </p:nvSpPr>
          <p:spPr bwMode="auto">
            <a:xfrm>
              <a:off x="1240" y="278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33" name="Oval 272"/>
            <p:cNvSpPr>
              <a:spLocks noChangeAspect="1" noChangeArrowheads="1"/>
            </p:cNvSpPr>
            <p:nvPr/>
          </p:nvSpPr>
          <p:spPr bwMode="auto">
            <a:xfrm>
              <a:off x="810" y="3072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34" name="Oval 273"/>
            <p:cNvSpPr>
              <a:spLocks noChangeAspect="1" noChangeArrowheads="1"/>
            </p:cNvSpPr>
            <p:nvPr/>
          </p:nvSpPr>
          <p:spPr bwMode="auto">
            <a:xfrm>
              <a:off x="510" y="2661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35" name="Oval 274"/>
            <p:cNvSpPr>
              <a:spLocks noChangeAspect="1" noChangeArrowheads="1"/>
            </p:cNvSpPr>
            <p:nvPr/>
          </p:nvSpPr>
          <p:spPr bwMode="auto">
            <a:xfrm>
              <a:off x="2620" y="800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36" name="Oval 275"/>
            <p:cNvSpPr>
              <a:spLocks noChangeAspect="1" noChangeArrowheads="1"/>
            </p:cNvSpPr>
            <p:nvPr/>
          </p:nvSpPr>
          <p:spPr bwMode="auto">
            <a:xfrm>
              <a:off x="2937" y="120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37" name="Oval 276"/>
            <p:cNvSpPr>
              <a:spLocks noChangeAspect="1" noChangeArrowheads="1"/>
            </p:cNvSpPr>
            <p:nvPr/>
          </p:nvSpPr>
          <p:spPr bwMode="auto">
            <a:xfrm>
              <a:off x="2496" y="1496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38" name="Oval 277"/>
            <p:cNvSpPr>
              <a:spLocks noChangeAspect="1" noChangeArrowheads="1"/>
            </p:cNvSpPr>
            <p:nvPr/>
          </p:nvSpPr>
          <p:spPr bwMode="auto">
            <a:xfrm>
              <a:off x="2184" y="1083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39" name="Oval 278"/>
            <p:cNvSpPr>
              <a:spLocks noChangeAspect="1" noChangeArrowheads="1"/>
            </p:cNvSpPr>
            <p:nvPr/>
          </p:nvSpPr>
          <p:spPr bwMode="auto">
            <a:xfrm>
              <a:off x="3464" y="800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40" name="Oval 279"/>
            <p:cNvSpPr>
              <a:spLocks noChangeAspect="1" noChangeArrowheads="1"/>
            </p:cNvSpPr>
            <p:nvPr/>
          </p:nvSpPr>
          <p:spPr bwMode="auto">
            <a:xfrm>
              <a:off x="3771" y="1201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41" name="Oval 280"/>
            <p:cNvSpPr>
              <a:spLocks noChangeAspect="1" noChangeArrowheads="1"/>
            </p:cNvSpPr>
            <p:nvPr/>
          </p:nvSpPr>
          <p:spPr bwMode="auto">
            <a:xfrm>
              <a:off x="3340" y="1496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42" name="Oval 281"/>
            <p:cNvSpPr>
              <a:spLocks noChangeAspect="1" noChangeArrowheads="1"/>
            </p:cNvSpPr>
            <p:nvPr/>
          </p:nvSpPr>
          <p:spPr bwMode="auto">
            <a:xfrm>
              <a:off x="3040" y="1079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43" name="Oval 282"/>
            <p:cNvSpPr>
              <a:spLocks noChangeAspect="1" noChangeArrowheads="1"/>
            </p:cNvSpPr>
            <p:nvPr/>
          </p:nvSpPr>
          <p:spPr bwMode="auto">
            <a:xfrm>
              <a:off x="934" y="800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44" name="Oval 283"/>
            <p:cNvSpPr>
              <a:spLocks noChangeAspect="1" noChangeArrowheads="1"/>
            </p:cNvSpPr>
            <p:nvPr/>
          </p:nvSpPr>
          <p:spPr bwMode="auto">
            <a:xfrm>
              <a:off x="810" y="1496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45" name="Oval 284"/>
            <p:cNvSpPr>
              <a:spLocks noChangeAspect="1" noChangeArrowheads="1"/>
            </p:cNvSpPr>
            <p:nvPr/>
          </p:nvSpPr>
          <p:spPr bwMode="auto">
            <a:xfrm>
              <a:off x="510" y="1085"/>
              <a:ext cx="79" cy="79"/>
            </a:xfrm>
            <a:prstGeom prst="ellipse">
              <a:avLst/>
            </a:prstGeom>
            <a:grpFill/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" name="Group 285"/>
          <p:cNvGrpSpPr>
            <a:grpSpLocks/>
          </p:cNvGrpSpPr>
          <p:nvPr/>
        </p:nvGrpSpPr>
        <p:grpSpPr bwMode="auto">
          <a:xfrm>
            <a:off x="2267174" y="2564904"/>
            <a:ext cx="1141413" cy="1428751"/>
            <a:chOff x="1378" y="1577"/>
            <a:chExt cx="719" cy="900"/>
          </a:xfrm>
        </p:grpSpPr>
        <p:sp>
          <p:nvSpPr>
            <p:cNvPr id="4112" name="Oval 286"/>
            <p:cNvSpPr>
              <a:spLocks noChangeArrowheads="1"/>
            </p:cNvSpPr>
            <p:nvPr/>
          </p:nvSpPr>
          <p:spPr bwMode="auto">
            <a:xfrm>
              <a:off x="1519" y="2069"/>
              <a:ext cx="453" cy="40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13" name="Rectangle 287"/>
            <p:cNvSpPr>
              <a:spLocks noChangeArrowheads="1"/>
            </p:cNvSpPr>
            <p:nvPr/>
          </p:nvSpPr>
          <p:spPr bwMode="auto">
            <a:xfrm>
              <a:off x="1605" y="2167"/>
              <a:ext cx="2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b="1" dirty="0" err="1" smtClean="0">
                  <a:latin typeface="Times New Roman" pitchFamily="18" charset="0"/>
                </a:rPr>
                <a:t>Ge</a:t>
              </a:r>
              <a:endParaRPr lang="sk-SK" b="1" dirty="0">
                <a:latin typeface="Times New Roman" pitchFamily="18" charset="0"/>
              </a:endParaRPr>
            </a:p>
          </p:txBody>
        </p:sp>
        <p:sp>
          <p:nvSpPr>
            <p:cNvPr id="4114" name="Oval 288"/>
            <p:cNvSpPr>
              <a:spLocks noChangeAspect="1" noChangeArrowheads="1"/>
            </p:cNvSpPr>
            <p:nvPr/>
          </p:nvSpPr>
          <p:spPr bwMode="auto">
            <a:xfrm>
              <a:off x="1778" y="1577"/>
              <a:ext cx="79" cy="79"/>
            </a:xfrm>
            <a:prstGeom prst="ellipse">
              <a:avLst/>
            </a:prstGeom>
            <a:gradFill rotWithShape="1">
              <a:gsLst>
                <a:gs pos="0">
                  <a:srgbClr val="85A3C2"/>
                </a:gs>
                <a:gs pos="50000">
                  <a:srgbClr val="336699"/>
                </a:gs>
                <a:gs pos="100000">
                  <a:srgbClr val="85A3C2"/>
                </a:gs>
              </a:gsLst>
              <a:lin ang="18900000" scaled="1"/>
            </a:gradFill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15" name="Oval 289"/>
            <p:cNvSpPr>
              <a:spLocks noChangeAspect="1" noChangeArrowheads="1"/>
            </p:cNvSpPr>
            <p:nvPr/>
          </p:nvSpPr>
          <p:spPr bwMode="auto">
            <a:xfrm>
              <a:off x="2018" y="2296"/>
              <a:ext cx="79" cy="79"/>
            </a:xfrm>
            <a:prstGeom prst="ellipse">
              <a:avLst/>
            </a:prstGeom>
            <a:gradFill rotWithShape="1">
              <a:gsLst>
                <a:gs pos="0">
                  <a:srgbClr val="85A3C2"/>
                </a:gs>
                <a:gs pos="50000">
                  <a:srgbClr val="336699"/>
                </a:gs>
                <a:gs pos="100000">
                  <a:srgbClr val="85A3C2"/>
                </a:gs>
              </a:gsLst>
              <a:lin ang="18900000" scaled="1"/>
            </a:gradFill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16" name="Oval 290"/>
            <p:cNvSpPr>
              <a:spLocks noChangeAspect="1" noChangeArrowheads="1"/>
            </p:cNvSpPr>
            <p:nvPr/>
          </p:nvSpPr>
          <p:spPr bwMode="auto">
            <a:xfrm>
              <a:off x="1378" y="2212"/>
              <a:ext cx="128" cy="128"/>
            </a:xfrm>
            <a:prstGeom prst="ellipse">
              <a:avLst/>
            </a:prstGeom>
            <a:gradFill rotWithShape="1">
              <a:gsLst>
                <a:gs pos="0">
                  <a:srgbClr val="85A3C2"/>
                </a:gs>
                <a:gs pos="50000">
                  <a:srgbClr val="336699"/>
                </a:gs>
                <a:gs pos="100000">
                  <a:srgbClr val="85A3C2"/>
                </a:gs>
              </a:gsLst>
              <a:lin ang="18900000" scaled="1"/>
            </a:gradFill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17" name="Oval 291"/>
            <p:cNvSpPr>
              <a:spLocks noChangeAspect="1" noChangeArrowheads="1"/>
            </p:cNvSpPr>
            <p:nvPr/>
          </p:nvSpPr>
          <p:spPr bwMode="auto">
            <a:xfrm>
              <a:off x="1787" y="1895"/>
              <a:ext cx="106" cy="106"/>
            </a:xfrm>
            <a:prstGeom prst="ellipse">
              <a:avLst/>
            </a:prstGeom>
            <a:gradFill rotWithShape="1">
              <a:gsLst>
                <a:gs pos="0">
                  <a:srgbClr val="85A3C2"/>
                </a:gs>
                <a:gs pos="50000">
                  <a:srgbClr val="336699"/>
                </a:gs>
                <a:gs pos="100000">
                  <a:srgbClr val="85A3C2"/>
                </a:gs>
              </a:gsLst>
              <a:lin ang="18900000" scaled="1"/>
            </a:gradFill>
            <a:ln w="19050">
              <a:solidFill>
                <a:srgbClr val="1B1B5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5" name="Group 305"/>
          <p:cNvGrpSpPr>
            <a:grpSpLocks/>
          </p:cNvGrpSpPr>
          <p:nvPr/>
        </p:nvGrpSpPr>
        <p:grpSpPr bwMode="auto">
          <a:xfrm>
            <a:off x="7140575" y="2492375"/>
            <a:ext cx="1274763" cy="1300163"/>
            <a:chOff x="4407" y="1563"/>
            <a:chExt cx="803" cy="819"/>
          </a:xfrm>
        </p:grpSpPr>
        <p:sp>
          <p:nvSpPr>
            <p:cNvPr id="4105" name="Oval 296"/>
            <p:cNvSpPr>
              <a:spLocks noChangeArrowheads="1"/>
            </p:cNvSpPr>
            <p:nvPr/>
          </p:nvSpPr>
          <p:spPr bwMode="auto">
            <a:xfrm>
              <a:off x="4429" y="1590"/>
              <a:ext cx="781" cy="782"/>
            </a:xfrm>
            <a:prstGeom prst="ellipse">
              <a:avLst/>
            </a:prstGeom>
            <a:solidFill>
              <a:srgbClr val="EAEAEA">
                <a:alpha val="67058"/>
              </a:srgbClr>
            </a:solidFill>
            <a:ln w="19050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6" name="Oval 297"/>
            <p:cNvSpPr>
              <a:spLocks noChangeArrowheads="1"/>
            </p:cNvSpPr>
            <p:nvPr/>
          </p:nvSpPr>
          <p:spPr bwMode="auto">
            <a:xfrm>
              <a:off x="4594" y="1756"/>
              <a:ext cx="453" cy="453"/>
            </a:xfrm>
            <a:prstGeom prst="ellipse">
              <a:avLst/>
            </a:prstGeom>
            <a:solidFill>
              <a:srgbClr val="CC6600"/>
            </a:solidFill>
            <a:ln w="19050">
              <a:solidFill>
                <a:srgbClr val="4E27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7" name="Rectangle 298"/>
            <p:cNvSpPr>
              <a:spLocks noChangeArrowheads="1"/>
            </p:cNvSpPr>
            <p:nvPr/>
          </p:nvSpPr>
          <p:spPr bwMode="auto">
            <a:xfrm>
              <a:off x="4664" y="1814"/>
              <a:ext cx="3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sk-SK" sz="2800" b="1">
                  <a:solidFill>
                    <a:schemeClr val="bg1"/>
                  </a:solidFill>
                  <a:latin typeface="Times New Roman" pitchFamily="18" charset="0"/>
                </a:rPr>
                <a:t>In</a:t>
              </a:r>
            </a:p>
          </p:txBody>
        </p:sp>
        <p:sp>
          <p:nvSpPr>
            <p:cNvPr id="4108" name="Oval 300"/>
            <p:cNvSpPr>
              <a:spLocks noChangeAspect="1" noChangeArrowheads="1"/>
            </p:cNvSpPr>
            <p:nvPr/>
          </p:nvSpPr>
          <p:spPr bwMode="auto">
            <a:xfrm>
              <a:off x="4841" y="1563"/>
              <a:ext cx="79" cy="79"/>
            </a:xfrm>
            <a:prstGeom prst="ellipse">
              <a:avLst/>
            </a:prstGeom>
            <a:gradFill rotWithShape="1">
              <a:gsLst>
                <a:gs pos="0">
                  <a:srgbClr val="9FB7CF"/>
                </a:gs>
                <a:gs pos="50000">
                  <a:srgbClr val="336699"/>
                </a:gs>
                <a:gs pos="100000">
                  <a:srgbClr val="9FB7CF"/>
                </a:gs>
              </a:gsLst>
              <a:lin ang="18900000" scaled="1"/>
            </a:gradFill>
            <a:ln w="19050">
              <a:solidFill>
                <a:srgbClr val="1E1E5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9" name="Oval 302"/>
            <p:cNvSpPr>
              <a:spLocks noChangeAspect="1" noChangeArrowheads="1"/>
            </p:cNvSpPr>
            <p:nvPr/>
          </p:nvSpPr>
          <p:spPr bwMode="auto">
            <a:xfrm>
              <a:off x="4715" y="2303"/>
              <a:ext cx="79" cy="79"/>
            </a:xfrm>
            <a:prstGeom prst="ellipse">
              <a:avLst/>
            </a:prstGeom>
            <a:gradFill rotWithShape="1">
              <a:gsLst>
                <a:gs pos="0">
                  <a:srgbClr val="9FB7CF"/>
                </a:gs>
                <a:gs pos="50000">
                  <a:srgbClr val="336699"/>
                </a:gs>
                <a:gs pos="100000">
                  <a:srgbClr val="9FB7CF"/>
                </a:gs>
              </a:gsLst>
              <a:lin ang="18900000" scaled="1"/>
            </a:gradFill>
            <a:ln w="19050">
              <a:solidFill>
                <a:srgbClr val="1E1E5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10" name="Oval 303"/>
            <p:cNvSpPr>
              <a:spLocks noChangeAspect="1" noChangeArrowheads="1"/>
            </p:cNvSpPr>
            <p:nvPr/>
          </p:nvSpPr>
          <p:spPr bwMode="auto">
            <a:xfrm>
              <a:off x="4407" y="1859"/>
              <a:ext cx="79" cy="79"/>
            </a:xfrm>
            <a:prstGeom prst="ellipse">
              <a:avLst/>
            </a:prstGeom>
            <a:gradFill rotWithShape="1">
              <a:gsLst>
                <a:gs pos="0">
                  <a:srgbClr val="9FB7CF"/>
                </a:gs>
                <a:gs pos="50000">
                  <a:srgbClr val="336699"/>
                </a:gs>
                <a:gs pos="100000">
                  <a:srgbClr val="9FB7CF"/>
                </a:gs>
              </a:gsLst>
              <a:lin ang="18900000" scaled="1"/>
            </a:gradFill>
            <a:ln w="19050">
              <a:solidFill>
                <a:srgbClr val="1E1E5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150" name="Nadpis 1"/>
          <p:cNvSpPr txBox="1">
            <a:spLocks/>
          </p:cNvSpPr>
          <p:nvPr/>
        </p:nvSpPr>
        <p:spPr>
          <a:xfrm>
            <a:off x="53955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Vodivosť v polovodičoch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1" name="Obdĺžnik 150"/>
          <p:cNvSpPr/>
          <p:nvPr/>
        </p:nvSpPr>
        <p:spPr>
          <a:xfrm>
            <a:off x="539552" y="908720"/>
            <a:ext cx="1512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sk-SK" sz="3200" dirty="0" smtClean="0"/>
              <a:t>Typ P</a:t>
            </a:r>
            <a:endParaRPr lang="sk-SK" sz="32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40" grpId="0" build="p" autoUpdateAnimBg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434</Words>
  <Application>Microsoft Office PowerPoint</Application>
  <PresentationFormat>Prezentácia na obrazovke (4:3)</PresentationFormat>
  <Paragraphs>124</Paragraphs>
  <Slides>14</Slides>
  <Notes>4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6" baseType="lpstr">
      <vt:lpstr>Motív Office</vt:lpstr>
      <vt:lpstr>Rovnica</vt:lpstr>
      <vt:lpstr>Vodivosť v polovodičoch</vt:lpstr>
      <vt:lpstr>Vodivosť v polovodičoch</vt:lpstr>
      <vt:lpstr>Vodivosť v polovodičoch</vt:lpstr>
      <vt:lpstr>Vodivosť v polovodičoch</vt:lpstr>
      <vt:lpstr>Vodivosť v polovodičoch</vt:lpstr>
      <vt:lpstr>Vodivosť v polovodičoch</vt:lpstr>
      <vt:lpstr>Snímka 7</vt:lpstr>
      <vt:lpstr>Snímka 8</vt:lpstr>
      <vt:lpstr>Snímka 9</vt:lpstr>
      <vt:lpstr>Snímka 10</vt:lpstr>
      <vt:lpstr>Vodivosť v polovodičoch</vt:lpstr>
      <vt:lpstr>Vodivosť v polovodičoch</vt:lpstr>
      <vt:lpstr>Vodivosť v polovodičoch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Vodivosť v polovodičoch</dc:title>
  <dc:creator>Windows User</dc:creator>
  <cp:lastModifiedBy>Windows User</cp:lastModifiedBy>
  <cp:revision>11</cp:revision>
  <dcterms:created xsi:type="dcterms:W3CDTF">2015-01-02T17:09:26Z</dcterms:created>
  <dcterms:modified xsi:type="dcterms:W3CDTF">2015-01-03T14:28:42Z</dcterms:modified>
</cp:coreProperties>
</file>